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6" r:id="rId1"/>
  </p:sldMasterIdLst>
  <p:notesMasterIdLst>
    <p:notesMasterId r:id="rId10"/>
  </p:notesMasterIdLst>
  <p:handoutMasterIdLst>
    <p:handoutMasterId r:id="rId11"/>
  </p:handoutMasterIdLst>
  <p:sldIdLst>
    <p:sldId id="427" r:id="rId2"/>
    <p:sldId id="650" r:id="rId3"/>
    <p:sldId id="651" r:id="rId4"/>
    <p:sldId id="653" r:id="rId5"/>
    <p:sldId id="654" r:id="rId6"/>
    <p:sldId id="655" r:id="rId7"/>
    <p:sldId id="649" r:id="rId8"/>
    <p:sldId id="65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out the Template" id="{834F39F6-D0BC-DA4B-9D2B-0EC3012CFA6F}">
          <p14:sldIdLst/>
        </p14:section>
        <p14:section name="Light theme" id="{4C6A757E-5EA1-2B40-AB96-DA20F26B9C5B}">
          <p14:sldIdLst>
            <p14:sldId id="427"/>
            <p14:sldId id="650"/>
            <p14:sldId id="651"/>
            <p14:sldId id="653"/>
            <p14:sldId id="654"/>
            <p14:sldId id="655"/>
            <p14:sldId id="649"/>
            <p14:sldId id="652"/>
          </p14:sldIdLst>
        </p14:section>
        <p14:section name="Dark theme" id="{CE96F278-2CD3-4941-BA15-3EEB0D5547D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5A15"/>
    <a:srgbClr val="41727E"/>
    <a:srgbClr val="2E686C"/>
    <a:srgbClr val="56504B"/>
    <a:srgbClr val="67605B"/>
    <a:srgbClr val="79726D"/>
    <a:srgbClr val="8B8580"/>
    <a:srgbClr val="FCFBFA"/>
    <a:srgbClr val="E5DBBE"/>
    <a:srgbClr val="418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212" autoAdjust="0"/>
    <p:restoredTop sz="94605"/>
  </p:normalViewPr>
  <p:slideViewPr>
    <p:cSldViewPr snapToGrid="0">
      <p:cViewPr varScale="1">
        <p:scale>
          <a:sx n="81" d="100"/>
          <a:sy n="81" d="100"/>
        </p:scale>
        <p:origin x="216" y="856"/>
      </p:cViewPr>
      <p:guideLst/>
    </p:cSldViewPr>
  </p:slideViewPr>
  <p:outlineViewPr>
    <p:cViewPr>
      <p:scale>
        <a:sx n="33" d="100"/>
        <a:sy n="33" d="100"/>
      </p:scale>
      <p:origin x="0" y="-12176"/>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36" d="100"/>
          <a:sy n="136" d="100"/>
        </p:scale>
        <p:origin x="3072"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EA5244-BC3A-7A4D-B9E6-B928720290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25B08D4-33FD-AB4E-971F-C23E61AE92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999B59-BEF2-4548-A824-E11E6EB6E9BC}" type="datetime1">
              <a:rPr lang="en-US" smtClean="0"/>
              <a:t>3/5/20</a:t>
            </a:fld>
            <a:endParaRPr lang="en-US"/>
          </a:p>
        </p:txBody>
      </p:sp>
      <p:sp>
        <p:nvSpPr>
          <p:cNvPr id="4" name="Footer Placeholder 3">
            <a:extLst>
              <a:ext uri="{FF2B5EF4-FFF2-40B4-BE49-F238E27FC236}">
                <a16:creationId xmlns:a16="http://schemas.microsoft.com/office/drawing/2014/main" id="{65A749FB-11A2-4844-A3E2-6409BDCA47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E54BFF-84E0-DD4D-AA95-90004118958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63F28C-7873-F94D-89B6-7E3636EF7574}" type="slidenum">
              <a:rPr lang="en-US" smtClean="0"/>
              <a:t>‹#›</a:t>
            </a:fld>
            <a:endParaRPr lang="en-US"/>
          </a:p>
        </p:txBody>
      </p:sp>
    </p:spTree>
    <p:extLst>
      <p:ext uri="{BB962C8B-B14F-4D97-AF65-F5344CB8AC3E}">
        <p14:creationId xmlns:p14="http://schemas.microsoft.com/office/powerpoint/2010/main" val="52426506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F3175-D784-B14E-99A4-57CA450538E6}" type="datetime1">
              <a:rPr lang="en-US" smtClean="0"/>
              <a:t>3/5/20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C16FB-9D68-C74B-AABD-CDFC2ED74F24}" type="slidenum">
              <a:rPr lang="en-US" smtClean="0"/>
              <a:t>‹#›</a:t>
            </a:fld>
            <a:endParaRPr lang="en-US"/>
          </a:p>
        </p:txBody>
      </p:sp>
    </p:spTree>
    <p:extLst>
      <p:ext uri="{BB962C8B-B14F-4D97-AF65-F5344CB8AC3E}">
        <p14:creationId xmlns:p14="http://schemas.microsoft.com/office/powerpoint/2010/main" val="1952888429"/>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p:nvPr>
        </p:nvSpPr>
        <p:spPr>
          <a:xfrm>
            <a:off x="1072463" y="327385"/>
            <a:ext cx="10972781" cy="541860"/>
          </a:xfrm>
        </p:spPr>
        <p:txBody>
          <a:bodyPr/>
          <a:lstStyle/>
          <a:p>
            <a:r>
              <a:rPr lang="en-US"/>
              <a:t>Click to edit Master title style</a:t>
            </a:r>
            <a:endParaRPr lang="en-US" dirty="0"/>
          </a:p>
        </p:txBody>
      </p:sp>
      <p:sp>
        <p:nvSpPr>
          <p:cNvPr id="6" name="Content Placeholder 5"/>
          <p:cNvSpPr>
            <a:spLocks noGrp="1"/>
          </p:cNvSpPr>
          <p:nvPr>
            <p:ph sz="quarter" idx="12"/>
          </p:nvPr>
        </p:nvSpPr>
        <p:spPr>
          <a:xfrm>
            <a:off x="1072463" y="2029468"/>
            <a:ext cx="10972800" cy="40834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4"/>
          <p:cNvSpPr>
            <a:spLocks noGrp="1"/>
          </p:cNvSpPr>
          <p:nvPr>
            <p:ph type="body" sz="quarter" idx="13"/>
          </p:nvPr>
        </p:nvSpPr>
        <p:spPr>
          <a:xfrm>
            <a:off x="1072463" y="864288"/>
            <a:ext cx="10972800" cy="406400"/>
          </a:xfrm>
        </p:spPr>
        <p:txBody>
          <a:bodyPr>
            <a:noAutofit/>
          </a:bodyPr>
          <a:lstStyle>
            <a:lvl1pPr marL="0" indent="0">
              <a:spcAft>
                <a:spcPts val="0"/>
              </a:spcAft>
              <a:buFontTx/>
              <a:buNone/>
              <a:defRPr sz="2667">
                <a:solidFill>
                  <a:schemeClr val="accent1"/>
                </a:solidFill>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a:t>Click to edit Master text styles</a:t>
            </a:r>
          </a:p>
        </p:txBody>
      </p:sp>
    </p:spTree>
    <p:extLst>
      <p:ext uri="{BB962C8B-B14F-4D97-AF65-F5344CB8AC3E}">
        <p14:creationId xmlns:p14="http://schemas.microsoft.com/office/powerpoint/2010/main" val="388899295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OOW Title Slide">
    <p:spTree>
      <p:nvGrpSpPr>
        <p:cNvPr id="1" name=""/>
        <p:cNvGrpSpPr/>
        <p:nvPr/>
      </p:nvGrpSpPr>
      <p:grpSpPr>
        <a:xfrm>
          <a:off x="0" y="0"/>
          <a:ext cx="0" cy="0"/>
          <a:chOff x="0" y="0"/>
          <a:chExt cx="0" cy="0"/>
        </a:xfrm>
      </p:grpSpPr>
      <p:pic>
        <p:nvPicPr>
          <p:cNvPr id="12" name="Picture 11" descr="A picture containing container, basket&#10;&#10;Description automatically generated">
            <a:extLst>
              <a:ext uri="{FF2B5EF4-FFF2-40B4-BE49-F238E27FC236}">
                <a16:creationId xmlns:a16="http://schemas.microsoft.com/office/drawing/2014/main" id="{E41EF51B-5365-4A3A-A026-8C938E2502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098"/>
          <a:stretch/>
        </p:blipFill>
        <p:spPr>
          <a:xfrm>
            <a:off x="5660966" y="213908"/>
            <a:ext cx="6531034" cy="2938320"/>
          </a:xfrm>
          <a:prstGeom prst="rect">
            <a:avLst/>
          </a:prstGeom>
        </p:spPr>
      </p:pic>
      <p:sp>
        <p:nvSpPr>
          <p:cNvPr id="2" name="Title 1">
            <a:extLst>
              <a:ext uri="{FF2B5EF4-FFF2-40B4-BE49-F238E27FC236}">
                <a16:creationId xmlns:a16="http://schemas.microsoft.com/office/drawing/2014/main" id="{95A3AB21-237D-495E-B34C-C4FCEF0DECDA}"/>
              </a:ext>
            </a:extLst>
          </p:cNvPr>
          <p:cNvSpPr>
            <a:spLocks noGrp="1"/>
          </p:cNvSpPr>
          <p:nvPr>
            <p:ph type="ctrTitle" hasCustomPrompt="1"/>
          </p:nvPr>
        </p:nvSpPr>
        <p:spPr>
          <a:xfrm>
            <a:off x="767374" y="2610195"/>
            <a:ext cx="6706446" cy="1440729"/>
          </a:xfrm>
        </p:spPr>
        <p:txBody>
          <a:bodyPr anchor="b">
            <a:normAutofit/>
          </a:bodyPr>
          <a:lstStyle>
            <a:lvl1pPr algn="l">
              <a:lnSpc>
                <a:spcPts val="4000"/>
              </a:lnSpc>
              <a:defRPr sz="4000">
                <a:latin typeface="Georgia" panose="02040502050405020303" pitchFamily="18" charset="0"/>
              </a:defRPr>
            </a:lvl1pPr>
          </a:lstStyle>
          <a:p>
            <a:r>
              <a:rPr lang="en-US" dirty="0"/>
              <a:t>Future-Proof Your Business</a:t>
            </a:r>
            <a:br>
              <a:rPr lang="en-US" dirty="0"/>
            </a:br>
            <a:r>
              <a:rPr lang="en-US" dirty="0"/>
              <a:t>with Oracle Cloud Apps</a:t>
            </a:r>
          </a:p>
        </p:txBody>
      </p:sp>
      <p:sp>
        <p:nvSpPr>
          <p:cNvPr id="3" name="Subtitle 2">
            <a:extLst>
              <a:ext uri="{FF2B5EF4-FFF2-40B4-BE49-F238E27FC236}">
                <a16:creationId xmlns:a16="http://schemas.microsoft.com/office/drawing/2014/main" id="{A7C3AE17-476B-4287-B329-DBDFF3CB0A89}"/>
              </a:ext>
            </a:extLst>
          </p:cNvPr>
          <p:cNvSpPr>
            <a:spLocks noGrp="1"/>
          </p:cNvSpPr>
          <p:nvPr>
            <p:ph type="subTitle" idx="1" hasCustomPrompt="1"/>
          </p:nvPr>
        </p:nvSpPr>
        <p:spPr>
          <a:xfrm>
            <a:off x="767374" y="4624690"/>
            <a:ext cx="6706446" cy="365125"/>
          </a:xfrm>
        </p:spPr>
        <p:txBody>
          <a:bodyPr lIns="0" rIns="0">
            <a:normAutofit/>
          </a:bodyPr>
          <a:lstStyle>
            <a:lvl1pPr marL="0" indent="0" algn="l">
              <a:buNone/>
              <a:defRPr sz="1600">
                <a:latin typeface="Oracle Sans Extra Bold" panose="020B0803020204020204" pitchFamily="34" charset="0"/>
                <a:cs typeface="Oracle Sans Extra Bold" panose="020B08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Steve Miranda</a:t>
            </a:r>
          </a:p>
        </p:txBody>
      </p:sp>
      <p:sp>
        <p:nvSpPr>
          <p:cNvPr id="5" name="Footer Placeholder 4">
            <a:extLst>
              <a:ext uri="{FF2B5EF4-FFF2-40B4-BE49-F238E27FC236}">
                <a16:creationId xmlns:a16="http://schemas.microsoft.com/office/drawing/2014/main" id="{F3D267BE-801B-437B-8EF3-68BD8F599805}"/>
              </a:ext>
            </a:extLst>
          </p:cNvPr>
          <p:cNvSpPr>
            <a:spLocks noGrp="1"/>
          </p:cNvSpPr>
          <p:nvPr>
            <p:ph type="ftr" sz="quarter" idx="11"/>
          </p:nvPr>
        </p:nvSpPr>
        <p:spPr/>
        <p:txBody>
          <a:bodyPr/>
          <a:lstStyle/>
          <a:p>
            <a:r>
              <a:rPr lang="en-US"/>
              <a:t>Copyright@2020, Oracle and/or its affiliate. All rights reserved.</a:t>
            </a:r>
            <a:endParaRPr lang="en-US" dirty="0"/>
          </a:p>
        </p:txBody>
      </p:sp>
      <p:sp>
        <p:nvSpPr>
          <p:cNvPr id="10" name="Text Placeholder 9">
            <a:extLst>
              <a:ext uri="{FF2B5EF4-FFF2-40B4-BE49-F238E27FC236}">
                <a16:creationId xmlns:a16="http://schemas.microsoft.com/office/drawing/2014/main" id="{AC9CEBEA-6D56-4EDE-A99A-2090EC12F782}"/>
              </a:ext>
            </a:extLst>
          </p:cNvPr>
          <p:cNvSpPr>
            <a:spLocks noGrp="1"/>
          </p:cNvSpPr>
          <p:nvPr>
            <p:ph type="body" sz="quarter" idx="13" hasCustomPrompt="1"/>
          </p:nvPr>
        </p:nvSpPr>
        <p:spPr>
          <a:xfrm>
            <a:off x="767374" y="5122053"/>
            <a:ext cx="6706446" cy="720725"/>
          </a:xfrm>
        </p:spPr>
        <p:txBody>
          <a:bodyPr lIns="0" rIns="0">
            <a:normAutofit/>
          </a:bodyPr>
          <a:lstStyle>
            <a:lvl1pPr marL="0" indent="0">
              <a:lnSpc>
                <a:spcPts val="1400"/>
              </a:lnSpc>
              <a:buFont typeface="+mj-lt"/>
              <a:buNone/>
              <a:defRPr sz="1600">
                <a:solidFill>
                  <a:schemeClr val="accent6">
                    <a:lumMod val="60000"/>
                    <a:lumOff val="40000"/>
                  </a:schemeClr>
                </a:solidFill>
              </a:defRPr>
            </a:lvl1pPr>
            <a:lvl5pPr>
              <a:defRPr/>
            </a:lvl5pPr>
          </a:lstStyle>
          <a:p>
            <a:pPr lvl="0"/>
            <a:r>
              <a:rPr lang="en-US" dirty="0"/>
              <a:t>Executive Vice President</a:t>
            </a:r>
          </a:p>
          <a:p>
            <a:pPr lvl="0"/>
            <a:r>
              <a:rPr lang="en-US" dirty="0"/>
              <a:t>Applications &amp; Product Development</a:t>
            </a:r>
          </a:p>
          <a:p>
            <a:pPr lvl="0"/>
            <a:endParaRPr lang="en-US" dirty="0"/>
          </a:p>
        </p:txBody>
      </p:sp>
      <p:pic>
        <p:nvPicPr>
          <p:cNvPr id="14" name="Picture 13" descr="A picture containing music, black&#10;&#10;Description automatically generated">
            <a:extLst>
              <a:ext uri="{FF2B5EF4-FFF2-40B4-BE49-F238E27FC236}">
                <a16:creationId xmlns:a16="http://schemas.microsoft.com/office/drawing/2014/main" id="{FA9D9C0C-1303-4BC2-865B-D87B14FAE18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5293"/>
          <a:stretch/>
        </p:blipFill>
        <p:spPr>
          <a:xfrm>
            <a:off x="-1" y="1040860"/>
            <a:ext cx="2864667" cy="1649788"/>
          </a:xfrm>
          <a:prstGeom prst="rect">
            <a:avLst/>
          </a:prstGeom>
        </p:spPr>
      </p:pic>
      <p:sp>
        <p:nvSpPr>
          <p:cNvPr id="15" name="Rectangle 14">
            <a:extLst>
              <a:ext uri="{FF2B5EF4-FFF2-40B4-BE49-F238E27FC236}">
                <a16:creationId xmlns:a16="http://schemas.microsoft.com/office/drawing/2014/main" id="{5D67E56D-4C0D-454A-AEE8-2349559EAAB5}"/>
              </a:ext>
            </a:extLst>
          </p:cNvPr>
          <p:cNvSpPr/>
          <p:nvPr userDrawn="1"/>
        </p:nvSpPr>
        <p:spPr>
          <a:xfrm>
            <a:off x="761287" y="4280089"/>
            <a:ext cx="310896" cy="365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20CA049-1897-4D90-9AE0-24E2DD7B6708}"/>
              </a:ext>
            </a:extLst>
          </p:cNvPr>
          <p:cNvSpPr/>
          <p:nvPr userDrawn="1"/>
        </p:nvSpPr>
        <p:spPr>
          <a:xfrm>
            <a:off x="10266201" y="4884559"/>
            <a:ext cx="261122" cy="53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0F07EA7-8031-4F08-9F37-BB74DCEC1CDF}"/>
              </a:ext>
            </a:extLst>
          </p:cNvPr>
          <p:cNvSpPr/>
          <p:nvPr userDrawn="1"/>
        </p:nvSpPr>
        <p:spPr>
          <a:xfrm>
            <a:off x="11350323" y="5492391"/>
            <a:ext cx="100826" cy="573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D2F3B2F-BA9B-4050-8B8E-FEF77DEB4768}"/>
              </a:ext>
            </a:extLst>
          </p:cNvPr>
          <p:cNvSpPr/>
          <p:nvPr userDrawn="1"/>
        </p:nvSpPr>
        <p:spPr>
          <a:xfrm>
            <a:off x="10855632" y="4638361"/>
            <a:ext cx="643642" cy="573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F82DD56-E093-444B-B3D1-34399747448D}"/>
              </a:ext>
            </a:extLst>
          </p:cNvPr>
          <p:cNvSpPr/>
          <p:nvPr userDrawn="1"/>
        </p:nvSpPr>
        <p:spPr>
          <a:xfrm>
            <a:off x="10656361" y="4884559"/>
            <a:ext cx="101516" cy="53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D9CD23F-B20E-499B-9C1E-B99F1B32803A}"/>
              </a:ext>
            </a:extLst>
          </p:cNvPr>
          <p:cNvSpPr/>
          <p:nvPr userDrawn="1"/>
        </p:nvSpPr>
        <p:spPr>
          <a:xfrm>
            <a:off x="11356270" y="5494436"/>
            <a:ext cx="101516" cy="532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C55CC811-CD6D-584C-B918-7DD7AC1E50C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37197" y="6356350"/>
            <a:ext cx="501650" cy="501650"/>
          </a:xfrm>
          <a:prstGeom prst="rect">
            <a:avLst/>
          </a:prstGeom>
        </p:spPr>
      </p:pic>
    </p:spTree>
    <p:extLst>
      <p:ext uri="{BB962C8B-B14F-4D97-AF65-F5344CB8AC3E}">
        <p14:creationId xmlns:p14="http://schemas.microsoft.com/office/powerpoint/2010/main" val="182473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0E2E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F6839A-7020-4254-BB27-017A0258DE58}"/>
              </a:ext>
            </a:extLst>
          </p:cNvPr>
          <p:cNvSpPr>
            <a:spLocks noGrp="1"/>
          </p:cNvSpPr>
          <p:nvPr>
            <p:ph type="title"/>
          </p:nvPr>
        </p:nvSpPr>
        <p:spPr>
          <a:xfrm>
            <a:off x="838200" y="365125"/>
            <a:ext cx="10515600" cy="1325563"/>
          </a:xfrm>
          <a:prstGeom prst="rect">
            <a:avLst/>
          </a:prstGeom>
        </p:spPr>
        <p:txBody>
          <a:bodyPr vert="horz" lIns="0" tIns="45720" rIns="0" bIns="45720" rtlCol="0" anchor="ctr">
            <a:noAutofit/>
          </a:bodyPr>
          <a:lstStyle/>
          <a:p>
            <a:r>
              <a:rPr lang="en-US" dirty="0"/>
              <a:t>Headline</a:t>
            </a:r>
          </a:p>
        </p:txBody>
      </p:sp>
      <p:sp>
        <p:nvSpPr>
          <p:cNvPr id="3" name="Text Placeholder 2">
            <a:extLst>
              <a:ext uri="{FF2B5EF4-FFF2-40B4-BE49-F238E27FC236}">
                <a16:creationId xmlns:a16="http://schemas.microsoft.com/office/drawing/2014/main" id="{1F714D97-2391-495E-8C13-180C0EB286B9}"/>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a:extLst>
              <a:ext uri="{FF2B5EF4-FFF2-40B4-BE49-F238E27FC236}">
                <a16:creationId xmlns:a16="http://schemas.microsoft.com/office/drawing/2014/main" id="{D23B6C0B-A6D8-4755-9395-F94ECF5A049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254000"/>
          </a:xfrm>
          <a:prstGeom prst="rect">
            <a:avLst/>
          </a:prstGeom>
        </p:spPr>
      </p:pic>
      <p:sp>
        <p:nvSpPr>
          <p:cNvPr id="10" name="Slide Number Placeholder 9">
            <a:extLst>
              <a:ext uri="{FF2B5EF4-FFF2-40B4-BE49-F238E27FC236}">
                <a16:creationId xmlns:a16="http://schemas.microsoft.com/office/drawing/2014/main" id="{E446C395-84D2-B842-A7E3-2D0A40669127}"/>
              </a:ext>
            </a:extLst>
          </p:cNvPr>
          <p:cNvSpPr>
            <a:spLocks noGrp="1"/>
          </p:cNvSpPr>
          <p:nvPr>
            <p:ph type="sldNum" sz="quarter" idx="4"/>
          </p:nvPr>
        </p:nvSpPr>
        <p:spPr>
          <a:xfrm>
            <a:off x="757515" y="6356350"/>
            <a:ext cx="386443" cy="365125"/>
          </a:xfrm>
          <a:prstGeom prst="rect">
            <a:avLst/>
          </a:prstGeom>
        </p:spPr>
        <p:txBody>
          <a:bodyPr vert="horz" lIns="91440" tIns="45720" rIns="91440" bIns="45720" rtlCol="0" anchor="ctr"/>
          <a:lstStyle>
            <a:lvl1pPr algn="l">
              <a:defRPr sz="1000">
                <a:solidFill>
                  <a:srgbClr val="8B8078"/>
                </a:solidFill>
                <a:latin typeface="+mn-lt"/>
                <a:cs typeface="Oracle Sans" panose="020B0503020204020204" pitchFamily="34" charset="0"/>
              </a:defRPr>
            </a:lvl1pPr>
          </a:lstStyle>
          <a:p>
            <a:fld id="{7C371504-33D9-B044-8C50-620C44A06CB1}" type="slidenum">
              <a:rPr lang="en-US" smtClean="0"/>
              <a:pPr/>
              <a:t>‹#›</a:t>
            </a:fld>
            <a:endParaRPr lang="en-US" dirty="0"/>
          </a:p>
        </p:txBody>
      </p:sp>
      <p:pic>
        <p:nvPicPr>
          <p:cNvPr id="11" name="Picture 10">
            <a:extLst>
              <a:ext uri="{FF2B5EF4-FFF2-40B4-BE49-F238E27FC236}">
                <a16:creationId xmlns:a16="http://schemas.microsoft.com/office/drawing/2014/main" id="{6EFF067D-4DD6-1945-911D-846CE543D5C2}"/>
              </a:ext>
            </a:extLst>
          </p:cNvPr>
          <p:cNvPicPr>
            <a:picLocks noChangeAspect="1"/>
          </p:cNvPicPr>
          <p:nvPr userDrawn="1"/>
        </p:nvPicPr>
        <p:blipFill>
          <a:blip r:embed="rId5"/>
          <a:stretch>
            <a:fillRect/>
          </a:stretch>
        </p:blipFill>
        <p:spPr>
          <a:xfrm>
            <a:off x="11437197" y="6356350"/>
            <a:ext cx="501650" cy="501650"/>
          </a:xfrm>
          <a:prstGeom prst="rect">
            <a:avLst/>
          </a:prstGeom>
        </p:spPr>
      </p:pic>
      <p:sp>
        <p:nvSpPr>
          <p:cNvPr id="4" name="Footer Placeholder 3">
            <a:extLst>
              <a:ext uri="{FF2B5EF4-FFF2-40B4-BE49-F238E27FC236}">
                <a16:creationId xmlns:a16="http://schemas.microsoft.com/office/drawing/2014/main" id="{F7C585BC-CCE3-468E-BD8A-AE9B6B3165BD}"/>
              </a:ext>
            </a:extLst>
          </p:cNvPr>
          <p:cNvSpPr>
            <a:spLocks noGrp="1"/>
          </p:cNvSpPr>
          <p:nvPr>
            <p:ph type="ftr" sz="quarter" idx="3"/>
          </p:nvPr>
        </p:nvSpPr>
        <p:spPr>
          <a:xfrm>
            <a:off x="1143958" y="6356350"/>
            <a:ext cx="4114800" cy="365125"/>
          </a:xfrm>
          <a:prstGeom prst="rect">
            <a:avLst/>
          </a:prstGeom>
        </p:spPr>
        <p:txBody>
          <a:bodyPr vert="horz" lIns="91440" tIns="45720" rIns="91440" bIns="45720" rtlCol="0" anchor="ctr"/>
          <a:lstStyle>
            <a:lvl1pPr algn="l">
              <a:defRPr sz="1000">
                <a:solidFill>
                  <a:srgbClr val="8B8078"/>
                </a:solidFill>
                <a:latin typeface="+mn-lt"/>
                <a:cs typeface="Oracle Sans" panose="020B0503020204020204" pitchFamily="34" charset="0"/>
              </a:defRPr>
            </a:lvl1pPr>
          </a:lstStyle>
          <a:p>
            <a:r>
              <a:rPr lang="en-US"/>
              <a:t>Copyright@2020, Oracle and/or its affiliate. All rights reserved.</a:t>
            </a:r>
            <a:endParaRPr lang="en-US" dirty="0"/>
          </a:p>
        </p:txBody>
      </p:sp>
    </p:spTree>
    <p:extLst>
      <p:ext uri="{BB962C8B-B14F-4D97-AF65-F5344CB8AC3E}">
        <p14:creationId xmlns:p14="http://schemas.microsoft.com/office/powerpoint/2010/main" val="957631570"/>
      </p:ext>
    </p:extLst>
  </p:cSld>
  <p:clrMap bg1="lt1" tx1="dk1" bg2="lt2" tx2="dk2" accent1="accent1" accent2="accent2" accent3="accent3" accent4="accent4" accent5="accent5" accent6="accent6" hlink="hlink" folHlink="folHlink"/>
  <p:sldLayoutIdLst>
    <p:sldLayoutId id="2147483759" r:id="rId1"/>
    <p:sldLayoutId id="214748376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Georgia" panose="02040502050405020303" pitchFamily="18" charset="0"/>
          <a:ea typeface="+mj-ea"/>
          <a:cs typeface="Oracle Sans" panose="020B0503020204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Oracle Sans Light" panose="020B0403020204020204" pitchFamily="34" charset="0"/>
          <a:ea typeface="+mn-ea"/>
          <a:cs typeface="Oracle Sans Light" panose="020B04030202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Oracle Sans Light" panose="020B0403020204020204" pitchFamily="34" charset="0"/>
          <a:ea typeface="+mn-ea"/>
          <a:cs typeface="Oracle Sans Light" panose="020B04030202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Oracle Sans Light" panose="020B0403020204020204" pitchFamily="34" charset="0"/>
          <a:ea typeface="+mn-ea"/>
          <a:cs typeface="Oracle Sans Light" panose="020B04030202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Oracle Sans Light" panose="020B0403020204020204" pitchFamily="34" charset="0"/>
          <a:ea typeface="+mn-ea"/>
          <a:cs typeface="Oracle Sans Light" panose="020B04030202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Oracle Sans Light" panose="020B0403020204020204" pitchFamily="34" charset="0"/>
          <a:ea typeface="+mn-ea"/>
          <a:cs typeface="Oracle Sans Light" panose="020B04030202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1602" y="2624157"/>
            <a:ext cx="8652397" cy="2657553"/>
          </a:xfrm>
        </p:spPr>
        <p:txBody>
          <a:bodyPr>
            <a:normAutofit/>
          </a:bodyPr>
          <a:lstStyle/>
          <a:p>
            <a:r>
              <a:rPr lang="en-US" b="1" dirty="0">
                <a:latin typeface="Oracle Sans Semi" panose="020B0503020204020204" pitchFamily="34" charset="0"/>
                <a:cs typeface="Oracle Sans Semi" panose="020B0503020204020204" pitchFamily="34" charset="0"/>
              </a:rPr>
              <a:t>News Feed</a:t>
            </a:r>
            <a:br>
              <a:rPr lang="en-US" b="1" dirty="0">
                <a:latin typeface="Oracle Sans Semi" panose="020B0503020204020204" pitchFamily="34" charset="0"/>
                <a:cs typeface="Oracle Sans Semi" panose="020B0503020204020204" pitchFamily="34" charset="0"/>
              </a:rPr>
            </a:br>
            <a:br>
              <a:rPr lang="en-US" b="1" dirty="0">
                <a:latin typeface="Oracle Sans Semi" panose="020B0503020204020204" pitchFamily="34" charset="0"/>
                <a:cs typeface="Oracle Sans Semi" panose="020B0503020204020204" pitchFamily="34" charset="0"/>
              </a:rPr>
            </a:br>
            <a:endParaRPr lang="en-US" b="1" dirty="0">
              <a:latin typeface="Oracle Sans Semi" panose="020B0503020204020204" pitchFamily="34" charset="0"/>
              <a:cs typeface="Oracle Sans Semi" panose="020B0503020204020204" pitchFamily="34" charset="0"/>
            </a:endParaRPr>
          </a:p>
        </p:txBody>
      </p:sp>
      <p:sp>
        <p:nvSpPr>
          <p:cNvPr id="7" name="Subtitle 6">
            <a:extLst>
              <a:ext uri="{FF2B5EF4-FFF2-40B4-BE49-F238E27FC236}">
                <a16:creationId xmlns:a16="http://schemas.microsoft.com/office/drawing/2014/main" id="{18843AA5-9D16-C444-8958-3A0D1FD31988}"/>
              </a:ext>
            </a:extLst>
          </p:cNvPr>
          <p:cNvSpPr>
            <a:spLocks noGrp="1"/>
          </p:cNvSpPr>
          <p:nvPr>
            <p:ph type="subTitle" idx="1"/>
          </p:nvPr>
        </p:nvSpPr>
        <p:spPr>
          <a:xfrm>
            <a:off x="767374" y="4624690"/>
            <a:ext cx="6706446" cy="754832"/>
          </a:xfrm>
        </p:spPr>
        <p:txBody>
          <a:bodyPr>
            <a:normAutofit/>
          </a:bodyPr>
          <a:lstStyle/>
          <a:p>
            <a:r>
              <a:rPr lang="en-US" dirty="0"/>
              <a:t>Feb. 2020 </a:t>
            </a:r>
          </a:p>
        </p:txBody>
      </p:sp>
      <p:sp>
        <p:nvSpPr>
          <p:cNvPr id="3" name="TextBox 2">
            <a:extLst>
              <a:ext uri="{FF2B5EF4-FFF2-40B4-BE49-F238E27FC236}">
                <a16:creationId xmlns:a16="http://schemas.microsoft.com/office/drawing/2014/main" id="{D29CF381-61D6-5741-9819-A3996736C8E5}"/>
              </a:ext>
            </a:extLst>
          </p:cNvPr>
          <p:cNvSpPr txBox="1"/>
          <p:nvPr/>
        </p:nvSpPr>
        <p:spPr>
          <a:xfrm>
            <a:off x="-1257300" y="1444336"/>
            <a:ext cx="0" cy="0"/>
          </a:xfrm>
          <a:prstGeom prst="rect">
            <a:avLst/>
          </a:prstGeom>
          <a:noFill/>
        </p:spPr>
        <p:txBody>
          <a:bodyPr wrap="none" lIns="0" tIns="0" rIns="0" bIns="0" rtlCol="0">
            <a:noAutofit/>
          </a:bodyPr>
          <a:lstStyle/>
          <a:p>
            <a:pPr>
              <a:lnSpc>
                <a:spcPct val="90000"/>
              </a:lnSpc>
            </a:pPr>
            <a:endParaRPr lang="en-US" dirty="0"/>
          </a:p>
        </p:txBody>
      </p:sp>
      <p:pic>
        <p:nvPicPr>
          <p:cNvPr id="6" name="Graphic 5">
            <a:extLst>
              <a:ext uri="{FF2B5EF4-FFF2-40B4-BE49-F238E27FC236}">
                <a16:creationId xmlns:a16="http://schemas.microsoft.com/office/drawing/2014/main" id="{DEA39F74-D546-ED45-925A-317DCC67D9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5316" y="834553"/>
            <a:ext cx="1325468" cy="174051"/>
          </a:xfrm>
          <a:prstGeom prst="rect">
            <a:avLst/>
          </a:prstGeom>
        </p:spPr>
      </p:pic>
      <p:sp>
        <p:nvSpPr>
          <p:cNvPr id="8" name="Footer Placeholder 3">
            <a:extLst>
              <a:ext uri="{FF2B5EF4-FFF2-40B4-BE49-F238E27FC236}">
                <a16:creationId xmlns:a16="http://schemas.microsoft.com/office/drawing/2014/main" id="{4A6B6010-F9F9-FD4E-A829-E58AA6D495BB}"/>
              </a:ext>
            </a:extLst>
          </p:cNvPr>
          <p:cNvSpPr txBox="1">
            <a:spLocks/>
          </p:cNvSpPr>
          <p:nvPr/>
        </p:nvSpPr>
        <p:spPr>
          <a:xfrm>
            <a:off x="8001958" y="6459071"/>
            <a:ext cx="3491104" cy="2775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Copyright@2020, Oracle and/or its affiliate. All rights reserved.</a:t>
            </a:r>
          </a:p>
        </p:txBody>
      </p:sp>
    </p:spTree>
    <p:extLst>
      <p:ext uri="{BB962C8B-B14F-4D97-AF65-F5344CB8AC3E}">
        <p14:creationId xmlns:p14="http://schemas.microsoft.com/office/powerpoint/2010/main" val="4277477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E621-4BE9-9044-93F3-0B466FC6B918}"/>
              </a:ext>
            </a:extLst>
          </p:cNvPr>
          <p:cNvSpPr>
            <a:spLocks noGrp="1"/>
          </p:cNvSpPr>
          <p:nvPr>
            <p:ph type="title"/>
          </p:nvPr>
        </p:nvSpPr>
        <p:spPr>
          <a:xfrm>
            <a:off x="211963" y="345920"/>
            <a:ext cx="11853037" cy="747420"/>
          </a:xfrm>
        </p:spPr>
        <p:txBody>
          <a:bodyPr/>
          <a:lstStyle/>
          <a:p>
            <a:r>
              <a:rPr lang="en-US" dirty="0"/>
              <a:t>News Feed Layout</a:t>
            </a:r>
          </a:p>
        </p:txBody>
      </p:sp>
      <p:sp>
        <p:nvSpPr>
          <p:cNvPr id="3" name="Content Placeholder 2">
            <a:extLst>
              <a:ext uri="{FF2B5EF4-FFF2-40B4-BE49-F238E27FC236}">
                <a16:creationId xmlns:a16="http://schemas.microsoft.com/office/drawing/2014/main" id="{FE42A93A-27A6-BF48-ADDE-57CEAD693D0A}"/>
              </a:ext>
            </a:extLst>
          </p:cNvPr>
          <p:cNvSpPr>
            <a:spLocks noGrp="1"/>
          </p:cNvSpPr>
          <p:nvPr>
            <p:ph sz="quarter" idx="12"/>
          </p:nvPr>
        </p:nvSpPr>
        <p:spPr>
          <a:xfrm>
            <a:off x="211962" y="1227687"/>
            <a:ext cx="11714995" cy="5875478"/>
          </a:xfrm>
        </p:spPr>
        <p:txBody>
          <a:bodyPr/>
          <a:lstStyle/>
          <a:p>
            <a:pPr>
              <a:spcBef>
                <a:spcPts val="800"/>
              </a:spcBef>
              <a:spcAft>
                <a:spcPts val="600"/>
              </a:spcAft>
            </a:pPr>
            <a:r>
              <a:rPr lang="en-US" sz="2400" b="1" dirty="0">
                <a:solidFill>
                  <a:schemeClr val="tx2"/>
                </a:solidFill>
                <a:latin typeface="Optima" panose="02000503060000020004" pitchFamily="2" charset="0"/>
                <a:cs typeface="Calibri" panose="020F0502020204030204" pitchFamily="34" charset="0"/>
              </a:rPr>
              <a:t>What is it?</a:t>
            </a:r>
          </a:p>
          <a:p>
            <a:pPr marL="342900" indent="-342900">
              <a:spcBef>
                <a:spcPts val="800"/>
              </a:spcBef>
              <a:spcAft>
                <a:spcPts val="600"/>
              </a:spcAft>
              <a:buFont typeface="Arial" panose="020B0604020202020204" pitchFamily="34" charset="0"/>
              <a:buChar char="•"/>
            </a:pPr>
            <a:r>
              <a:rPr lang="en-US" sz="2400" dirty="0">
                <a:solidFill>
                  <a:schemeClr val="tx2"/>
                </a:solidFill>
                <a:latin typeface="Optima" panose="02000503060000020004" pitchFamily="2" charset="0"/>
                <a:cs typeface="Calibri" panose="020F0502020204030204" pitchFamily="34" charset="0"/>
              </a:rPr>
              <a:t>A “homepage” layout option</a:t>
            </a:r>
          </a:p>
          <a:p>
            <a:pPr marL="342900" indent="-342900">
              <a:spcBef>
                <a:spcPts val="800"/>
              </a:spcBef>
              <a:spcAft>
                <a:spcPts val="600"/>
              </a:spcAft>
              <a:buFont typeface="Arial" panose="020B0604020202020204" pitchFamily="34" charset="0"/>
              <a:buChar char="•"/>
            </a:pPr>
            <a:r>
              <a:rPr lang="en-US" sz="2400" dirty="0">
                <a:solidFill>
                  <a:schemeClr val="tx2"/>
                </a:solidFill>
                <a:latin typeface="Optima" panose="02000503060000020004" pitchFamily="2" charset="0"/>
                <a:cs typeface="Calibri" panose="020F0502020204030204" pitchFamily="34" charset="0"/>
              </a:rPr>
              <a:t>Streamlined Navigator menu (</a:t>
            </a:r>
            <a:r>
              <a:rPr lang="en-US" sz="2000" dirty="0">
                <a:solidFill>
                  <a:schemeClr val="tx2"/>
                </a:solidFill>
                <a:latin typeface="Optima" panose="02000503060000020004" pitchFamily="2" charset="0"/>
                <a:cs typeface="Calibri" panose="020F0502020204030204" pitchFamily="34" charset="0"/>
              </a:rPr>
              <a:t>Can expand each section or expand all)</a:t>
            </a:r>
          </a:p>
          <a:p>
            <a:pPr marL="342900" indent="-342900">
              <a:spcBef>
                <a:spcPts val="800"/>
              </a:spcBef>
              <a:spcAft>
                <a:spcPts val="600"/>
              </a:spcAft>
              <a:buFont typeface="Arial" panose="020B0604020202020204" pitchFamily="34" charset="0"/>
              <a:buChar char="•"/>
            </a:pPr>
            <a:r>
              <a:rPr lang="en-US" sz="2400" dirty="0">
                <a:solidFill>
                  <a:schemeClr val="tx2"/>
                </a:solidFill>
                <a:latin typeface="Optima" panose="02000503060000020004" pitchFamily="2" charset="0"/>
                <a:cs typeface="Calibri" panose="020F0502020204030204" pitchFamily="34" charset="0"/>
              </a:rPr>
              <a:t>Homepage icons now more like a tabbed menu in main area</a:t>
            </a:r>
          </a:p>
          <a:p>
            <a:pPr marL="342900" indent="-342900">
              <a:spcBef>
                <a:spcPts val="800"/>
              </a:spcBef>
              <a:spcAft>
                <a:spcPts val="600"/>
              </a:spcAft>
              <a:buFont typeface="Arial" panose="020B0604020202020204" pitchFamily="34" charset="0"/>
              <a:buChar char="•"/>
            </a:pPr>
            <a:r>
              <a:rPr lang="en-US" sz="2400" dirty="0">
                <a:solidFill>
                  <a:schemeClr val="tx2"/>
                </a:solidFill>
                <a:latin typeface="Optima" panose="02000503060000020004" pitchFamily="2" charset="0"/>
                <a:cs typeface="Calibri" panose="020F0502020204030204" pitchFamily="34" charset="0"/>
              </a:rPr>
              <a:t>The layout supports the Responsive Design (</a:t>
            </a:r>
            <a:r>
              <a:rPr lang="en-US" sz="2000" dirty="0">
                <a:solidFill>
                  <a:schemeClr val="tx2"/>
                </a:solidFill>
                <a:latin typeface="Optima" panose="02000503060000020004" pitchFamily="2" charset="0"/>
                <a:cs typeface="Calibri" panose="020F0502020204030204" pitchFamily="34" charset="0"/>
              </a:rPr>
              <a:t>Adapts its layout to any device)</a:t>
            </a:r>
          </a:p>
          <a:p>
            <a:pPr marL="342900" indent="-342900">
              <a:spcBef>
                <a:spcPts val="800"/>
              </a:spcBef>
              <a:spcAft>
                <a:spcPts val="600"/>
              </a:spcAft>
              <a:buFont typeface="Arial" panose="020B0604020202020204" pitchFamily="34" charset="0"/>
              <a:buChar char="•"/>
            </a:pPr>
            <a:r>
              <a:rPr lang="en-US" sz="2400" dirty="0">
                <a:solidFill>
                  <a:schemeClr val="tx2"/>
                </a:solidFill>
                <a:latin typeface="Optima" panose="02000503060000020004" pitchFamily="2" charset="0"/>
                <a:cs typeface="Calibri" panose="020F0502020204030204" pitchFamily="34" charset="0"/>
              </a:rPr>
              <a:t>Quick access to information (Quick Actions, Things to Finish, Announcements, Analytics)</a:t>
            </a:r>
          </a:p>
          <a:p>
            <a:pPr marL="342900" indent="-342900">
              <a:spcBef>
                <a:spcPts val="800"/>
              </a:spcBef>
              <a:spcAft>
                <a:spcPts val="600"/>
              </a:spcAft>
              <a:buFont typeface="Arial" panose="020B0604020202020204" pitchFamily="34" charset="0"/>
              <a:buChar char="•"/>
            </a:pPr>
            <a:r>
              <a:rPr lang="en-US" sz="2400" dirty="0">
                <a:solidFill>
                  <a:schemeClr val="tx2"/>
                </a:solidFill>
                <a:latin typeface="Optima" panose="02000503060000020004" pitchFamily="2" charset="0"/>
                <a:cs typeface="Calibri" panose="020F0502020204030204" pitchFamily="34" charset="0"/>
              </a:rPr>
              <a:t>Still Personalizable (hide/show Navigator entries)</a:t>
            </a:r>
          </a:p>
          <a:p>
            <a:pPr marL="342900" indent="-342900">
              <a:spcBef>
                <a:spcPts val="800"/>
              </a:spcBef>
              <a:spcAft>
                <a:spcPts val="600"/>
              </a:spcAft>
              <a:buFont typeface="Arial" panose="020B0604020202020204" pitchFamily="34" charset="0"/>
              <a:buChar char="•"/>
            </a:pPr>
            <a:r>
              <a:rPr lang="en-US" sz="2400" dirty="0">
                <a:solidFill>
                  <a:schemeClr val="tx2"/>
                </a:solidFill>
                <a:latin typeface="Optima" panose="02000503060000020004" pitchFamily="2" charset="0"/>
                <a:cs typeface="Calibri" panose="020F0502020204030204" pitchFamily="34" charset="0"/>
              </a:rPr>
              <a:t>Filmstrip (icons to related pages on top of </a:t>
            </a:r>
            <a:r>
              <a:rPr lang="en-US" sz="2400" dirty="0" err="1">
                <a:solidFill>
                  <a:schemeClr val="tx2"/>
                </a:solidFill>
                <a:latin typeface="Optima" panose="02000503060000020004" pitchFamily="2" charset="0"/>
                <a:cs typeface="Calibri" panose="020F0502020204030204" pitchFamily="34" charset="0"/>
              </a:rPr>
              <a:t>workarea</a:t>
            </a:r>
            <a:r>
              <a:rPr lang="en-US" sz="2400" dirty="0">
                <a:solidFill>
                  <a:schemeClr val="tx2"/>
                </a:solidFill>
                <a:latin typeface="Optima" panose="02000503060000020004" pitchFamily="2" charset="0"/>
                <a:cs typeface="Calibri" panose="020F0502020204030204" pitchFamily="34" charset="0"/>
              </a:rPr>
              <a:t> pages) is hidden</a:t>
            </a:r>
          </a:p>
          <a:p>
            <a:pPr marL="342900" indent="-342900">
              <a:spcBef>
                <a:spcPts val="800"/>
              </a:spcBef>
              <a:spcAft>
                <a:spcPts val="600"/>
              </a:spcAft>
              <a:buFont typeface="Arial" panose="020B0604020202020204" pitchFamily="34" charset="0"/>
              <a:buChar char="•"/>
            </a:pPr>
            <a:r>
              <a:rPr lang="en-US" sz="2400" dirty="0">
                <a:solidFill>
                  <a:schemeClr val="tx2"/>
                </a:solidFill>
                <a:latin typeface="Optima" panose="02000503060000020004" pitchFamily="2" charset="0"/>
                <a:cs typeface="Calibri" panose="020F0502020204030204" pitchFamily="34" charset="0"/>
              </a:rPr>
              <a:t>Watchlist, Recent Items, Favorites in the header area are hidden</a:t>
            </a:r>
          </a:p>
        </p:txBody>
      </p:sp>
      <p:sp>
        <p:nvSpPr>
          <p:cNvPr id="5" name="Footer Placeholder 3">
            <a:extLst>
              <a:ext uri="{FF2B5EF4-FFF2-40B4-BE49-F238E27FC236}">
                <a16:creationId xmlns:a16="http://schemas.microsoft.com/office/drawing/2014/main" id="{7D787ECF-3D67-E14A-BD96-6D441CEEBF29}"/>
              </a:ext>
            </a:extLst>
          </p:cNvPr>
          <p:cNvSpPr txBox="1">
            <a:spLocks/>
          </p:cNvSpPr>
          <p:nvPr/>
        </p:nvSpPr>
        <p:spPr>
          <a:xfrm>
            <a:off x="8001958" y="6459071"/>
            <a:ext cx="3491104" cy="2775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Copyright@2020, Oracle and/or its affiliate. All rights reserved.</a:t>
            </a:r>
          </a:p>
        </p:txBody>
      </p:sp>
    </p:spTree>
    <p:extLst>
      <p:ext uri="{BB962C8B-B14F-4D97-AF65-F5344CB8AC3E}">
        <p14:creationId xmlns:p14="http://schemas.microsoft.com/office/powerpoint/2010/main" val="1072482174"/>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E621-4BE9-9044-93F3-0B466FC6B918}"/>
              </a:ext>
            </a:extLst>
          </p:cNvPr>
          <p:cNvSpPr>
            <a:spLocks noGrp="1"/>
          </p:cNvSpPr>
          <p:nvPr>
            <p:ph type="title"/>
          </p:nvPr>
        </p:nvSpPr>
        <p:spPr>
          <a:xfrm>
            <a:off x="211963" y="518197"/>
            <a:ext cx="11853037" cy="713704"/>
          </a:xfrm>
        </p:spPr>
        <p:txBody>
          <a:bodyPr/>
          <a:lstStyle/>
          <a:p>
            <a:r>
              <a:rPr lang="en-US" dirty="0"/>
              <a:t>Newsfeed Layout – Home Page</a:t>
            </a:r>
          </a:p>
        </p:txBody>
      </p:sp>
      <p:sp>
        <p:nvSpPr>
          <p:cNvPr id="6" name="Content Placeholder 2">
            <a:extLst>
              <a:ext uri="{FF2B5EF4-FFF2-40B4-BE49-F238E27FC236}">
                <a16:creationId xmlns:a16="http://schemas.microsoft.com/office/drawing/2014/main" id="{08A74C47-2E1B-1A4C-8509-A825F818B428}"/>
              </a:ext>
            </a:extLst>
          </p:cNvPr>
          <p:cNvSpPr>
            <a:spLocks noGrp="1"/>
          </p:cNvSpPr>
          <p:nvPr>
            <p:ph sz="quarter" idx="12"/>
          </p:nvPr>
        </p:nvSpPr>
        <p:spPr>
          <a:xfrm>
            <a:off x="211962" y="1399964"/>
            <a:ext cx="11714995" cy="5610436"/>
          </a:xfrm>
        </p:spPr>
        <p:txBody>
          <a:bodyPr/>
          <a:lstStyle/>
          <a:p>
            <a:pPr>
              <a:spcBef>
                <a:spcPts val="800"/>
              </a:spcBef>
              <a:spcAft>
                <a:spcPts val="600"/>
              </a:spcAft>
            </a:pPr>
            <a:r>
              <a:rPr lang="en-US" sz="2400" b="1" i="1" dirty="0">
                <a:solidFill>
                  <a:schemeClr val="tx2"/>
                </a:solidFill>
                <a:latin typeface="Optima" panose="02000503060000020004" pitchFamily="2" charset="0"/>
                <a:cs typeface="Calibri" panose="020F0502020204030204" pitchFamily="34" charset="0"/>
              </a:rPr>
              <a:t>&lt;Snapshots as backup to demo&gt; - servers down from long weekend</a:t>
            </a:r>
            <a:endParaRPr lang="en-US" sz="2400" i="1" dirty="0">
              <a:solidFill>
                <a:schemeClr val="tx2"/>
              </a:solidFill>
              <a:latin typeface="Optima" panose="02000503060000020004" pitchFamily="2" charset="0"/>
              <a:cs typeface="Calibri" panose="020F0502020204030204" pitchFamily="34" charset="0"/>
            </a:endParaRPr>
          </a:p>
        </p:txBody>
      </p:sp>
      <p:pic>
        <p:nvPicPr>
          <p:cNvPr id="1026" name="Picture 2" descr="Image result for oracle newsfeed images">
            <a:extLst>
              <a:ext uri="{FF2B5EF4-FFF2-40B4-BE49-F238E27FC236}">
                <a16:creationId xmlns:a16="http://schemas.microsoft.com/office/drawing/2014/main" id="{041BADD2-8165-054B-B4C5-19814D4C83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3628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0E2E1"/>
        </a:solidFill>
        <a:effectLst/>
      </p:bgPr>
    </p:bg>
    <p:spTree>
      <p:nvGrpSpPr>
        <p:cNvPr id="1" name=""/>
        <p:cNvGrpSpPr/>
        <p:nvPr/>
      </p:nvGrpSpPr>
      <p:grpSpPr>
        <a:xfrm>
          <a:off x="0" y="0"/>
          <a:ext cx="0" cy="0"/>
          <a:chOff x="0" y="0"/>
          <a:chExt cx="0" cy="0"/>
        </a:xfrm>
      </p:grpSpPr>
      <p:pic>
        <p:nvPicPr>
          <p:cNvPr id="2050" name="Picture 2" descr="Image result for oracle newsfeed images">
            <a:extLst>
              <a:ext uri="{FF2B5EF4-FFF2-40B4-BE49-F238E27FC236}">
                <a16:creationId xmlns:a16="http://schemas.microsoft.com/office/drawing/2014/main" id="{0061F7BD-A515-B043-B767-F3EF959725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88" r="5833" b="-1"/>
          <a:stretch/>
        </p:blipFill>
        <p:spPr bwMode="auto">
          <a:xfrm>
            <a:off x="20" y="10"/>
            <a:ext cx="12191980" cy="6857990"/>
          </a:xfrm>
          <a:prstGeom prst="rect">
            <a:avLst/>
          </a:prstGeom>
          <a:solidFill>
            <a:srgbClr val="FFFFFF"/>
          </a:solidFill>
        </p:spPr>
      </p:pic>
    </p:spTree>
    <p:extLst>
      <p:ext uri="{BB962C8B-B14F-4D97-AF65-F5344CB8AC3E}">
        <p14:creationId xmlns:p14="http://schemas.microsoft.com/office/powerpoint/2010/main" val="228261852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0E2E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F658DA-0FE6-CE4E-94F2-089E4AEEB5B7}"/>
              </a:ext>
            </a:extLst>
          </p:cNvPr>
          <p:cNvPicPr>
            <a:picLocks noChangeAspect="1"/>
          </p:cNvPicPr>
          <p:nvPr/>
        </p:nvPicPr>
        <p:blipFill rotWithShape="1">
          <a:blip r:embed="rId2"/>
          <a:srcRect r="444"/>
          <a:stretch/>
        </p:blipFill>
        <p:spPr>
          <a:xfrm>
            <a:off x="20" y="10"/>
            <a:ext cx="12191980" cy="6857990"/>
          </a:xfrm>
          <a:prstGeom prst="rect">
            <a:avLst/>
          </a:prstGeom>
          <a:noFill/>
        </p:spPr>
      </p:pic>
    </p:spTree>
    <p:extLst>
      <p:ext uri="{BB962C8B-B14F-4D97-AF65-F5344CB8AC3E}">
        <p14:creationId xmlns:p14="http://schemas.microsoft.com/office/powerpoint/2010/main" val="156293184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D5FFB5E-30AE-EA48-A012-D7FA6B98AEA3}"/>
              </a:ext>
            </a:extLst>
          </p:cNvPr>
          <p:cNvPicPr>
            <a:picLocks noChangeAspect="1"/>
          </p:cNvPicPr>
          <p:nvPr/>
        </p:nvPicPr>
        <p:blipFill>
          <a:blip r:embed="rId2"/>
          <a:stretch>
            <a:fillRect/>
          </a:stretch>
        </p:blipFill>
        <p:spPr>
          <a:xfrm>
            <a:off x="0" y="647592"/>
            <a:ext cx="4635500" cy="1930400"/>
          </a:xfrm>
          <a:prstGeom prst="rect">
            <a:avLst/>
          </a:prstGeom>
          <a:ln>
            <a:solidFill>
              <a:schemeClr val="tx1">
                <a:lumMod val="50000"/>
              </a:schemeClr>
            </a:solidFill>
          </a:ln>
        </p:spPr>
      </p:pic>
      <p:pic>
        <p:nvPicPr>
          <p:cNvPr id="5" name="Picture 4">
            <a:extLst>
              <a:ext uri="{FF2B5EF4-FFF2-40B4-BE49-F238E27FC236}">
                <a16:creationId xmlns:a16="http://schemas.microsoft.com/office/drawing/2014/main" id="{955C2414-794F-ED44-99CF-6A6941C495D6}"/>
              </a:ext>
            </a:extLst>
          </p:cNvPr>
          <p:cNvPicPr>
            <a:picLocks noChangeAspect="1"/>
          </p:cNvPicPr>
          <p:nvPr/>
        </p:nvPicPr>
        <p:blipFill>
          <a:blip r:embed="rId3"/>
          <a:stretch>
            <a:fillRect/>
          </a:stretch>
        </p:blipFill>
        <p:spPr>
          <a:xfrm>
            <a:off x="2459411" y="715182"/>
            <a:ext cx="6017815" cy="5393410"/>
          </a:xfrm>
          <a:prstGeom prst="rect">
            <a:avLst/>
          </a:prstGeom>
          <a:noFill/>
          <a:ln>
            <a:solidFill>
              <a:schemeClr val="tx1">
                <a:lumMod val="50000"/>
              </a:schemeClr>
            </a:solidFill>
          </a:ln>
        </p:spPr>
      </p:pic>
      <p:pic>
        <p:nvPicPr>
          <p:cNvPr id="8" name="Picture 7">
            <a:extLst>
              <a:ext uri="{FF2B5EF4-FFF2-40B4-BE49-F238E27FC236}">
                <a16:creationId xmlns:a16="http://schemas.microsoft.com/office/drawing/2014/main" id="{EA4B0A18-E9FD-244F-A891-735902F84C72}"/>
              </a:ext>
            </a:extLst>
          </p:cNvPr>
          <p:cNvPicPr>
            <a:picLocks noChangeAspect="1"/>
          </p:cNvPicPr>
          <p:nvPr/>
        </p:nvPicPr>
        <p:blipFill>
          <a:blip r:embed="rId4"/>
          <a:stretch>
            <a:fillRect/>
          </a:stretch>
        </p:blipFill>
        <p:spPr>
          <a:xfrm>
            <a:off x="0" y="-31750"/>
            <a:ext cx="7556500" cy="647700"/>
          </a:xfrm>
          <a:prstGeom prst="rect">
            <a:avLst/>
          </a:prstGeom>
        </p:spPr>
      </p:pic>
      <p:pic>
        <p:nvPicPr>
          <p:cNvPr id="10" name="Picture 9">
            <a:extLst>
              <a:ext uri="{FF2B5EF4-FFF2-40B4-BE49-F238E27FC236}">
                <a16:creationId xmlns:a16="http://schemas.microsoft.com/office/drawing/2014/main" id="{5A923EDF-5445-BE44-A45F-073475744359}"/>
              </a:ext>
            </a:extLst>
          </p:cNvPr>
          <p:cNvPicPr>
            <a:picLocks noChangeAspect="1"/>
          </p:cNvPicPr>
          <p:nvPr/>
        </p:nvPicPr>
        <p:blipFill>
          <a:blip r:embed="rId5"/>
          <a:stretch>
            <a:fillRect/>
          </a:stretch>
        </p:blipFill>
        <p:spPr>
          <a:xfrm>
            <a:off x="4764545" y="2817000"/>
            <a:ext cx="7310034" cy="3291592"/>
          </a:xfrm>
          <a:prstGeom prst="rect">
            <a:avLst/>
          </a:prstGeom>
          <a:ln>
            <a:solidFill>
              <a:schemeClr val="tx1">
                <a:lumMod val="50000"/>
              </a:schemeClr>
            </a:solidFill>
          </a:ln>
        </p:spPr>
      </p:pic>
      <p:pic>
        <p:nvPicPr>
          <p:cNvPr id="11" name="Picture 10">
            <a:extLst>
              <a:ext uri="{FF2B5EF4-FFF2-40B4-BE49-F238E27FC236}">
                <a16:creationId xmlns:a16="http://schemas.microsoft.com/office/drawing/2014/main" id="{3F7FFC71-E1DF-D947-AA33-59F46A999DDC}"/>
              </a:ext>
            </a:extLst>
          </p:cNvPr>
          <p:cNvPicPr>
            <a:picLocks noChangeAspect="1"/>
          </p:cNvPicPr>
          <p:nvPr/>
        </p:nvPicPr>
        <p:blipFill>
          <a:blip r:embed="rId6"/>
          <a:stretch>
            <a:fillRect/>
          </a:stretch>
        </p:blipFill>
        <p:spPr>
          <a:xfrm>
            <a:off x="6197600" y="6142818"/>
            <a:ext cx="5994400" cy="723900"/>
          </a:xfrm>
          <a:prstGeom prst="rect">
            <a:avLst/>
          </a:prstGeom>
        </p:spPr>
      </p:pic>
      <p:sp>
        <p:nvSpPr>
          <p:cNvPr id="7" name="Footer Placeholder 3">
            <a:extLst>
              <a:ext uri="{FF2B5EF4-FFF2-40B4-BE49-F238E27FC236}">
                <a16:creationId xmlns:a16="http://schemas.microsoft.com/office/drawing/2014/main" id="{531DF8FD-FA91-9E4B-8820-50ECD992E506}"/>
              </a:ext>
            </a:extLst>
          </p:cNvPr>
          <p:cNvSpPr txBox="1">
            <a:spLocks/>
          </p:cNvSpPr>
          <p:nvPr/>
        </p:nvSpPr>
        <p:spPr>
          <a:xfrm>
            <a:off x="718289" y="6504768"/>
            <a:ext cx="7164470" cy="28093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Copyright@2020, Oracle and/or its affiliate. All rights reserved.</a:t>
            </a:r>
          </a:p>
        </p:txBody>
      </p:sp>
    </p:spTree>
    <p:extLst>
      <p:ext uri="{BB962C8B-B14F-4D97-AF65-F5344CB8AC3E}">
        <p14:creationId xmlns:p14="http://schemas.microsoft.com/office/powerpoint/2010/main" val="4240230186"/>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E621-4BE9-9044-93F3-0B466FC6B918}"/>
              </a:ext>
            </a:extLst>
          </p:cNvPr>
          <p:cNvSpPr>
            <a:spLocks noGrp="1"/>
          </p:cNvSpPr>
          <p:nvPr>
            <p:ph type="title"/>
          </p:nvPr>
        </p:nvSpPr>
        <p:spPr>
          <a:xfrm>
            <a:off x="211963" y="518197"/>
            <a:ext cx="11853037" cy="713704"/>
          </a:xfrm>
        </p:spPr>
        <p:txBody>
          <a:bodyPr/>
          <a:lstStyle/>
          <a:p>
            <a:r>
              <a:rPr lang="en-US" dirty="0"/>
              <a:t>News Feed – Planned Ideas</a:t>
            </a:r>
          </a:p>
        </p:txBody>
      </p:sp>
      <p:sp>
        <p:nvSpPr>
          <p:cNvPr id="3" name="Content Placeholder 2">
            <a:extLst>
              <a:ext uri="{FF2B5EF4-FFF2-40B4-BE49-F238E27FC236}">
                <a16:creationId xmlns:a16="http://schemas.microsoft.com/office/drawing/2014/main" id="{FE42A93A-27A6-BF48-ADDE-57CEAD693D0A}"/>
              </a:ext>
            </a:extLst>
          </p:cNvPr>
          <p:cNvSpPr>
            <a:spLocks noGrp="1"/>
          </p:cNvSpPr>
          <p:nvPr>
            <p:ph sz="quarter" idx="12"/>
          </p:nvPr>
        </p:nvSpPr>
        <p:spPr>
          <a:xfrm>
            <a:off x="211962" y="1399963"/>
            <a:ext cx="11853037" cy="5966037"/>
          </a:xfrm>
        </p:spPr>
        <p:txBody>
          <a:bodyPr/>
          <a:lstStyle/>
          <a:p>
            <a:pPr marL="457200" indent="-457200">
              <a:spcBef>
                <a:spcPts val="800"/>
              </a:spcBef>
              <a:spcAft>
                <a:spcPts val="600"/>
              </a:spcAft>
              <a:buFont typeface="+mj-lt"/>
              <a:buAutoNum type="arabicPeriod"/>
            </a:pPr>
            <a:r>
              <a:rPr lang="en-US" sz="2400" dirty="0">
                <a:solidFill>
                  <a:schemeClr val="tx2"/>
                </a:solidFill>
              </a:rPr>
              <a:t>Show Watchlist, Recent Items, and Favorites in News Feed when non-HCM offerings enabled</a:t>
            </a:r>
          </a:p>
          <a:p>
            <a:pPr marL="742950" lvl="1" indent="-285750">
              <a:spcBef>
                <a:spcPts val="800"/>
              </a:spcBef>
              <a:spcAft>
                <a:spcPts val="600"/>
              </a:spcAft>
              <a:buFont typeface="Arial" panose="020B0604020202020204" pitchFamily="34" charset="0"/>
              <a:buChar char="•"/>
            </a:pPr>
            <a:r>
              <a:rPr lang="en-US" dirty="0">
                <a:solidFill>
                  <a:schemeClr val="tx2"/>
                </a:solidFill>
              </a:rPr>
              <a:t>While HCM likes the streamlined UI based on its user feedback, other products use these features and even seed watchlist entries.</a:t>
            </a:r>
          </a:p>
          <a:p>
            <a:pPr marL="742950" lvl="1" indent="-285750">
              <a:spcBef>
                <a:spcPts val="800"/>
              </a:spcBef>
              <a:spcAft>
                <a:spcPts val="600"/>
              </a:spcAft>
              <a:buFont typeface="Arial" panose="020B0604020202020204" pitchFamily="34" charset="0"/>
              <a:buChar char="•"/>
            </a:pPr>
            <a:endParaRPr lang="en-US" dirty="0">
              <a:solidFill>
                <a:schemeClr val="tx2"/>
              </a:solidFill>
            </a:endParaRPr>
          </a:p>
          <a:p>
            <a:pPr marL="457200" indent="-457200">
              <a:spcBef>
                <a:spcPts val="800"/>
              </a:spcBef>
              <a:spcAft>
                <a:spcPts val="600"/>
              </a:spcAft>
              <a:buFont typeface="+mj-lt"/>
              <a:buAutoNum type="arabicPeriod"/>
            </a:pPr>
            <a:r>
              <a:rPr lang="en-US" sz="2400" dirty="0">
                <a:solidFill>
                  <a:schemeClr val="tx2"/>
                </a:solidFill>
              </a:rPr>
              <a:t>Allow customers to control which users see the News Announcements</a:t>
            </a:r>
          </a:p>
          <a:p>
            <a:pPr marL="914400" lvl="1" indent="-457200">
              <a:spcBef>
                <a:spcPts val="800"/>
              </a:spcBef>
              <a:spcAft>
                <a:spcPts val="600"/>
              </a:spcAft>
              <a:buFont typeface="Arial" panose="020B0604020202020204" pitchFamily="34" charset="0"/>
              <a:buChar char="•"/>
            </a:pPr>
            <a:r>
              <a:rPr lang="en-US" dirty="0">
                <a:solidFill>
                  <a:schemeClr val="tx2"/>
                </a:solidFill>
              </a:rPr>
              <a:t>News is usually internal company news.  It is not meant for partners, suppliers, or students for the Higher Education industry.  An expression editor will be made available when creating announcements that will allow who to render the news for.  Example, could check if the user has the “employee” role. </a:t>
            </a:r>
          </a:p>
        </p:txBody>
      </p:sp>
      <p:sp>
        <p:nvSpPr>
          <p:cNvPr id="6" name="Footer Placeholder 3">
            <a:extLst>
              <a:ext uri="{FF2B5EF4-FFF2-40B4-BE49-F238E27FC236}">
                <a16:creationId xmlns:a16="http://schemas.microsoft.com/office/drawing/2014/main" id="{FD8D97AC-511B-5749-AB7B-EC9A23836A0F}"/>
              </a:ext>
            </a:extLst>
          </p:cNvPr>
          <p:cNvSpPr txBox="1">
            <a:spLocks/>
          </p:cNvSpPr>
          <p:nvPr/>
        </p:nvSpPr>
        <p:spPr>
          <a:xfrm>
            <a:off x="8001958" y="6459071"/>
            <a:ext cx="3491104" cy="2775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Copyright@2020, Oracle and/or its affiliate. All rights reserved.</a:t>
            </a:r>
          </a:p>
        </p:txBody>
      </p:sp>
    </p:spTree>
    <p:extLst>
      <p:ext uri="{BB962C8B-B14F-4D97-AF65-F5344CB8AC3E}">
        <p14:creationId xmlns:p14="http://schemas.microsoft.com/office/powerpoint/2010/main" val="73180316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AE621-4BE9-9044-93F3-0B466FC6B918}"/>
              </a:ext>
            </a:extLst>
          </p:cNvPr>
          <p:cNvSpPr>
            <a:spLocks noGrp="1"/>
          </p:cNvSpPr>
          <p:nvPr>
            <p:ph type="title"/>
          </p:nvPr>
        </p:nvSpPr>
        <p:spPr>
          <a:xfrm>
            <a:off x="211963" y="398929"/>
            <a:ext cx="11853037" cy="713704"/>
          </a:xfrm>
        </p:spPr>
        <p:txBody>
          <a:bodyPr/>
          <a:lstStyle/>
          <a:p>
            <a:r>
              <a:rPr lang="en-US" dirty="0"/>
              <a:t>News Feed - Summary</a:t>
            </a:r>
          </a:p>
        </p:txBody>
      </p:sp>
      <p:sp>
        <p:nvSpPr>
          <p:cNvPr id="3" name="Content Placeholder 2">
            <a:extLst>
              <a:ext uri="{FF2B5EF4-FFF2-40B4-BE49-F238E27FC236}">
                <a16:creationId xmlns:a16="http://schemas.microsoft.com/office/drawing/2014/main" id="{FE42A93A-27A6-BF48-ADDE-57CEAD693D0A}"/>
              </a:ext>
            </a:extLst>
          </p:cNvPr>
          <p:cNvSpPr>
            <a:spLocks noGrp="1"/>
          </p:cNvSpPr>
          <p:nvPr>
            <p:ph sz="quarter" idx="12"/>
          </p:nvPr>
        </p:nvSpPr>
        <p:spPr>
          <a:xfrm>
            <a:off x="211962" y="1161426"/>
            <a:ext cx="11853037" cy="5610436"/>
          </a:xfrm>
        </p:spPr>
        <p:txBody>
          <a:bodyPr/>
          <a:lstStyle/>
          <a:p>
            <a:pPr marL="342900" indent="-342900">
              <a:spcBef>
                <a:spcPts val="800"/>
              </a:spcBef>
              <a:spcAft>
                <a:spcPts val="600"/>
              </a:spcAft>
              <a:buFont typeface="Arial" panose="020B0604020202020204" pitchFamily="34" charset="0"/>
              <a:buChar char="•"/>
            </a:pPr>
            <a:r>
              <a:rPr lang="en-US" sz="2400" dirty="0">
                <a:solidFill>
                  <a:schemeClr val="tx2"/>
                </a:solidFill>
                <a:latin typeface="Optima" panose="02000503060000020004" pitchFamily="2" charset="0"/>
                <a:cs typeface="Calibri" panose="020F0502020204030204" pitchFamily="34" charset="0"/>
              </a:rPr>
              <a:t>To be the default layout for customers starting 20C.</a:t>
            </a:r>
          </a:p>
          <a:p>
            <a:pPr marL="342900" indent="-342900">
              <a:spcBef>
                <a:spcPts val="800"/>
              </a:spcBef>
              <a:spcAft>
                <a:spcPts val="600"/>
              </a:spcAft>
              <a:buFont typeface="Arial" panose="020B0604020202020204" pitchFamily="34" charset="0"/>
              <a:buChar char="•"/>
            </a:pPr>
            <a:r>
              <a:rPr lang="en-US" sz="2400" dirty="0">
                <a:solidFill>
                  <a:schemeClr val="tx2"/>
                </a:solidFill>
                <a:latin typeface="Optima" panose="02000503060000020004" pitchFamily="2" charset="0"/>
                <a:cs typeface="Calibri" panose="020F0502020204030204" pitchFamily="34" charset="0"/>
              </a:rPr>
              <a:t>Existing customers who have a configured theme are not affected, but you can use it if you want.  Changing the logo produces a configured theme.</a:t>
            </a:r>
          </a:p>
          <a:p>
            <a:pPr marL="342900" indent="-342900">
              <a:spcBef>
                <a:spcPts val="800"/>
              </a:spcBef>
              <a:spcAft>
                <a:spcPts val="600"/>
              </a:spcAft>
              <a:buFont typeface="Arial" panose="020B0604020202020204" pitchFamily="34" charset="0"/>
              <a:buChar char="•"/>
            </a:pPr>
            <a:r>
              <a:rPr lang="en-US" sz="2400" dirty="0">
                <a:solidFill>
                  <a:schemeClr val="tx2"/>
                </a:solidFill>
                <a:latin typeface="Optima" panose="02000503060000020004" pitchFamily="2" charset="0"/>
                <a:cs typeface="Calibri" panose="020F0502020204030204" pitchFamily="34" charset="0"/>
              </a:rPr>
              <a:t>To enable, create a sandbox, activate the Appearance tool, open the tool and change the layout to “News Feed”.  And then save it as part of a new theme.</a:t>
            </a:r>
          </a:p>
          <a:p>
            <a:pPr marL="342900" indent="-342900">
              <a:spcBef>
                <a:spcPts val="800"/>
              </a:spcBef>
              <a:spcAft>
                <a:spcPts val="600"/>
              </a:spcAft>
              <a:buFont typeface="Arial" panose="020B0604020202020204" pitchFamily="34" charset="0"/>
              <a:buChar char="•"/>
            </a:pPr>
            <a:r>
              <a:rPr lang="en-US" sz="2400" dirty="0">
                <a:solidFill>
                  <a:schemeClr val="tx2"/>
                </a:solidFill>
                <a:latin typeface="Optima" panose="02000503060000020004" pitchFamily="2" charset="0"/>
                <a:cs typeface="Calibri" panose="020F0502020204030204" pitchFamily="34" charset="0"/>
              </a:rPr>
              <a:t>So why not enable it?</a:t>
            </a:r>
          </a:p>
          <a:p>
            <a:pPr marL="914400" lvl="1" indent="-457200">
              <a:spcBef>
                <a:spcPts val="800"/>
              </a:spcBef>
              <a:spcAft>
                <a:spcPts val="600"/>
              </a:spcAft>
              <a:buFont typeface="Arial" panose="020B0604020202020204" pitchFamily="34" charset="0"/>
              <a:buChar char="•"/>
            </a:pPr>
            <a:r>
              <a:rPr lang="en-US" dirty="0">
                <a:solidFill>
                  <a:schemeClr val="tx2"/>
                </a:solidFill>
                <a:latin typeface="Optima" panose="02000503060000020004" pitchFamily="2" charset="0"/>
                <a:cs typeface="Calibri" panose="020F0502020204030204" pitchFamily="34" charset="0"/>
              </a:rPr>
              <a:t>The menu tabs at the top may scroll to the right and requires extra clicks to see them.  You can configure the menus as you want, but is there some improvement here Oracle could do out of the box? Like HCM had its menu entries streamlined.  Ideas can be posted on HCM Idea Lab.</a:t>
            </a:r>
            <a:endParaRPr lang="en-US" sz="2800" dirty="0">
              <a:solidFill>
                <a:schemeClr val="tx2"/>
              </a:solidFill>
              <a:latin typeface="Optima" panose="02000503060000020004" pitchFamily="2" charset="0"/>
              <a:cs typeface="Calibri" panose="020F0502020204030204" pitchFamily="34" charset="0"/>
            </a:endParaRPr>
          </a:p>
          <a:p>
            <a:pPr marL="457200" indent="-457200">
              <a:spcBef>
                <a:spcPts val="800"/>
              </a:spcBef>
              <a:spcAft>
                <a:spcPts val="600"/>
              </a:spcAft>
              <a:buFont typeface="Arial" panose="020B0604020202020204" pitchFamily="34" charset="0"/>
              <a:buChar char="•"/>
            </a:pPr>
            <a:r>
              <a:rPr lang="en-US" sz="2400" dirty="0">
                <a:solidFill>
                  <a:schemeClr val="tx2"/>
                </a:solidFill>
                <a:latin typeface="Optima" panose="02000503060000020004" pitchFamily="2" charset="0"/>
                <a:cs typeface="Calibri" panose="020F0502020204030204" pitchFamily="34" charset="0"/>
              </a:rPr>
              <a:t>Will it become the default for all customers?  </a:t>
            </a:r>
          </a:p>
          <a:p>
            <a:pPr marL="914400" lvl="1" indent="-457200">
              <a:spcBef>
                <a:spcPts val="800"/>
              </a:spcBef>
              <a:spcAft>
                <a:spcPts val="600"/>
              </a:spcAft>
              <a:buFont typeface="Arial" panose="020B0604020202020204" pitchFamily="34" charset="0"/>
              <a:buChar char="•"/>
            </a:pPr>
            <a:r>
              <a:rPr lang="en-US" dirty="0">
                <a:solidFill>
                  <a:schemeClr val="tx2"/>
                </a:solidFill>
                <a:latin typeface="Optima" panose="02000503060000020004" pitchFamily="2" charset="0"/>
                <a:cs typeface="Calibri" panose="020F0502020204030204" pitchFamily="34" charset="0"/>
              </a:rPr>
              <a:t>To be determined.  First want to get feedback.</a:t>
            </a:r>
          </a:p>
          <a:p>
            <a:pPr marL="457200" indent="-457200">
              <a:spcBef>
                <a:spcPts val="800"/>
              </a:spcBef>
              <a:spcAft>
                <a:spcPts val="600"/>
              </a:spcAft>
              <a:buFont typeface="Arial" panose="020B0604020202020204" pitchFamily="34" charset="0"/>
              <a:buChar char="•"/>
            </a:pPr>
            <a:r>
              <a:rPr lang="en-US" sz="2400" dirty="0">
                <a:solidFill>
                  <a:schemeClr val="tx2"/>
                </a:solidFill>
                <a:latin typeface="Optima" panose="02000503060000020004" pitchFamily="2" charset="0"/>
                <a:cs typeface="Calibri" panose="020F0502020204030204" pitchFamily="34" charset="0"/>
              </a:rPr>
              <a:t>Google “Oracle News Feed” for more presentations, and videos.</a:t>
            </a:r>
          </a:p>
          <a:p>
            <a:pPr>
              <a:spcBef>
                <a:spcPts val="800"/>
              </a:spcBef>
              <a:spcAft>
                <a:spcPts val="600"/>
              </a:spcAft>
            </a:pPr>
            <a:endParaRPr lang="en-US" i="1" dirty="0">
              <a:solidFill>
                <a:schemeClr val="tx2"/>
              </a:solidFill>
              <a:latin typeface="Optima" panose="02000503060000020004" pitchFamily="2" charset="0"/>
              <a:cs typeface="Calibri" panose="020F0502020204030204" pitchFamily="34" charset="0"/>
            </a:endParaRPr>
          </a:p>
        </p:txBody>
      </p:sp>
      <p:sp>
        <p:nvSpPr>
          <p:cNvPr id="4" name="Footer Placeholder 3">
            <a:extLst>
              <a:ext uri="{FF2B5EF4-FFF2-40B4-BE49-F238E27FC236}">
                <a16:creationId xmlns:a16="http://schemas.microsoft.com/office/drawing/2014/main" id="{72AC2032-BB5F-114F-BB07-82510DDEBDD6}"/>
              </a:ext>
            </a:extLst>
          </p:cNvPr>
          <p:cNvSpPr txBox="1">
            <a:spLocks/>
          </p:cNvSpPr>
          <p:nvPr/>
        </p:nvSpPr>
        <p:spPr>
          <a:xfrm>
            <a:off x="8001958" y="6459071"/>
            <a:ext cx="3491104" cy="27756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Copyright@2020, Oracle and/or its affiliate. All rights reserved.</a:t>
            </a:r>
          </a:p>
        </p:txBody>
      </p:sp>
    </p:spTree>
    <p:extLst>
      <p:ext uri="{BB962C8B-B14F-4D97-AF65-F5344CB8AC3E}">
        <p14:creationId xmlns:p14="http://schemas.microsoft.com/office/powerpoint/2010/main" val="1141444424"/>
      </p:ext>
    </p:extLst>
  </p:cSld>
  <p:clrMapOvr>
    <a:masterClrMapping/>
  </p:clrMapOvr>
  <p:transition spd="med">
    <p:fade/>
  </p:transition>
</p:sld>
</file>

<file path=ppt/theme/theme1.xml><?xml version="1.0" encoding="utf-8"?>
<a:theme xmlns:a="http://schemas.openxmlformats.org/drawingml/2006/main" name="Light Master ">
  <a:themeElements>
    <a:clrScheme name="Oracle NEW">
      <a:dk1>
        <a:srgbClr val="4E3629"/>
      </a:dk1>
      <a:lt1>
        <a:sysClr val="window" lastClr="FFFFFF"/>
      </a:lt1>
      <a:dk2>
        <a:srgbClr val="312D2A"/>
      </a:dk2>
      <a:lt2>
        <a:srgbClr val="E0E2E1"/>
      </a:lt2>
      <a:accent1>
        <a:srgbClr val="D1350F"/>
      </a:accent1>
      <a:accent2>
        <a:srgbClr val="E6AC58"/>
      </a:accent2>
      <a:accent3>
        <a:srgbClr val="94AFAF"/>
      </a:accent3>
      <a:accent4>
        <a:srgbClr val="2B6242"/>
      </a:accent4>
      <a:accent5>
        <a:srgbClr val="2C5967"/>
      </a:accent5>
      <a:accent6>
        <a:srgbClr val="AE562C"/>
      </a:accent6>
      <a:hlink>
        <a:srgbClr val="2C5967"/>
      </a:hlink>
      <a:folHlink>
        <a:srgbClr val="F5B642"/>
      </a:folHlink>
    </a:clrScheme>
    <a:fontScheme name="Oracle">
      <a:majorFont>
        <a:latin typeface="Georgia"/>
        <a:ea typeface=""/>
        <a:cs typeface=""/>
      </a:majorFont>
      <a:minorFont>
        <a:latin typeface="Oracl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t (NXPowerLite Copy).pptx" id="{AE310C2E-BC4D-4F56-BD76-471CBE522D37}" vid="{029E71FD-0602-46C5-BB56-049A17F1B9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TotalTime>
  <Words>486</Words>
  <Application>Microsoft Macintosh PowerPoint</Application>
  <PresentationFormat>Widescreen</PresentationFormat>
  <Paragraphs>34</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Arial</vt:lpstr>
      <vt:lpstr>Calibri</vt:lpstr>
      <vt:lpstr>Georgia</vt:lpstr>
      <vt:lpstr>Optima</vt:lpstr>
      <vt:lpstr>Oracle Sans</vt:lpstr>
      <vt:lpstr>Oracle Sans Extra Bold</vt:lpstr>
      <vt:lpstr>Oracle Sans Light</vt:lpstr>
      <vt:lpstr>Oracle Sans Semi</vt:lpstr>
      <vt:lpstr>Light Master </vt:lpstr>
      <vt:lpstr>News Feed  </vt:lpstr>
      <vt:lpstr>News Feed Layout</vt:lpstr>
      <vt:lpstr>Newsfeed Layout – Home Page</vt:lpstr>
      <vt:lpstr>PowerPoint Presentation</vt:lpstr>
      <vt:lpstr>PowerPoint Presentation</vt:lpstr>
      <vt:lpstr>PowerPoint Presentation</vt:lpstr>
      <vt:lpstr>News Feed – Planned Ideas</vt:lpstr>
      <vt:lpstr>News Feed -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Newsfeed Layout</dc:title>
  <dc:creator>Paul Johl</dc:creator>
  <cp:lastModifiedBy>Paul Johl</cp:lastModifiedBy>
  <cp:revision>17</cp:revision>
  <dcterms:created xsi:type="dcterms:W3CDTF">2020-02-18T14:01:48Z</dcterms:created>
  <dcterms:modified xsi:type="dcterms:W3CDTF">2020-03-05T19:02:18Z</dcterms:modified>
</cp:coreProperties>
</file>