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sldIdLst>
    <p:sldId id="282" r:id="rId2"/>
    <p:sldId id="281" r:id="rId3"/>
    <p:sldId id="283" r:id="rId4"/>
    <p:sldId id="287" r:id="rId5"/>
    <p:sldId id="304" r:id="rId6"/>
    <p:sldId id="285" r:id="rId7"/>
    <p:sldId id="286" r:id="rId8"/>
    <p:sldId id="298" r:id="rId9"/>
    <p:sldId id="300" r:id="rId10"/>
    <p:sldId id="299" r:id="rId11"/>
    <p:sldId id="301" r:id="rId12"/>
    <p:sldId id="296" r:id="rId13"/>
    <p:sldId id="291" r:id="rId14"/>
    <p:sldId id="305" r:id="rId15"/>
    <p:sldId id="292" r:id="rId16"/>
    <p:sldId id="306" r:id="rId17"/>
    <p:sldId id="307" r:id="rId18"/>
    <p:sldId id="293" r:id="rId19"/>
    <p:sldId id="294" r:id="rId20"/>
    <p:sldId id="295" r:id="rId21"/>
    <p:sldId id="289" r:id="rId22"/>
    <p:sldId id="288" r:id="rId23"/>
    <p:sldId id="297" r:id="rId24"/>
    <p:sldId id="290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4A"/>
    <a:srgbClr val="38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674" autoAdjust="0"/>
  </p:normalViewPr>
  <p:slideViewPr>
    <p:cSldViewPr>
      <p:cViewPr>
        <p:scale>
          <a:sx n="100" d="100"/>
          <a:sy n="100" d="100"/>
        </p:scale>
        <p:origin x="22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CED32-31BD-421C-B12D-7E1890C72FE2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B9DF-7FE7-423A-8520-5C4EDF83D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9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5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99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1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08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81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230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90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08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71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78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65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644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6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393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13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81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60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3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03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3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76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2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7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934200" cy="85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2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405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9519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853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1266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566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58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3370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934200" cy="850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970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23075"/>
            <a:ext cx="4679041" cy="57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27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76130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61317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06348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118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9103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90592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4749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692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43377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9/15/2016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8175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231014-D85A-4E46-9388-134EEA08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transition spd="slow">
    <p:wipe dir="d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0.e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4.png"/><Relationship Id="rId5" Type="http://schemas.openxmlformats.org/officeDocument/2006/relationships/hyperlink" Target="https://www.joomag.com/magazine/quest-qa-magazine-4-2015/0115436001444868769?page=14" TargetMode="External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00200" y="2146179"/>
            <a:ext cx="7162800" cy="978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en-US" sz="2800" dirty="0">
                <a:solidFill>
                  <a:srgbClr val="009ED6"/>
                </a:solidFill>
                <a:latin typeface="Bodoni MT Condensed" panose="02070606080606020203" pitchFamily="18" charset="0"/>
              </a:rPr>
              <a:t>Continuous Functionality and Technology Delivery Model in </a:t>
            </a:r>
            <a:r>
              <a:rPr lang="en-US" sz="2800" dirty="0" smtClean="0">
                <a:solidFill>
                  <a:srgbClr val="009ED6"/>
                </a:solidFill>
                <a:latin typeface="Bodoni MT Condensed" panose="02070606080606020203" pitchFamily="18" charset="0"/>
              </a:rPr>
              <a:t>PeopleSoft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9ED6"/>
              </a:solidFill>
              <a:effectLst/>
              <a:uLnTx/>
              <a:uFillTx/>
              <a:latin typeface="Bodoni MT Condensed" panose="020706060806060202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6934200" cy="8507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600200" y="2743201"/>
            <a:ext cx="7162800" cy="53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00" dirty="0">
                <a:solidFill>
                  <a:srgbClr val="009ED6"/>
                </a:solidFill>
                <a:latin typeface="Bodoni MT Condensed" panose="02070606080606020203" pitchFamily="18" charset="0"/>
              </a:rPr>
              <a:t>Session ID: </a:t>
            </a:r>
            <a:r>
              <a:rPr lang="en-US" sz="2800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CAS1807</a:t>
            </a: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600200" y="4965579"/>
            <a:ext cx="7086600" cy="1511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00" dirty="0" smtClean="0">
                <a:solidFill>
                  <a:srgbClr val="009ED6"/>
                </a:solidFill>
                <a:latin typeface="Bodoni MT Condensed" panose="02070606080606020203" pitchFamily="18" charset="0"/>
              </a:rPr>
              <a:t>Arkalgud </a:t>
            </a:r>
            <a:r>
              <a:rPr lang="en-US" sz="2800" dirty="0">
                <a:solidFill>
                  <a:srgbClr val="009ED6"/>
                </a:solidFill>
                <a:latin typeface="Bodoni MT Condensed" panose="02070606080606020203" pitchFamily="18" charset="0"/>
              </a:rPr>
              <a:t>Venkatesh</a:t>
            </a:r>
          </a:p>
          <a:p>
            <a:pPr lvl="0"/>
            <a:r>
              <a:rPr lang="en-US" sz="2800" dirty="0">
                <a:solidFill>
                  <a:srgbClr val="009ED6"/>
                </a:solidFill>
                <a:latin typeface="Bodoni MT Condensed" panose="02070606080606020203" pitchFamily="18" charset="0"/>
              </a:rPr>
              <a:t>IT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52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19250"/>
            <a:ext cx="7467600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PUMs annually!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to be current on PUMs yearly basis</a:t>
            </a: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(excluding interim fixes) –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feature </a:t>
            </a: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outs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Compliance, Security fixes</a:t>
            </a:r>
            <a:endParaRPr lang="en-US" dirty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Updates and other regulatory 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fixes - mandatory</a:t>
            </a:r>
            <a:endParaRPr lang="en-US" dirty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Fixes to the Issues and Bugs reported by 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users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identified by other Oracle customers - relevant to us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and tools issues fixed by Oracle</a:t>
            </a:r>
            <a:endParaRPr lang="en-US" dirty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What is our Model?</a:t>
            </a:r>
            <a:endParaRPr lang="en-US" sz="40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590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19250"/>
            <a:ext cx="7162800" cy="46628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teps that can make 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 PUM champion?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delivered functionality as much as possible rather than customizing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PUM application opportunity to retire your customizations of any of the delivered objects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retiring customizations is challenging, consider making them bolt-</a:t>
            </a:r>
            <a:r>
              <a:rPr lang="en-US" dirty="0" err="1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en-US" dirty="0" smtClean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 Test Framework (PTF) to automate testing, PTF makes end to end testing, less of a burden to business users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Adopting to this model is a JOINT strategy between IT and the business teams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Adopting this new Model…</a:t>
            </a:r>
            <a:endParaRPr lang="en-US" sz="40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699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619250"/>
            <a:ext cx="7391400" cy="4969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PUM18 database, define the patch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276350" y="2127467"/>
            <a:ext cx="7275247" cy="4208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48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619250"/>
            <a:ext cx="7391400" cy="4969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patches needed from the PUM</a:t>
            </a:r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257300" y="2209800"/>
            <a:ext cx="7278624" cy="4206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14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695450"/>
            <a:ext cx="73914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newly released features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968828" y="2143508"/>
            <a:ext cx="7428843" cy="4333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2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619250"/>
            <a:ext cx="7162800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based on Specific Updates</a:t>
            </a:r>
            <a:endParaRPr lang="en-US" sz="2000" dirty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1592"/>
          <a:stretch/>
        </p:blipFill>
        <p:spPr>
          <a:xfrm>
            <a:off x="1295400" y="2257466"/>
            <a:ext cx="7162800" cy="4206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1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399" y="1619250"/>
            <a:ext cx="6858001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based on specific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 update</a:t>
            </a:r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371600" y="2133600"/>
            <a:ext cx="6781800" cy="4416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94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399" y="1619250"/>
            <a:ext cx="7162801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multiple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329697" y="2133600"/>
            <a:ext cx="7005214" cy="4409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189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399" y="1619250"/>
            <a:ext cx="6858001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pull all the required fixes based on the user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selections/choices</a:t>
            </a:r>
            <a:endParaRPr lang="en-US" sz="2000" dirty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389889" y="2634913"/>
            <a:ext cx="6967917" cy="4026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715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PUM Application Steps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399" y="1619250"/>
            <a:ext cx="6858001" cy="958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defined and can be created and applied to different environments as needed</a:t>
            </a:r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442501" y="2710877"/>
            <a:ext cx="7424511" cy="3260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832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j-ea"/>
                <a:cs typeface="+mj-cs"/>
              </a:rPr>
              <a:t>Alameda County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MT Condensed" panose="02070606080606020203" pitchFamily="18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1" b="98746" l="2646" r="96599"/>
                    </a14:imgEffect>
                  </a14:imgLayer>
                </a14:imgProps>
              </a:ext>
            </a:extLst>
          </a:blip>
          <a:srcRect l="1849" t="3009" r="1976" b="733"/>
          <a:stretch/>
        </p:blipFill>
        <p:spPr>
          <a:xfrm>
            <a:off x="914400" y="1523234"/>
            <a:ext cx="7595177" cy="5039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853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j-ea"/>
                <a:cs typeface="+mj-cs"/>
              </a:rPr>
              <a:t>ALCOLINK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j-ea"/>
                <a:cs typeface="+mj-cs"/>
              </a:rPr>
              <a:t> PUM Database Lifecycle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MT Condensed" panose="02070606080606020203" pitchFamily="18" charset="0"/>
              <a:ea typeface="+mj-ea"/>
              <a:cs typeface="+mj-cs"/>
            </a:endParaRPr>
          </a:p>
        </p:txBody>
      </p:sp>
      <p:pic>
        <p:nvPicPr>
          <p:cNvPr id="3343" name="Picture 3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03124"/>
            <a:ext cx="8023172" cy="4797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2748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Financials PUM Status (as of </a:t>
            </a:r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Sept </a:t>
            </a:r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2016)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1449318"/>
            <a:ext cx="6172200" cy="45704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 9 (currently in Production)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 18 (specific updates, as below)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current - PUM </a:t>
            </a:r>
            <a:r>
              <a:rPr lang="en-US" sz="24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Apr 2017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9979"/>
              </p:ext>
            </p:extLst>
          </p:nvPr>
        </p:nvGraphicFramePr>
        <p:xfrm>
          <a:off x="1828800" y="2668519"/>
          <a:ext cx="4876800" cy="2209800"/>
        </p:xfrm>
        <a:graphic>
          <a:graphicData uri="http://schemas.openxmlformats.org/drawingml/2006/table">
            <a:tbl>
              <a:tblPr firstCol="1" bandRow="1"/>
              <a:tblGrid>
                <a:gridCol w="381000">
                  <a:extLst>
                    <a:ext uri="{9D8B030D-6E8A-4147-A177-3AD203B41FA5}">
                      <a16:colId xmlns:a16="http://schemas.microsoft.com/office/drawing/2014/main" val="420731480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741904832"/>
                    </a:ext>
                  </a:extLst>
                </a:gridCol>
              </a:tblGrid>
              <a:tr h="3065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PO: Tax Rate issue after copying an existing 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3894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SS: Analyze export received extra email on collaboration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564648"/>
                  </a:ext>
                </a:extLst>
              </a:tr>
              <a:tr h="3030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PO: Chartfields from the contract default incorrectly during a PO Change Order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6076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AP: 2015 1099 Update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21749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AP: Use Tax calculated on tax exempt PO voucher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1039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AP: Error message is generated when trying to pay the withholding schedule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020128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GL: Edit Chatfield from budget journal or transfer journal page not working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2444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AP: 1099-MISC Correction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0588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6617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Financials PUM </a:t>
            </a:r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Status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470660" y="4052192"/>
            <a:ext cx="7040880" cy="2340864"/>
          </a:xfrm>
          <a:prstGeom prst="rect">
            <a:avLst/>
          </a:prstGeom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1625"/>
            <a:ext cx="7041412" cy="23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079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HCM </a:t>
            </a:r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PUM Status (as of </a:t>
            </a:r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Sept </a:t>
            </a:r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2016)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474887"/>
            <a:ext cx="7239000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 10 (currently in Production)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 </a:t>
            </a:r>
            <a:r>
              <a:rPr lang="en-US" sz="24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(specific </a:t>
            </a:r>
            <a:r>
              <a:rPr lang="en-US" sz="2400" dirty="0">
                <a:solidFill>
                  <a:srgbClr val="53544A"/>
                </a:solidFill>
                <a:latin typeface="Arial" charset="0"/>
                <a:cs typeface="Arial" panose="020B0604020202020204" pitchFamily="34" charset="0"/>
              </a:rPr>
              <a:t>updates, as below)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44A"/>
              </a:solidFill>
              <a:latin typeface="Arial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44A"/>
              </a:solidFill>
              <a:latin typeface="Arial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44A"/>
              </a:solidFill>
              <a:latin typeface="Arial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44A"/>
              </a:solidFill>
              <a:latin typeface="Arial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44A"/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current - PUM 20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July 2017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18777"/>
              </p:ext>
            </p:extLst>
          </p:nvPr>
        </p:nvGraphicFramePr>
        <p:xfrm>
          <a:off x="1828800" y="2921894"/>
          <a:ext cx="3276600" cy="2476500"/>
        </p:xfrm>
        <a:graphic>
          <a:graphicData uri="http://schemas.openxmlformats.org/drawingml/2006/table">
            <a:tbl>
              <a:tblPr firstCol="1" bandRow="1"/>
              <a:tblGrid>
                <a:gridCol w="304800">
                  <a:extLst>
                    <a:ext uri="{9D8B030D-6E8A-4147-A177-3AD203B41FA5}">
                      <a16:colId xmlns:a16="http://schemas.microsoft.com/office/drawing/2014/main" val="42073148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74190483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Tax Updates A,B,C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3894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Tax Updates 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56464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Direct Deposit Enhancements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6076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Check Reversal fix issue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21749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ACA changes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1039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Tax Updates 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02012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ACA changes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2444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Patch 22185037 - Tax Update E updates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05883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ACA changes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8567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W2C Changes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67739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ACA patches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919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ACA patches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054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ACA patches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3024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872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HCM PUM </a:t>
            </a:r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Status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715877" y="1600200"/>
            <a:ext cx="6550446" cy="510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079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Quest article on Selective Adoption</a:t>
            </a:r>
            <a:endParaRPr lang="en-US" sz="33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479043"/>
            <a:ext cx="7824615" cy="5073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322880">
            <a:off x="6905626" y="2475314"/>
            <a:ext cx="1501891" cy="31360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72589">
            <a:off x="847031" y="2579800"/>
            <a:ext cx="2399283" cy="751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031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 Lake Shot 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253" r="14180"/>
          <a:stretch/>
        </p:blipFill>
        <p:spPr>
          <a:xfrm>
            <a:off x="838200" y="1828800"/>
            <a:ext cx="7919007" cy="39874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717" y="4654831"/>
            <a:ext cx="441960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1853</a:t>
            </a:r>
          </a:p>
          <a:p>
            <a:pPr marL="28575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residents as of 2014</a:t>
            </a:r>
          </a:p>
          <a:p>
            <a:pPr marL="28575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j-ea"/>
                <a:cs typeface="+mj-cs"/>
              </a:rPr>
              <a:t>Alameda County - Introduction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MT Condensed" panose="02070606080606020203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654831"/>
            <a:ext cx="358140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Oakland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seat</a:t>
            </a:r>
          </a:p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9,500 employees</a:t>
            </a:r>
          </a:p>
          <a:p>
            <a:pPr marL="342900" indent="-18288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$3.28 billion annual 2016 budget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7"/>
          <p:cNvSpPr txBox="1">
            <a:spLocks/>
          </p:cNvSpPr>
          <p:nvPr/>
        </p:nvSpPr>
        <p:spPr>
          <a:xfrm>
            <a:off x="982980" y="1892760"/>
            <a:ext cx="6263640" cy="724686"/>
          </a:xfrm>
          <a:prstGeom prst="rect">
            <a:avLst/>
          </a:prstGeom>
          <a:noFill/>
          <a:effectLst/>
        </p:spPr>
        <p:txBody>
          <a:bodyPr vert="horz" wrap="square" lIns="0" tIns="45705" rIns="0" bIns="45705" rtlCol="0" anchor="b" anchorCtr="0">
            <a:noAutofit/>
          </a:bodyPr>
          <a:lstStyle>
            <a:lvl1pPr marL="0" algn="l" defTabSz="4572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Alameda County: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Lean, Green, Constituent-centric </a:t>
            </a:r>
            <a:r>
              <a:rPr lang="en-US" sz="2000" b="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519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Awards and </a:t>
            </a:r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Recognitions - 2015</a:t>
            </a:r>
            <a:endParaRPr lang="en-US" sz="40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906692"/>
            <a:ext cx="2432776" cy="7454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/>
          <a:srcRect r="833"/>
          <a:stretch/>
        </p:blipFill>
        <p:spPr>
          <a:xfrm>
            <a:off x="996026" y="3200927"/>
            <a:ext cx="2101943" cy="9305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rcRect l="-10" t="10105" r="10" b="168"/>
          <a:stretch>
            <a:fillRect/>
          </a:stretch>
        </p:blipFill>
        <p:spPr>
          <a:xfrm>
            <a:off x="784667" y="1905000"/>
            <a:ext cx="2598282" cy="80828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304150" y="2697839"/>
            <a:ext cx="17168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6 Achievement Awards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89362" y="4222377"/>
            <a:ext cx="205026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Ranked 7th in the Country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69617" y="2743200"/>
            <a:ext cx="26984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5 Solution Awards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7 Significant Achievement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rcRect l="84" t="-2865" r="1538" b="311"/>
          <a:stretch>
            <a:fillRect/>
          </a:stretch>
        </p:blipFill>
        <p:spPr>
          <a:xfrm>
            <a:off x="5630751" y="3780101"/>
            <a:ext cx="2758628" cy="70277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928346" y="4611304"/>
            <a:ext cx="289589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Excellence in Technology Award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461914" y="2667000"/>
            <a:ext cx="2056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Agency Application      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7454" y="1905000"/>
            <a:ext cx="1729296" cy="72136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8071" y="3286472"/>
            <a:ext cx="914513" cy="702821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590382" y="4113035"/>
            <a:ext cx="158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Merit Award Recipient </a:t>
            </a:r>
          </a:p>
        </p:txBody>
      </p:sp>
      <p:pic>
        <p:nvPicPr>
          <p:cNvPr id="73" name="Picture 7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03" y="4947829"/>
            <a:ext cx="2275710" cy="43333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015293" y="5400596"/>
            <a:ext cx="22247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2015 Innovation Award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65" y="4718458"/>
            <a:ext cx="667563" cy="691742"/>
          </a:xfrm>
          <a:prstGeom prst="rect">
            <a:avLst/>
          </a:prstGeom>
        </p:spPr>
      </p:pic>
      <p:pic>
        <p:nvPicPr>
          <p:cNvPr id="76" name="Picture 75" descr="Picture1.jpg"/>
          <p:cNvPicPr>
            <a:picLocks noChangeAspect="1"/>
          </p:cNvPicPr>
          <p:nvPr/>
        </p:nvPicPr>
        <p:blipFill>
          <a:blip r:embed="rId13"/>
          <a:srcRect l="8688" t="-2379" r="4877" b="278"/>
          <a:stretch>
            <a:fillRect/>
          </a:stretch>
        </p:blipFill>
        <p:spPr>
          <a:xfrm>
            <a:off x="4209236" y="4718458"/>
            <a:ext cx="1123473" cy="64861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892842" y="5461625"/>
            <a:ext cx="141129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Chef's Award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621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Awards and </a:t>
            </a:r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Recognitions - 2016</a:t>
            </a:r>
            <a:endParaRPr lang="en-US" sz="40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22" name="Picture 2" descr="2016 California Public Sector CIO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91" y="1838673"/>
            <a:ext cx="3789709" cy="9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274" y="1704489"/>
            <a:ext cx="2126126" cy="11561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34935" y="2819400"/>
            <a:ext cx="255800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3 Solution Awards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2 Significant Achievement Awards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 t="10105" r="10" b="168"/>
          <a:stretch>
            <a:fillRect/>
          </a:stretch>
        </p:blipFill>
        <p:spPr>
          <a:xfrm>
            <a:off x="4954966" y="3404576"/>
            <a:ext cx="2874584" cy="894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59478" y="4419600"/>
            <a:ext cx="207912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200" baseline="3000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 Place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Nationwide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4407" y="4389193"/>
            <a:ext cx="283514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4 Achievement Awards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9878" y="6013914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IT Collaboration Among Organizations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Mobile/Wireless Project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63" y="3307960"/>
            <a:ext cx="2079122" cy="10431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935" y="4894549"/>
            <a:ext cx="2135979" cy="891008"/>
          </a:xfrm>
          <a:prstGeom prst="rect">
            <a:avLst/>
          </a:prstGeom>
        </p:spPr>
      </p:pic>
      <p:pic>
        <p:nvPicPr>
          <p:cNvPr id="13" name="Picture 2" descr="http://media2.govtech.com/designimages/DGAA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05" y="4619002"/>
            <a:ext cx="2515293" cy="14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9308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Best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Collaboration Among Organizations 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Best Mobile/Wireless 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667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19250"/>
            <a:ext cx="7315200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ALCOLINK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internal name for PeopleSoft apps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2000 - 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Financials version 7.02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2002 - 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HCM version 8.3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2007 - 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Migrated from DB2 to SQL Server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2009 - 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to Financials &amp; HCM 9.0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2015 - 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to Financials &amp; HCM 9.2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</a:t>
            </a:r>
            <a:r>
              <a:rPr lang="en-US" sz="24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to PeopleTools 8.55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PeopleSoft History @ the County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398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19250"/>
            <a:ext cx="7391400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9500+ PeopleSoft HRMS users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 Financials users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41,000 Vendors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105,200 Vouchers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last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valued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$2.19 billion</a:t>
            </a:r>
            <a:endParaRPr lang="en-US" sz="2000" dirty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>
                <a:solidFill>
                  <a:prstClr val="white"/>
                </a:solidFill>
                <a:latin typeface="Bodoni MT Condensed" panose="02070606080606020203" pitchFamily="18" charset="0"/>
              </a:rPr>
              <a:t>PeopleSoft @ the County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78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19250"/>
            <a:ext cx="7391400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model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us the ability to receive new functionality and latest technology updates using PeopleSoft Update Manager (PUM)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and choose what you want and when you want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PUMs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released every 10 weeks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deploy PUM image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bite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sized specific updates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the whole enchilada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of big bang upgrades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Highlights of Continuous Delivery Model</a:t>
            </a:r>
            <a:endParaRPr lang="en-US" sz="40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928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1014-D85A-4E46-9388-134EEA084115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7467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19250"/>
            <a:ext cx="7391400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and steady changes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experience less </a:t>
            </a:r>
            <a:r>
              <a:rPr lang="en-US" sz="2000" dirty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 and (some times) shocking </a:t>
            </a: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PeopleTools need to be updated, irrespective of PUM updates, in some cases PT updates are pre-requisites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35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version 9.3? No more!!! It is just PeopleSoft.</a:t>
            </a:r>
            <a:endParaRPr lang="en-US" sz="2000" dirty="0">
              <a:solidFill>
                <a:srgbClr val="535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609599"/>
            <a:ext cx="6324600" cy="685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000" b="1" dirty="0" smtClean="0">
                <a:solidFill>
                  <a:prstClr val="white"/>
                </a:solidFill>
                <a:latin typeface="Bodoni MT Condensed" panose="02070606080606020203" pitchFamily="18" charset="0"/>
              </a:rPr>
              <a:t>Highlights of Continuous Delivery Model</a:t>
            </a:r>
            <a:endParaRPr lang="en-US" sz="4000" b="1" dirty="0">
              <a:solidFill>
                <a:prstClr val="white"/>
              </a:solidFill>
              <a:latin typeface="Bodoni MT Condensed" panose="02070606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094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10840</TotalTime>
  <Words>850</Words>
  <Application>Microsoft Office PowerPoint</Application>
  <PresentationFormat>On-screen Show (4:3)</PresentationFormat>
  <Paragraphs>232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Bodoni MT Condensed</vt:lpstr>
      <vt:lpstr>Calibri</vt:lpstr>
      <vt:lpstr>Century Gothic</vt:lpstr>
      <vt:lpstr>Georgia</vt:lpstr>
      <vt:lpstr>Times New Roman</vt:lpstr>
      <vt:lpstr>Wingdings 3</vt:lpstr>
      <vt:lpstr>1_Wisp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Kent</dc:creator>
  <cp:lastModifiedBy>Venkatesh</cp:lastModifiedBy>
  <cp:revision>178</cp:revision>
  <cp:lastPrinted>2016-09-06T20:42:06Z</cp:lastPrinted>
  <dcterms:created xsi:type="dcterms:W3CDTF">2016-04-21T17:41:24Z</dcterms:created>
  <dcterms:modified xsi:type="dcterms:W3CDTF">2016-09-15T21:40:02Z</dcterms:modified>
</cp:coreProperties>
</file>