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58" r:id="rId4"/>
    <p:sldId id="268" r:id="rId5"/>
    <p:sldId id="267" r:id="rId6"/>
    <p:sldId id="270" r:id="rId7"/>
    <p:sldId id="269" r:id="rId8"/>
    <p:sldId id="274" r:id="rId9"/>
    <p:sldId id="273" r:id="rId10"/>
    <p:sldId id="283" r:id="rId11"/>
    <p:sldId id="282" r:id="rId12"/>
    <p:sldId id="272" r:id="rId13"/>
    <p:sldId id="271" r:id="rId14"/>
    <p:sldId id="275" r:id="rId15"/>
    <p:sldId id="276" r:id="rId16"/>
    <p:sldId id="277" r:id="rId17"/>
    <p:sldId id="278" r:id="rId18"/>
    <p:sldId id="279" r:id="rId19"/>
    <p:sldId id="284" r:id="rId20"/>
    <p:sldId id="285" r:id="rId21"/>
    <p:sldId id="287" r:id="rId22"/>
    <p:sldId id="286" r:id="rId23"/>
    <p:sldId id="281" r:id="rId24"/>
    <p:sldId id="288" r:id="rId25"/>
    <p:sldId id="289" r:id="rId26"/>
    <p:sldId id="290" r:id="rId27"/>
    <p:sldId id="291" r:id="rId28"/>
    <p:sldId id="293" r:id="rId29"/>
    <p:sldId id="292" r:id="rId30"/>
    <p:sldId id="265" r:id="rId31"/>
    <p:sldId id="2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99C800"/>
    <a:srgbClr val="BED71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26" autoAdjust="0"/>
    <p:restoredTop sz="94619"/>
  </p:normalViewPr>
  <p:slideViewPr>
    <p:cSldViewPr snapToGrid="0" snapToObjects="1">
      <p:cViewPr varScale="1">
        <p:scale>
          <a:sx n="113" d="100"/>
          <a:sy n="113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7360" y="1122363"/>
            <a:ext cx="6634480" cy="180371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7359" y="3014120"/>
            <a:ext cx="6634481" cy="7469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0092" y="6184178"/>
            <a:ext cx="131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Session ID: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737360" y="3847895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Prepared by: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615440" y="6184179"/>
            <a:ext cx="5105772" cy="40011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&lt;Add Number&gt;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66068" y="3847896"/>
            <a:ext cx="5105772" cy="40011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&lt;Name&gt;, &lt;Company&gt;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40754" y="4334842"/>
            <a:ext cx="4603115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@&lt;Enter Twitter Handle&gt;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440" y="1955483"/>
            <a:ext cx="6634480" cy="180371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69439" y="3847240"/>
            <a:ext cx="6634481" cy="7469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5490-4A9A-FE41-A153-300713658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" y="1602105"/>
            <a:ext cx="427736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602105"/>
            <a:ext cx="427736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5490-4A9A-FE41-A153-300713658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Full Screen Image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86560" y="2139762"/>
            <a:ext cx="576072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14000" b="0" i="0" dirty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rPr>
              <a:t>Q</a:t>
            </a:r>
            <a:r>
              <a:rPr lang="en-US" sz="9600" b="0" i="0" dirty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rPr>
              <a:t>&amp;</a:t>
            </a:r>
            <a:r>
              <a:rPr lang="en-US" sz="14000" b="0" i="0" dirty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49680" y="1107440"/>
            <a:ext cx="6573520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Please Complete Your </a:t>
            </a:r>
            <a:b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Session</a:t>
            </a:r>
            <a:r>
              <a:rPr lang="en-US" sz="4000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Evaluation</a:t>
            </a:r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249680" y="2348838"/>
            <a:ext cx="657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Evaluate this session in your COLLABORATE app. Pull up this session and tap </a:t>
            </a:r>
            <a:r>
              <a:rPr lang="en-US" sz="2400" b="1" dirty="0">
                <a:solidFill>
                  <a:schemeClr val="bg1"/>
                </a:solidFill>
              </a:rPr>
              <a:t>"Session Evaluation"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to complete the survey.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49680" y="3739821"/>
            <a:ext cx="18999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Session ID: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987040" y="3739821"/>
            <a:ext cx="4836160" cy="523221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&lt;Add Number&gt;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" y="182246"/>
            <a:ext cx="8686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" y="1612264"/>
            <a:ext cx="8686800" cy="452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120" y="6325871"/>
            <a:ext cx="44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E355490-4A9A-FE41-A153-3007136580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58656" y="6369933"/>
            <a:ext cx="3070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" charset="0"/>
                <a:cs typeface="Arial" charset="0"/>
              </a:rPr>
              <a:t>April 2-6, 2017 in Las Vegas, NV USA     </a:t>
            </a:r>
            <a:r>
              <a:rPr lang="uk-UA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Arial" charset="0"/>
                <a:cs typeface="Arial" charset="0"/>
              </a:rPr>
              <a:t>#C17LV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4" r:id="rId4"/>
    <p:sldLayoutId id="2147483668" r:id="rId5"/>
    <p:sldLayoutId id="2147483670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Mining Existing Data for </a:t>
            </a:r>
            <a:br>
              <a:rPr lang="en-US" dirty="0"/>
            </a:br>
            <a:r>
              <a:rPr lang="en-US" dirty="0"/>
              <a:t>    Better Project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Technical Perspective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105510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Bryan Gardner, Burns &amp; McDonnell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66068" y="4334842"/>
            <a:ext cx="5105772" cy="460375"/>
          </a:xfrm>
        </p:spPr>
        <p:txBody>
          <a:bodyPr>
            <a:normAutofit/>
          </a:bodyPr>
          <a:lstStyle/>
          <a:p>
            <a:r>
              <a:rPr lang="en-US" dirty="0"/>
              <a:t>@</a:t>
            </a:r>
            <a:r>
              <a:rPr lang="en-US" dirty="0" err="1"/>
              <a:t>BurnsMcDonnell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t="14794" r="14794" b="14794"/>
          <a:stretch/>
        </p:blipFill>
        <p:spPr>
          <a:xfrm>
            <a:off x="2604977" y="4334842"/>
            <a:ext cx="524108" cy="5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Safety is First</a:t>
            </a:r>
          </a:p>
        </p:txBody>
      </p:sp>
    </p:spTree>
    <p:extLst>
      <p:ext uri="{BB962C8B-B14F-4D97-AF65-F5344CB8AC3E}">
        <p14:creationId xmlns:p14="http://schemas.microsoft.com/office/powerpoint/2010/main" val="148953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is First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869" y="1612900"/>
            <a:ext cx="6022512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8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get there?</a:t>
            </a:r>
          </a:p>
        </p:txBody>
      </p:sp>
    </p:spTree>
    <p:extLst>
      <p:ext uri="{BB962C8B-B14F-4D97-AF65-F5344CB8AC3E}">
        <p14:creationId xmlns:p14="http://schemas.microsoft.com/office/powerpoint/2010/main" val="406343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-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ETL Process</a:t>
            </a:r>
          </a:p>
          <a:p>
            <a:pPr lvl="1"/>
            <a:r>
              <a:rPr lang="en-US" sz="3200" dirty="0"/>
              <a:t>Extract – Gather your data</a:t>
            </a:r>
          </a:p>
          <a:p>
            <a:pPr lvl="1"/>
            <a:r>
              <a:rPr lang="en-US" sz="3200" dirty="0"/>
              <a:t>Transform – Change it up</a:t>
            </a:r>
          </a:p>
          <a:p>
            <a:pPr lvl="1"/>
            <a:r>
              <a:rPr lang="en-US" sz="3200" dirty="0"/>
              <a:t>Load – Put it somewhere useful</a:t>
            </a:r>
          </a:p>
          <a:p>
            <a:endParaRPr lang="en-US" sz="3600" dirty="0"/>
          </a:p>
          <a:p>
            <a:r>
              <a:rPr lang="en-US" sz="3600" dirty="0"/>
              <a:t>Integration?</a:t>
            </a:r>
          </a:p>
          <a:p>
            <a:r>
              <a:rPr lang="en-US" sz="3600" dirty="0"/>
              <a:t>Data Transfer?</a:t>
            </a:r>
          </a:p>
        </p:txBody>
      </p:sp>
    </p:spTree>
    <p:extLst>
      <p:ext uri="{BB962C8B-B14F-4D97-AF65-F5344CB8AC3E}">
        <p14:creationId xmlns:p14="http://schemas.microsoft.com/office/powerpoint/2010/main" val="414754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Discover</a:t>
            </a:r>
          </a:p>
          <a:p>
            <a:pPr lvl="1"/>
            <a:r>
              <a:rPr lang="en-US" sz="3200" dirty="0"/>
              <a:t>Ask lots of questions</a:t>
            </a:r>
          </a:p>
          <a:p>
            <a:pPr lvl="1"/>
            <a:r>
              <a:rPr lang="en-US" sz="3200" dirty="0"/>
              <a:t>Ask the same questions again (but differently)</a:t>
            </a:r>
          </a:p>
          <a:p>
            <a:pPr lvl="1"/>
            <a:endParaRPr lang="en-US" sz="3200" dirty="0"/>
          </a:p>
          <a:p>
            <a:r>
              <a:rPr lang="en-US" sz="3600" dirty="0"/>
              <a:t>Preliminary Design</a:t>
            </a:r>
          </a:p>
          <a:p>
            <a:pPr lvl="1"/>
            <a:r>
              <a:rPr lang="en-US" sz="3200" dirty="0"/>
              <a:t>Prototype data</a:t>
            </a:r>
          </a:p>
          <a:p>
            <a:pPr lvl="1"/>
            <a:r>
              <a:rPr lang="en-US" sz="3200" dirty="0"/>
              <a:t>Mockup reports</a:t>
            </a:r>
          </a:p>
          <a:p>
            <a:pPr lvl="1"/>
            <a:r>
              <a:rPr lang="en-US" sz="3200" dirty="0"/>
              <a:t>Draft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90410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(Re-)Discover</a:t>
            </a:r>
          </a:p>
          <a:p>
            <a:pPr lvl="1"/>
            <a:r>
              <a:rPr lang="en-US" sz="3200" dirty="0"/>
              <a:t>Feedback</a:t>
            </a:r>
          </a:p>
          <a:p>
            <a:pPr lvl="1"/>
            <a:r>
              <a:rPr lang="en-US" sz="3200" dirty="0"/>
              <a:t>Data review</a:t>
            </a:r>
          </a:p>
          <a:p>
            <a:pPr lvl="1"/>
            <a:r>
              <a:rPr lang="en-US" sz="3200" dirty="0"/>
              <a:t>Expand the audience</a:t>
            </a:r>
            <a:endParaRPr lang="en-US" sz="3600" dirty="0"/>
          </a:p>
          <a:p>
            <a:pPr lvl="1"/>
            <a:endParaRPr lang="en-US" sz="3200" dirty="0"/>
          </a:p>
          <a:p>
            <a:r>
              <a:rPr lang="en-US" sz="3600" dirty="0"/>
              <a:t>Staging</a:t>
            </a:r>
          </a:p>
          <a:p>
            <a:pPr lvl="1"/>
            <a:r>
              <a:rPr lang="en-US" sz="3200" dirty="0"/>
              <a:t>Gather your tools</a:t>
            </a:r>
          </a:p>
          <a:p>
            <a:pPr lvl="1"/>
            <a:r>
              <a:rPr lang="en-US" sz="3200" dirty="0"/>
              <a:t>Make your connections</a:t>
            </a:r>
          </a:p>
        </p:txBody>
      </p:sp>
    </p:spTree>
    <p:extLst>
      <p:ext uri="{BB962C8B-B14F-4D97-AF65-F5344CB8AC3E}">
        <p14:creationId xmlns:p14="http://schemas.microsoft.com/office/powerpoint/2010/main" val="169664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 the solution</a:t>
            </a:r>
          </a:p>
          <a:p>
            <a:pPr lvl="1"/>
            <a:r>
              <a:rPr lang="en-US" sz="3200" dirty="0"/>
              <a:t>Extract the existing data</a:t>
            </a:r>
          </a:p>
          <a:p>
            <a:pPr lvl="2"/>
            <a:r>
              <a:rPr lang="en-US" sz="2800" dirty="0"/>
              <a:t>Tables</a:t>
            </a:r>
          </a:p>
          <a:p>
            <a:pPr lvl="2"/>
            <a:r>
              <a:rPr lang="en-US" sz="2800" dirty="0"/>
              <a:t>Columns</a:t>
            </a:r>
          </a:p>
          <a:p>
            <a:pPr lvl="2"/>
            <a:endParaRPr lang="en-US" sz="2800" dirty="0"/>
          </a:p>
          <a:p>
            <a:pPr lvl="1"/>
            <a:r>
              <a:rPr lang="en-US" sz="3200" dirty="0"/>
              <a:t>Transform the data</a:t>
            </a:r>
          </a:p>
          <a:p>
            <a:pPr lvl="2"/>
            <a:r>
              <a:rPr lang="en-US" sz="2800" dirty="0"/>
              <a:t>Build relations</a:t>
            </a:r>
          </a:p>
          <a:p>
            <a:pPr lvl="2"/>
            <a:r>
              <a:rPr lang="en-US" sz="2800" dirty="0"/>
              <a:t>Build new values</a:t>
            </a:r>
          </a:p>
          <a:p>
            <a:pPr lvl="2"/>
            <a:r>
              <a:rPr lang="en-US" sz="2800" dirty="0"/>
              <a:t>Fill in the blanks</a:t>
            </a:r>
          </a:p>
        </p:txBody>
      </p:sp>
    </p:spTree>
    <p:extLst>
      <p:ext uri="{BB962C8B-B14F-4D97-AF65-F5344CB8AC3E}">
        <p14:creationId xmlns:p14="http://schemas.microsoft.com/office/powerpoint/2010/main" val="221299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Develop the solution</a:t>
            </a:r>
          </a:p>
          <a:p>
            <a:pPr lvl="1"/>
            <a:r>
              <a:rPr lang="en-US" sz="3200" dirty="0"/>
              <a:t>Load the data</a:t>
            </a:r>
          </a:p>
          <a:p>
            <a:pPr lvl="2"/>
            <a:r>
              <a:rPr lang="en-US" sz="2800" dirty="0"/>
              <a:t>Prep for upload</a:t>
            </a:r>
          </a:p>
          <a:p>
            <a:pPr lvl="2"/>
            <a:r>
              <a:rPr lang="en-US" sz="2800" dirty="0"/>
              <a:t>Load the data</a:t>
            </a:r>
          </a:p>
          <a:p>
            <a:pPr lvl="2"/>
            <a:endParaRPr lang="en-US" sz="3200" dirty="0"/>
          </a:p>
          <a:p>
            <a:pPr lvl="2"/>
            <a:r>
              <a:rPr lang="en-US" sz="2800" dirty="0"/>
              <a:t>Manage Errors</a:t>
            </a:r>
          </a:p>
          <a:p>
            <a:pPr lvl="2"/>
            <a:r>
              <a:rPr lang="en-US" sz="2800" dirty="0"/>
              <a:t>Identify Issues</a:t>
            </a:r>
          </a:p>
          <a:p>
            <a:pPr lvl="2"/>
            <a:r>
              <a:rPr lang="en-US" sz="2800" dirty="0"/>
              <a:t>Ask questions</a:t>
            </a:r>
          </a:p>
          <a:p>
            <a:pPr lvl="2"/>
            <a:r>
              <a:rPr lang="en-US" sz="2800" dirty="0"/>
              <a:t>(Re-)Load the data</a:t>
            </a:r>
          </a:p>
        </p:txBody>
      </p:sp>
    </p:spTree>
    <p:extLst>
      <p:ext uri="{BB962C8B-B14F-4D97-AF65-F5344CB8AC3E}">
        <p14:creationId xmlns:p14="http://schemas.microsoft.com/office/powerpoint/2010/main" val="62590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 your outputs</a:t>
            </a:r>
          </a:p>
          <a:p>
            <a:pPr lvl="1"/>
            <a:r>
              <a:rPr lang="en-US" sz="3200" dirty="0"/>
              <a:t>Write queries for data sets</a:t>
            </a:r>
          </a:p>
          <a:p>
            <a:pPr lvl="1"/>
            <a:r>
              <a:rPr lang="en-US" sz="3200" dirty="0"/>
              <a:t>Build templates for output</a:t>
            </a:r>
          </a:p>
          <a:p>
            <a:pPr lvl="2"/>
            <a:r>
              <a:rPr lang="en-US" sz="2800" dirty="0"/>
              <a:t>Reports</a:t>
            </a:r>
          </a:p>
          <a:p>
            <a:pPr lvl="2"/>
            <a:r>
              <a:rPr lang="en-US" sz="2800" dirty="0"/>
              <a:t>Dashboards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Identify Issues</a:t>
            </a:r>
          </a:p>
          <a:p>
            <a:pPr lvl="2"/>
            <a:r>
              <a:rPr lang="en-US" sz="2800" dirty="0"/>
              <a:t>Ask questions</a:t>
            </a:r>
          </a:p>
          <a:p>
            <a:pPr lvl="2"/>
            <a:r>
              <a:rPr lang="en-US" sz="2800" dirty="0"/>
              <a:t>(Re-)Load the data</a:t>
            </a:r>
          </a:p>
          <a:p>
            <a:pPr lvl="2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46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Test the Solution</a:t>
            </a:r>
          </a:p>
          <a:p>
            <a:pPr lvl="1"/>
            <a:r>
              <a:rPr lang="en-US" sz="3200" dirty="0"/>
              <a:t>Outputs</a:t>
            </a:r>
          </a:p>
          <a:p>
            <a:pPr lvl="1"/>
            <a:r>
              <a:rPr lang="en-US" sz="3200" dirty="0"/>
              <a:t>Application</a:t>
            </a:r>
          </a:p>
          <a:p>
            <a:pPr lvl="1"/>
            <a:r>
              <a:rPr lang="en-US" sz="3200" dirty="0"/>
              <a:t>Exceptions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Identify the Issues</a:t>
            </a:r>
          </a:p>
          <a:p>
            <a:pPr lvl="1"/>
            <a:r>
              <a:rPr lang="en-US" sz="3200" dirty="0"/>
              <a:t>Ask questions</a:t>
            </a:r>
          </a:p>
          <a:p>
            <a:pPr lvl="1"/>
            <a:r>
              <a:rPr lang="en-US" sz="3200" dirty="0"/>
              <a:t>(Re-)Load the data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91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Existing Data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already entered somewhere else?</a:t>
            </a:r>
          </a:p>
        </p:txBody>
      </p:sp>
    </p:spTree>
    <p:extLst>
      <p:ext uri="{BB962C8B-B14F-4D97-AF65-F5344CB8AC3E}">
        <p14:creationId xmlns:p14="http://schemas.microsoft.com/office/powerpoint/2010/main" val="242344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Deployment</a:t>
            </a:r>
          </a:p>
          <a:p>
            <a:pPr lvl="1"/>
            <a:r>
              <a:rPr lang="en-US" sz="3200" dirty="0"/>
              <a:t>Go Live!  (If you haven’t already)</a:t>
            </a:r>
          </a:p>
          <a:p>
            <a:pPr lvl="1"/>
            <a:endParaRPr lang="en-US" sz="2800" dirty="0"/>
          </a:p>
          <a:p>
            <a:r>
              <a:rPr lang="en-US" sz="3600" dirty="0"/>
              <a:t>Monitor and Control</a:t>
            </a:r>
          </a:p>
          <a:p>
            <a:pPr lvl="1"/>
            <a:r>
              <a:rPr lang="en-US" sz="3200" dirty="0"/>
              <a:t>Monitor outputs, application, exceptions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Identify the Issues</a:t>
            </a:r>
          </a:p>
          <a:p>
            <a:pPr lvl="1"/>
            <a:r>
              <a:rPr lang="en-US" sz="3200" dirty="0"/>
              <a:t>Ask questions</a:t>
            </a:r>
          </a:p>
          <a:p>
            <a:pPr lvl="1"/>
            <a:r>
              <a:rPr lang="en-US" sz="3200" dirty="0"/>
              <a:t>(Re-)Load the data</a:t>
            </a:r>
            <a:endParaRPr lang="en-US" sz="28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758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- Manageable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600" dirty="0"/>
              <a:t>Documentation</a:t>
            </a:r>
          </a:p>
          <a:p>
            <a:pPr lvl="1"/>
            <a:r>
              <a:rPr lang="en-US" sz="3200" dirty="0"/>
              <a:t>Purpose / Goal</a:t>
            </a:r>
          </a:p>
          <a:p>
            <a:pPr lvl="1"/>
            <a:r>
              <a:rPr lang="en-US" sz="3200" dirty="0"/>
              <a:t>Source data</a:t>
            </a:r>
          </a:p>
          <a:p>
            <a:pPr lvl="1"/>
            <a:r>
              <a:rPr lang="en-US" sz="3200" dirty="0"/>
              <a:t>Calculations</a:t>
            </a:r>
          </a:p>
          <a:p>
            <a:pPr lvl="1"/>
            <a:r>
              <a:rPr lang="en-US" sz="3200" dirty="0"/>
              <a:t>Resulting data</a:t>
            </a:r>
          </a:p>
          <a:p>
            <a:pPr lvl="1"/>
            <a:r>
              <a:rPr lang="en-US" sz="3200" dirty="0"/>
              <a:t>Risks</a:t>
            </a:r>
          </a:p>
          <a:p>
            <a:pPr lvl="1"/>
            <a:r>
              <a:rPr lang="en-US" sz="3200" dirty="0"/>
              <a:t>Opportunities</a:t>
            </a:r>
          </a:p>
          <a:p>
            <a:pPr lvl="1"/>
            <a:r>
              <a:rPr lang="en-US" sz="3200" dirty="0"/>
              <a:t>Known Issues</a:t>
            </a:r>
          </a:p>
          <a:p>
            <a:endParaRPr lang="en-US" sz="3600" dirty="0"/>
          </a:p>
          <a:p>
            <a:pPr lvl="1"/>
            <a:r>
              <a:rPr lang="en-US" sz="3200" dirty="0"/>
              <a:t>System Requirements</a:t>
            </a:r>
          </a:p>
          <a:p>
            <a:pPr lvl="1"/>
            <a:r>
              <a:rPr lang="en-US" sz="3200" dirty="0"/>
              <a:t>Security Requirements</a:t>
            </a:r>
          </a:p>
          <a:p>
            <a:pPr lvl="1"/>
            <a:r>
              <a:rPr lang="en-US" sz="3200" dirty="0"/>
              <a:t>Supporting items</a:t>
            </a:r>
          </a:p>
          <a:p>
            <a:pPr lvl="1"/>
            <a:r>
              <a:rPr lang="en-US" sz="3200" dirty="0"/>
              <a:t>Dependent items</a:t>
            </a:r>
          </a:p>
          <a:p>
            <a:pPr lvl="1"/>
            <a:r>
              <a:rPr lang="en-US" sz="32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61180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Process – (Un?)Manageable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Training</a:t>
            </a:r>
          </a:p>
          <a:p>
            <a:pPr lvl="1"/>
            <a:r>
              <a:rPr lang="en-US" sz="3200" dirty="0"/>
              <a:t>ETL Owner process and error handling</a:t>
            </a:r>
          </a:p>
          <a:p>
            <a:pPr lvl="1"/>
            <a:r>
              <a:rPr lang="en-US" sz="3200" dirty="0"/>
              <a:t>Other system owner awareness</a:t>
            </a:r>
          </a:p>
          <a:p>
            <a:pPr lvl="1"/>
            <a:r>
              <a:rPr lang="en-US" sz="3200" dirty="0"/>
              <a:t>End user awareness</a:t>
            </a:r>
          </a:p>
          <a:p>
            <a:pPr lvl="1"/>
            <a:r>
              <a:rPr lang="en-US" sz="3200" dirty="0"/>
              <a:t>Report/Dashboard awareness</a:t>
            </a:r>
          </a:p>
          <a:p>
            <a:pPr lvl="1"/>
            <a:endParaRPr lang="en-US" sz="3200" dirty="0"/>
          </a:p>
          <a:p>
            <a:r>
              <a:rPr lang="en-US" sz="3600" dirty="0"/>
              <a:t>Change Management</a:t>
            </a:r>
          </a:p>
          <a:p>
            <a:pPr lvl="1"/>
            <a:r>
              <a:rPr lang="en-US" sz="3200" dirty="0"/>
              <a:t>Make everyone comfortable</a:t>
            </a:r>
          </a:p>
        </p:txBody>
      </p:sp>
    </p:spTree>
    <p:extLst>
      <p:ext uri="{BB962C8B-B14F-4D97-AF65-F5344CB8AC3E}">
        <p14:creationId xmlns:p14="http://schemas.microsoft.com/office/powerpoint/2010/main" val="406766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gets us there?</a:t>
            </a:r>
          </a:p>
        </p:txBody>
      </p:sp>
    </p:spTree>
    <p:extLst>
      <p:ext uri="{BB962C8B-B14F-4D97-AF65-F5344CB8AC3E}">
        <p14:creationId xmlns:p14="http://schemas.microsoft.com/office/powerpoint/2010/main" val="100760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Tools – 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600" dirty="0"/>
              <a:t>Copy/Paste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Exports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Reports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MS SQL Studio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SQL Developer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Toad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Power Query</a:t>
            </a:r>
          </a:p>
        </p:txBody>
      </p:sp>
    </p:spTree>
    <p:extLst>
      <p:ext uri="{BB962C8B-B14F-4D97-AF65-F5344CB8AC3E}">
        <p14:creationId xmlns:p14="http://schemas.microsoft.com/office/powerpoint/2010/main" val="347556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Tools –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600" dirty="0"/>
              <a:t>MS SQL Studio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SQL Developer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Toad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Power Query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Excel formulas</a:t>
            </a:r>
          </a:p>
        </p:txBody>
      </p:sp>
    </p:spTree>
    <p:extLst>
      <p:ext uri="{BB962C8B-B14F-4D97-AF65-F5344CB8AC3E}">
        <p14:creationId xmlns:p14="http://schemas.microsoft.com/office/powerpoint/2010/main" val="275716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Tools –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600" dirty="0"/>
              <a:t>Copy/Paste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Import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API / Web Service</a:t>
            </a:r>
          </a:p>
          <a:p>
            <a:pPr marL="228600" lvl="1">
              <a:spcBef>
                <a:spcPts val="1000"/>
              </a:spcBef>
            </a:pPr>
            <a:r>
              <a:rPr lang="en-US" sz="3600" dirty="0"/>
              <a:t>Import tools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Custom coding</a:t>
            </a:r>
          </a:p>
          <a:p>
            <a:pPr marL="685800" lvl="2">
              <a:spcBef>
                <a:spcPts val="1000"/>
              </a:spcBef>
            </a:pPr>
            <a:r>
              <a:rPr lang="en-US" sz="3200" dirty="0"/>
              <a:t>Commercially available</a:t>
            </a:r>
          </a:p>
          <a:p>
            <a:pPr marL="685800" lvl="2">
              <a:spcBef>
                <a:spcPts val="1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2014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Wrap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recap what we have covered…</a:t>
            </a:r>
          </a:p>
        </p:txBody>
      </p:sp>
    </p:spTree>
    <p:extLst>
      <p:ext uri="{BB962C8B-B14F-4D97-AF65-F5344CB8AC3E}">
        <p14:creationId xmlns:p14="http://schemas.microsoft.com/office/powerpoint/2010/main" val="3205080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data sources</a:t>
            </a:r>
          </a:p>
          <a:p>
            <a:r>
              <a:rPr lang="en-US" dirty="0"/>
              <a:t>End goals</a:t>
            </a:r>
          </a:p>
          <a:p>
            <a:r>
              <a:rPr lang="en-US" dirty="0"/>
              <a:t>Other options</a:t>
            </a:r>
          </a:p>
          <a:p>
            <a:r>
              <a:rPr lang="en-US" dirty="0"/>
              <a:t>Functional process</a:t>
            </a:r>
          </a:p>
          <a:p>
            <a:r>
              <a:rPr lang="en-US" dirty="0"/>
              <a:t>Manageable &amp; (un-)manageable process</a:t>
            </a:r>
          </a:p>
          <a:p>
            <a:r>
              <a:rPr lang="en-US" dirty="0"/>
              <a:t>Available tools</a:t>
            </a:r>
          </a:p>
          <a:p>
            <a:endParaRPr lang="en-US" dirty="0"/>
          </a:p>
          <a:p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2848930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56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Data Sources -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ERP Software</a:t>
            </a:r>
          </a:p>
          <a:p>
            <a:pPr lvl="1"/>
            <a:r>
              <a:rPr lang="en-US" sz="3200" dirty="0"/>
              <a:t>Accounting</a:t>
            </a:r>
          </a:p>
          <a:p>
            <a:pPr lvl="1"/>
            <a:r>
              <a:rPr lang="en-US" sz="3200" dirty="0"/>
              <a:t>Procurement</a:t>
            </a:r>
          </a:p>
          <a:p>
            <a:r>
              <a:rPr lang="en-US" sz="3600" dirty="0"/>
              <a:t>Asset Tracking and Maintenance</a:t>
            </a:r>
          </a:p>
          <a:p>
            <a:pPr lvl="1"/>
            <a:r>
              <a:rPr lang="en-US" sz="3200" dirty="0"/>
              <a:t>Inventory Control</a:t>
            </a:r>
          </a:p>
          <a:p>
            <a:pPr lvl="1"/>
            <a:r>
              <a:rPr lang="en-US" sz="3200" dirty="0"/>
              <a:t>Maintenance Planning</a:t>
            </a:r>
          </a:p>
        </p:txBody>
      </p:sp>
    </p:spTree>
    <p:extLst>
      <p:ext uri="{BB962C8B-B14F-4D97-AF65-F5344CB8AC3E}">
        <p14:creationId xmlns:p14="http://schemas.microsoft.com/office/powerpoint/2010/main" val="206432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4" y="205615"/>
            <a:ext cx="2976600" cy="1059091"/>
          </a:xfrm>
        </p:spPr>
      </p:pic>
      <p:sp>
        <p:nvSpPr>
          <p:cNvPr id="5" name="TextBox 4"/>
          <p:cNvSpPr txBox="1"/>
          <p:nvPr/>
        </p:nvSpPr>
        <p:spPr>
          <a:xfrm>
            <a:off x="3710762" y="413579"/>
            <a:ext cx="5231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55,000+ member user community for JD Edwards, PeopleSoft and Cloud Applications customers.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553" y="1655871"/>
            <a:ext cx="830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Quest International Users Group at Booth #435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553" y="2487435"/>
            <a:ext cx="84523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Clr>
                <a:srgbClr val="BED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Quest can help you receive 4x the return on your ERP investment</a:t>
            </a:r>
          </a:p>
          <a:p>
            <a:pPr marL="457200" indent="-457200">
              <a:spcAft>
                <a:spcPts val="3600"/>
              </a:spcAft>
              <a:buClr>
                <a:srgbClr val="BED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through a customized Quest Activation Plan (QAP) to help your ERP team</a:t>
            </a:r>
          </a:p>
          <a:p>
            <a:pPr marL="457200" indent="-457200">
              <a:buClr>
                <a:srgbClr val="BED71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2C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about Quest’s product-specific events, PeopleSoft RECONNECT and JD Edwards INFOCUS</a:t>
            </a:r>
          </a:p>
        </p:txBody>
      </p:sp>
    </p:spTree>
    <p:extLst>
      <p:ext uri="{BB962C8B-B14F-4D97-AF65-F5344CB8AC3E}">
        <p14:creationId xmlns:p14="http://schemas.microsoft.com/office/powerpoint/2010/main" val="3648018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105510</a:t>
            </a:r>
          </a:p>
        </p:txBody>
      </p:sp>
    </p:spTree>
    <p:extLst>
      <p:ext uri="{BB962C8B-B14F-4D97-AF65-F5344CB8AC3E}">
        <p14:creationId xmlns:p14="http://schemas.microsoft.com/office/powerpoint/2010/main" val="91638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Data Sources -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Work Management</a:t>
            </a:r>
          </a:p>
          <a:p>
            <a:pPr lvl="1"/>
            <a:r>
              <a:rPr lang="en-US" sz="3200" dirty="0"/>
              <a:t>Projects</a:t>
            </a:r>
          </a:p>
          <a:p>
            <a:pPr lvl="1"/>
            <a:r>
              <a:rPr lang="en-US" sz="3200" dirty="0"/>
              <a:t>Tasks</a:t>
            </a:r>
          </a:p>
          <a:p>
            <a:r>
              <a:rPr lang="en-US" sz="3600" dirty="0"/>
              <a:t>Project Management</a:t>
            </a:r>
          </a:p>
          <a:p>
            <a:pPr lvl="1"/>
            <a:r>
              <a:rPr lang="en-US" sz="3200" dirty="0"/>
              <a:t>Unifier</a:t>
            </a:r>
          </a:p>
          <a:p>
            <a:pPr lvl="1"/>
            <a:r>
              <a:rPr lang="en-US" sz="3200" dirty="0"/>
              <a:t>Contract Management</a:t>
            </a:r>
          </a:p>
          <a:p>
            <a:pPr lvl="1"/>
            <a:r>
              <a:rPr lang="en-US" sz="3200" dirty="0"/>
              <a:t>P6 EPPM</a:t>
            </a:r>
          </a:p>
        </p:txBody>
      </p:sp>
    </p:spTree>
    <p:extLst>
      <p:ext uri="{BB962C8B-B14F-4D97-AF65-F5344CB8AC3E}">
        <p14:creationId xmlns:p14="http://schemas.microsoft.com/office/powerpoint/2010/main" val="341664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Existing Data Sources -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Microsoft Office</a:t>
            </a:r>
          </a:p>
          <a:p>
            <a:pPr lvl="1"/>
            <a:r>
              <a:rPr lang="en-US" sz="3200" dirty="0"/>
              <a:t>Excel Spreadsheets</a:t>
            </a:r>
          </a:p>
          <a:p>
            <a:pPr lvl="1"/>
            <a:r>
              <a:rPr lang="en-US" sz="3200" dirty="0"/>
              <a:t>Access Database</a:t>
            </a:r>
          </a:p>
          <a:p>
            <a:r>
              <a:rPr lang="en-US" sz="3600" dirty="0"/>
              <a:t>Homegrown Applications</a:t>
            </a:r>
          </a:p>
          <a:p>
            <a:pPr lvl="1"/>
            <a:r>
              <a:rPr lang="en-US" sz="3200" dirty="0"/>
              <a:t>Form based front-end</a:t>
            </a:r>
          </a:p>
          <a:p>
            <a:pPr lvl="1"/>
            <a:r>
              <a:rPr lang="en-US" sz="3200" dirty="0"/>
              <a:t>Database backend – Single or Multi-Table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5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are we doing this?</a:t>
            </a:r>
          </a:p>
        </p:txBody>
      </p:sp>
    </p:spTree>
    <p:extLst>
      <p:ext uri="{BB962C8B-B14F-4D97-AF65-F5344CB8AC3E}">
        <p14:creationId xmlns:p14="http://schemas.microsoft.com/office/powerpoint/2010/main" val="68452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What’s the Future?</a:t>
            </a:r>
          </a:p>
          <a:p>
            <a:pPr lvl="1"/>
            <a:r>
              <a:rPr lang="en-US" sz="3200" dirty="0"/>
              <a:t>Reporting?</a:t>
            </a:r>
          </a:p>
          <a:p>
            <a:pPr lvl="1"/>
            <a:r>
              <a:rPr lang="en-US" sz="3200" dirty="0"/>
              <a:t>Data integration?</a:t>
            </a:r>
          </a:p>
          <a:p>
            <a:pPr lvl="1"/>
            <a:r>
              <a:rPr lang="en-US" sz="3200" dirty="0"/>
              <a:t>Retirement of existing tools?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579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Where do we want to be?</a:t>
            </a:r>
          </a:p>
          <a:p>
            <a:pPr lvl="2"/>
            <a:endParaRPr lang="en-US" sz="2800" dirty="0"/>
          </a:p>
          <a:p>
            <a:r>
              <a:rPr lang="en-US" sz="3600" dirty="0"/>
              <a:t>Where are we today?</a:t>
            </a:r>
          </a:p>
          <a:p>
            <a:pPr lvl="2"/>
            <a:endParaRPr lang="en-US" sz="2800" dirty="0"/>
          </a:p>
          <a:p>
            <a:r>
              <a:rPr lang="en-US" sz="3600" dirty="0"/>
              <a:t>Why do we need/want to change?</a:t>
            </a:r>
          </a:p>
          <a:p>
            <a:endParaRPr lang="en-US" sz="3600" dirty="0"/>
          </a:p>
          <a:p>
            <a:r>
              <a:rPr lang="en-US" sz="3600" dirty="0"/>
              <a:t>How much time can I save?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options</a:t>
            </a:r>
          </a:p>
          <a:p>
            <a:pPr lvl="1"/>
            <a:r>
              <a:rPr lang="en-US" sz="3200" dirty="0"/>
              <a:t>Better reporting?</a:t>
            </a:r>
          </a:p>
          <a:p>
            <a:pPr lvl="1"/>
            <a:r>
              <a:rPr lang="en-US" sz="3200" dirty="0"/>
              <a:t>Better training?</a:t>
            </a:r>
          </a:p>
          <a:p>
            <a:pPr lvl="1"/>
            <a:r>
              <a:rPr lang="en-US" sz="3200" dirty="0"/>
              <a:t>Better utilization?</a:t>
            </a:r>
          </a:p>
        </p:txBody>
      </p:sp>
    </p:spTree>
    <p:extLst>
      <p:ext uri="{BB962C8B-B14F-4D97-AF65-F5344CB8AC3E}">
        <p14:creationId xmlns:p14="http://schemas.microsoft.com/office/powerpoint/2010/main" val="1656385311"/>
      </p:ext>
    </p:extLst>
  </p:cSld>
  <p:clrMapOvr>
    <a:masterClrMapping/>
  </p:clrMapOvr>
</p:sld>
</file>

<file path=ppt/theme/theme1.xml><?xml version="1.0" encoding="utf-8"?>
<a:theme xmlns:a="http://schemas.openxmlformats.org/drawingml/2006/main" name="C17_Session_Template-Quest (3)">
  <a:themeElements>
    <a:clrScheme name="Collaborate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457B"/>
      </a:accent1>
      <a:accent2>
        <a:srgbClr val="F37C3E"/>
      </a:accent2>
      <a:accent3>
        <a:srgbClr val="A5A5A5"/>
      </a:accent3>
      <a:accent4>
        <a:srgbClr val="BDD630"/>
      </a:accent4>
      <a:accent5>
        <a:srgbClr val="006E86"/>
      </a:accent5>
      <a:accent6>
        <a:srgbClr val="7B3879"/>
      </a:accent6>
      <a:hlink>
        <a:srgbClr val="15457B"/>
      </a:hlink>
      <a:folHlink>
        <a:srgbClr val="7B397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17" id="{00DD3DFB-2C51-0D4E-9599-2E68C97F3BE7}" vid="{BFD89A05-A80C-B34C-843F-EA3B9DA287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C17_Session_Template-Quest (3)</Template>
  <TotalTime>190</TotalTime>
  <Words>575</Words>
  <Application>Microsoft Office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C17_Session_Template-Quest (3)</vt:lpstr>
      <vt:lpstr>Mining Existing Data for      Better Project Management</vt:lpstr>
      <vt:lpstr>Existing Data Sources</vt:lpstr>
      <vt:lpstr>Existing Data Sources - Systems</vt:lpstr>
      <vt:lpstr>Existing Data Sources - Systems</vt:lpstr>
      <vt:lpstr>Existing Data Sources - Files</vt:lpstr>
      <vt:lpstr>End Goals</vt:lpstr>
      <vt:lpstr>End Goals</vt:lpstr>
      <vt:lpstr>End Goals</vt:lpstr>
      <vt:lpstr>End Goals</vt:lpstr>
      <vt:lpstr>Safety</vt:lpstr>
      <vt:lpstr>Safety is First</vt:lpstr>
      <vt:lpstr>The Process</vt:lpstr>
      <vt:lpstr>Process - Functional</vt:lpstr>
      <vt:lpstr>The Process - Manageable</vt:lpstr>
      <vt:lpstr>The Process - Manageable</vt:lpstr>
      <vt:lpstr>The Process - Manageable</vt:lpstr>
      <vt:lpstr>The Process - Manageable</vt:lpstr>
      <vt:lpstr>The Process - Manageable</vt:lpstr>
      <vt:lpstr>The Process - Manageable</vt:lpstr>
      <vt:lpstr>The Process - Manageable</vt:lpstr>
      <vt:lpstr>The Process - Manageable</vt:lpstr>
      <vt:lpstr>The Process – (Un?)Manageable</vt:lpstr>
      <vt:lpstr>The Tools</vt:lpstr>
      <vt:lpstr>The Tools – Extract</vt:lpstr>
      <vt:lpstr>The Tools – Transform</vt:lpstr>
      <vt:lpstr>The Tools – Load</vt:lpstr>
      <vt:lpstr>The Wrap</vt:lpstr>
      <vt:lpstr>Recap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Yue, Christina</dc:creator>
  <cp:lastModifiedBy>Gardner, Bryan</cp:lastModifiedBy>
  <cp:revision>16</cp:revision>
  <dcterms:created xsi:type="dcterms:W3CDTF">2016-11-08T14:48:31Z</dcterms:created>
  <dcterms:modified xsi:type="dcterms:W3CDTF">2017-02-20T18:47:15Z</dcterms:modified>
</cp:coreProperties>
</file>