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1" r:id="rId3"/>
  </p:sldMasterIdLst>
  <p:notesMasterIdLst>
    <p:notesMasterId r:id="rId27"/>
  </p:notesMasterIdLst>
  <p:sldIdLst>
    <p:sldId id="280" r:id="rId4"/>
    <p:sldId id="258" r:id="rId5"/>
    <p:sldId id="275" r:id="rId6"/>
    <p:sldId id="283" r:id="rId7"/>
    <p:sldId id="284" r:id="rId8"/>
    <p:sldId id="264" r:id="rId9"/>
    <p:sldId id="277" r:id="rId10"/>
    <p:sldId id="282" r:id="rId11"/>
    <p:sldId id="285" r:id="rId12"/>
    <p:sldId id="286" r:id="rId13"/>
    <p:sldId id="287" r:id="rId14"/>
    <p:sldId id="289" r:id="rId15"/>
    <p:sldId id="260" r:id="rId16"/>
    <p:sldId id="290" r:id="rId17"/>
    <p:sldId id="288" r:id="rId18"/>
    <p:sldId id="291" r:id="rId19"/>
    <p:sldId id="292" r:id="rId20"/>
    <p:sldId id="276" r:id="rId21"/>
    <p:sldId id="272" r:id="rId22"/>
    <p:sldId id="263" r:id="rId23"/>
    <p:sldId id="279" r:id="rId24"/>
    <p:sldId id="265"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ant Gawate" initials="JG" lastIdx="2" clrIdx="0">
    <p:extLst>
      <p:ext uri="{19B8F6BF-5375-455C-9EA6-DF929625EA0E}">
        <p15:presenceInfo xmlns:p15="http://schemas.microsoft.com/office/powerpoint/2012/main" userId="S-1-5-21-4108944121-2093156399-1152780281-19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96F99"/>
    <a:srgbClr val="15457B"/>
    <a:srgbClr val="2C2C2C"/>
    <a:srgbClr val="99C800"/>
    <a:srgbClr val="BED71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19"/>
  </p:normalViewPr>
  <p:slideViewPr>
    <p:cSldViewPr snapToGrid="0" snapToObjects="1">
      <p:cViewPr varScale="1">
        <p:scale>
          <a:sx n="70" d="100"/>
          <a:sy n="70" d="100"/>
        </p:scale>
        <p:origin x="13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IN" sz="1200" dirty="0">
              <a:solidFill>
                <a:schemeClr val="accent2">
                  <a:lumMod val="50000"/>
                </a:schemeClr>
              </a:solidFill>
            </a:endParaRPr>
          </a:p>
        </c:rich>
      </c:tx>
      <c:layout>
        <c:manualLayout>
          <c:xMode val="edge"/>
          <c:yMode val="edge"/>
          <c:x val="0.14459179358976221"/>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Sheet1!$N$8</c:f>
              <c:strCache>
                <c:ptCount val="1"/>
                <c:pt idx="0">
                  <c:v>Total Spending (2012-2016)</c:v>
                </c:pt>
              </c:strCache>
            </c:strRef>
          </c:tx>
          <c:spPr>
            <a:solidFill>
              <a:srgbClr val="15457B">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15457B"/>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Sheet1!$O$7:$T$7</c:f>
              <c:strCache>
                <c:ptCount val="6"/>
                <c:pt idx="0">
                  <c:v>North America</c:v>
                </c:pt>
                <c:pt idx="1">
                  <c:v>Western Europe</c:v>
                </c:pt>
                <c:pt idx="2">
                  <c:v>Mature Asia/Pacific</c:v>
                </c:pt>
                <c:pt idx="3">
                  <c:v>Latin America</c:v>
                </c:pt>
                <c:pt idx="4">
                  <c:v>Greater China</c:v>
                </c:pt>
                <c:pt idx="5">
                  <c:v>Emerging Asia/Pacific</c:v>
                </c:pt>
              </c:strCache>
            </c:strRef>
          </c:cat>
          <c:val>
            <c:numRef>
              <c:f>Sheet1!$O$8:$T$8</c:f>
              <c:numCache>
                <c:formatCode>General</c:formatCode>
                <c:ptCount val="6"/>
                <c:pt idx="0">
                  <c:v>250</c:v>
                </c:pt>
                <c:pt idx="1">
                  <c:v>104</c:v>
                </c:pt>
                <c:pt idx="2">
                  <c:v>31</c:v>
                </c:pt>
                <c:pt idx="3">
                  <c:v>21</c:v>
                </c:pt>
                <c:pt idx="4">
                  <c:v>5</c:v>
                </c:pt>
                <c:pt idx="5">
                  <c:v>5</c:v>
                </c:pt>
              </c:numCache>
            </c:numRef>
          </c:val>
        </c:ser>
        <c:dLbls>
          <c:showLegendKey val="0"/>
          <c:showVal val="0"/>
          <c:showCatName val="0"/>
          <c:showSerName val="0"/>
          <c:showPercent val="0"/>
          <c:showBubbleSize val="0"/>
        </c:dLbls>
        <c:gapWidth val="219"/>
        <c:overlap val="-27"/>
        <c:axId val="479721296"/>
        <c:axId val="479721688"/>
      </c:barChart>
      <c:lineChart>
        <c:grouping val="standard"/>
        <c:varyColors val="0"/>
        <c:ser>
          <c:idx val="1"/>
          <c:order val="1"/>
          <c:tx>
            <c:strRef>
              <c:f>Sheet1!$N$9</c:f>
              <c:strCache>
                <c:ptCount val="1"/>
                <c:pt idx="0">
                  <c:v>CAGR (2011-2016)</c:v>
                </c:pt>
              </c:strCache>
            </c:strRef>
          </c:tx>
          <c:spPr>
            <a:ln w="28575" cap="rnd">
              <a:noFill/>
              <a:round/>
            </a:ln>
            <a:effectLst/>
          </c:spPr>
          <c:marker>
            <c:symbol val="diamond"/>
            <c:size val="9"/>
            <c:spPr>
              <a:solidFill>
                <a:srgbClr val="0000FF"/>
              </a:solidFill>
              <a:ln w="9525">
                <a:noFill/>
              </a:ln>
              <a:effectLst/>
            </c:spPr>
          </c:marker>
          <c:dLbls>
            <c:dLbl>
              <c:idx val="5"/>
              <c:layout>
                <c:manualLayout>
                  <c:x val="-1.1111111111111112E-2"/>
                  <c:y val="-4.629629629629651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Sheet1!$O$7:$T$7</c:f>
              <c:strCache>
                <c:ptCount val="6"/>
                <c:pt idx="0">
                  <c:v>North America</c:v>
                </c:pt>
                <c:pt idx="1">
                  <c:v>Western Europe</c:v>
                </c:pt>
                <c:pt idx="2">
                  <c:v>Mature Asia/Pacific</c:v>
                </c:pt>
                <c:pt idx="3">
                  <c:v>Latin America</c:v>
                </c:pt>
                <c:pt idx="4">
                  <c:v>Greater China</c:v>
                </c:pt>
                <c:pt idx="5">
                  <c:v>Emerging Asia/Pacific</c:v>
                </c:pt>
              </c:strCache>
            </c:strRef>
          </c:cat>
          <c:val>
            <c:numRef>
              <c:f>Sheet1!$O$9:$T$9</c:f>
              <c:numCache>
                <c:formatCode>General</c:formatCode>
                <c:ptCount val="6"/>
                <c:pt idx="0">
                  <c:v>20.3</c:v>
                </c:pt>
                <c:pt idx="1">
                  <c:v>11.2</c:v>
                </c:pt>
                <c:pt idx="2">
                  <c:v>21</c:v>
                </c:pt>
                <c:pt idx="3">
                  <c:v>25.2</c:v>
                </c:pt>
                <c:pt idx="4">
                  <c:v>31.3</c:v>
                </c:pt>
                <c:pt idx="5">
                  <c:v>31.8</c:v>
                </c:pt>
              </c:numCache>
            </c:numRef>
          </c:val>
          <c:smooth val="0"/>
        </c:ser>
        <c:dLbls>
          <c:showLegendKey val="0"/>
          <c:showVal val="0"/>
          <c:showCatName val="0"/>
          <c:showSerName val="0"/>
          <c:showPercent val="0"/>
          <c:showBubbleSize val="0"/>
        </c:dLbls>
        <c:marker val="1"/>
        <c:smooth val="0"/>
        <c:axId val="479722472"/>
        <c:axId val="479722080"/>
      </c:lineChart>
      <c:catAx>
        <c:axId val="4797212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479721688"/>
        <c:crosses val="autoZero"/>
        <c:auto val="1"/>
        <c:lblAlgn val="ctr"/>
        <c:lblOffset val="100"/>
        <c:noMultiLvlLbl val="0"/>
      </c:catAx>
      <c:valAx>
        <c:axId val="479721688"/>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2">
                    <a:lumMod val="50000"/>
                  </a:schemeClr>
                </a:solidFill>
                <a:latin typeface="+mn-lt"/>
                <a:ea typeface="+mn-ea"/>
                <a:cs typeface="+mn-cs"/>
              </a:defRPr>
            </a:pPr>
            <a:endParaRPr lang="en-US"/>
          </a:p>
        </c:txPr>
        <c:crossAx val="479721296"/>
        <c:crosses val="autoZero"/>
        <c:crossBetween val="between"/>
      </c:valAx>
      <c:valAx>
        <c:axId val="479722080"/>
        <c:scaling>
          <c:orientation val="minMax"/>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2">
                    <a:lumMod val="50000"/>
                  </a:schemeClr>
                </a:solidFill>
                <a:latin typeface="+mn-lt"/>
                <a:ea typeface="+mn-ea"/>
                <a:cs typeface="+mn-cs"/>
              </a:defRPr>
            </a:pPr>
            <a:endParaRPr lang="en-US"/>
          </a:p>
        </c:txPr>
        <c:crossAx val="479722472"/>
        <c:crosses val="max"/>
        <c:crossBetween val="between"/>
      </c:valAx>
      <c:catAx>
        <c:axId val="479722472"/>
        <c:scaling>
          <c:orientation val="minMax"/>
        </c:scaling>
        <c:delete val="1"/>
        <c:axPos val="b"/>
        <c:numFmt formatCode="General" sourceLinked="1"/>
        <c:majorTickMark val="out"/>
        <c:minorTickMark val="none"/>
        <c:tickLblPos val="nextTo"/>
        <c:crossAx val="4797220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solidFill>
        <a:srgbClr val="15457B"/>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BF86D-B6ED-41C0-8B5A-1AF9BE38EC3C}" type="datetimeFigureOut">
              <a:rPr lang="en-US" smtClean="0"/>
              <a:t>3/23/2017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22644-0569-467E-9585-CAFF5C80F00A}" type="slidenum">
              <a:rPr lang="en-US" smtClean="0"/>
              <a:t>‹#›</a:t>
            </a:fld>
            <a:endParaRPr lang="en-US"/>
          </a:p>
        </p:txBody>
      </p:sp>
    </p:spTree>
    <p:extLst>
      <p:ext uri="{BB962C8B-B14F-4D97-AF65-F5344CB8AC3E}">
        <p14:creationId xmlns:p14="http://schemas.microsoft.com/office/powerpoint/2010/main" val="413537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859C9-735F-4926-B6EE-AA80B1C8755C}" type="slidenum">
              <a:rPr lang="en-IN">
                <a:solidFill>
                  <a:srgbClr val="000000"/>
                </a:solidFill>
              </a:rPr>
              <a:pPr/>
              <a:t>5</a:t>
            </a:fld>
            <a:endParaRPr lang="en-IN">
              <a:solidFill>
                <a:srgbClr val="000000"/>
              </a:solidFill>
            </a:endParaRPr>
          </a:p>
        </p:txBody>
      </p:sp>
    </p:spTree>
    <p:extLst>
      <p:ext uri="{BB962C8B-B14F-4D97-AF65-F5344CB8AC3E}">
        <p14:creationId xmlns:p14="http://schemas.microsoft.com/office/powerpoint/2010/main" val="3571438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descr="C:\Users\10610354\Desktop\pptx_bgIm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bwMode="auto">
          <a:xfrm>
            <a:off x="-8172" y="1744134"/>
            <a:ext cx="6530305" cy="2912532"/>
          </a:xfrm>
          <a:custGeom>
            <a:avLst/>
            <a:gdLst>
              <a:gd name="connsiteX0" fmla="*/ 0 w 6530305"/>
              <a:gd name="connsiteY0" fmla="*/ 0 h 2184399"/>
              <a:gd name="connsiteX1" fmla="*/ 6530305 w 6530305"/>
              <a:gd name="connsiteY1" fmla="*/ 0 h 2184399"/>
              <a:gd name="connsiteX2" fmla="*/ 6530305 w 6530305"/>
              <a:gd name="connsiteY2" fmla="*/ 2184399 h 2184399"/>
              <a:gd name="connsiteX3" fmla="*/ 0 w 6530305"/>
              <a:gd name="connsiteY3" fmla="*/ 2184399 h 2184399"/>
              <a:gd name="connsiteX4" fmla="*/ 0 w 6530305"/>
              <a:gd name="connsiteY4" fmla="*/ 0 h 2184399"/>
              <a:gd name="connsiteX0" fmla="*/ 0 w 6530305"/>
              <a:gd name="connsiteY0" fmla="*/ 0 h 2184399"/>
              <a:gd name="connsiteX1" fmla="*/ 5849585 w 6530305"/>
              <a:gd name="connsiteY1" fmla="*/ 0 h 2184399"/>
              <a:gd name="connsiteX2" fmla="*/ 6530305 w 6530305"/>
              <a:gd name="connsiteY2" fmla="*/ 2184399 h 2184399"/>
              <a:gd name="connsiteX3" fmla="*/ 0 w 6530305"/>
              <a:gd name="connsiteY3" fmla="*/ 2184399 h 2184399"/>
              <a:gd name="connsiteX4" fmla="*/ 0 w 6530305"/>
              <a:gd name="connsiteY4" fmla="*/ 0 h 218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0305" h="2184399">
                <a:moveTo>
                  <a:pt x="0" y="0"/>
                </a:moveTo>
                <a:lnTo>
                  <a:pt x="5849585" y="0"/>
                </a:lnTo>
                <a:lnTo>
                  <a:pt x="6530305" y="2184399"/>
                </a:lnTo>
                <a:lnTo>
                  <a:pt x="0" y="2184399"/>
                </a:lnTo>
                <a:lnTo>
                  <a:pt x="0" y="0"/>
                </a:lnTo>
                <a:close/>
              </a:path>
            </a:pathLst>
          </a:custGeom>
          <a:solidFill>
            <a:srgbClr val="124079">
              <a:alpha val="86000"/>
            </a:srgbClr>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IN" sz="1400" dirty="0" smtClean="0">
              <a:solidFill>
                <a:srgbClr val="7C7C7C"/>
              </a:solidFill>
              <a:ea typeface="+mj-ea"/>
            </a:endParaRPr>
          </a:p>
        </p:txBody>
      </p:sp>
      <p:sp>
        <p:nvSpPr>
          <p:cNvPr id="21" name="TextBox 20"/>
          <p:cNvSpPr txBox="1"/>
          <p:nvPr userDrawn="1"/>
        </p:nvSpPr>
        <p:spPr>
          <a:xfrm>
            <a:off x="5105401" y="6273800"/>
            <a:ext cx="4138501" cy="230832"/>
          </a:xfrm>
          <a:prstGeom prst="rect">
            <a:avLst/>
          </a:prstGeom>
          <a:noFill/>
        </p:spPr>
        <p:txBody>
          <a:bodyPr wrap="square" rtlCol="0">
            <a:spAutoFit/>
          </a:bodyPr>
          <a:lstStyle/>
          <a:p>
            <a:pPr algn="ctr" fontAlgn="base">
              <a:spcBef>
                <a:spcPct val="0"/>
              </a:spcBef>
              <a:spcAft>
                <a:spcPct val="0"/>
              </a:spcAft>
            </a:pPr>
            <a:r>
              <a:rPr lang="en-US" sz="900" dirty="0" smtClean="0">
                <a:solidFill>
                  <a:srgbClr val="FFFFFF"/>
                </a:solidFill>
                <a:latin typeface="Calibri Light"/>
                <a:ea typeface="ヒラギノ角ゴ Pro W3" pitchFamily="124" charset="-128"/>
                <a:cs typeface="Calibri Light"/>
              </a:rPr>
              <a:t>©Larsen &amp; Toubro </a:t>
            </a:r>
            <a:r>
              <a:rPr lang="en-US" sz="900" dirty="0" err="1" smtClean="0">
                <a:solidFill>
                  <a:srgbClr val="FFFFFF"/>
                </a:solidFill>
                <a:latin typeface="Calibri Light"/>
                <a:ea typeface="ヒラギノ角ゴ Pro W3" pitchFamily="124" charset="-128"/>
                <a:cs typeface="Calibri Light"/>
              </a:rPr>
              <a:t>Infotech</a:t>
            </a:r>
            <a:r>
              <a:rPr lang="en-US" sz="900" dirty="0" smtClean="0">
                <a:solidFill>
                  <a:srgbClr val="FFFFFF"/>
                </a:solidFill>
                <a:latin typeface="Calibri Light"/>
                <a:ea typeface="ヒラギノ角ゴ Pro W3" pitchFamily="124" charset="-128"/>
                <a:cs typeface="Calibri Light"/>
              </a:rPr>
              <a:t> Ltd. Privileged and Confidential</a:t>
            </a:r>
            <a:endParaRPr lang="en-US" sz="900" dirty="0">
              <a:solidFill>
                <a:srgbClr val="FFFFFF"/>
              </a:solidFill>
              <a:latin typeface="Calibri Light"/>
              <a:ea typeface="ヒラギノ角ゴ Pro W3" pitchFamily="124" charset="-128"/>
              <a:cs typeface="Calibri Light"/>
            </a:endParaRPr>
          </a:p>
        </p:txBody>
      </p:sp>
      <p:pic>
        <p:nvPicPr>
          <p:cNvPr id="22" name="Picture 21" descr="LNT Infotech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1401" y="76200"/>
            <a:ext cx="1304647" cy="994016"/>
          </a:xfrm>
          <a:prstGeom prst="rect">
            <a:avLst/>
          </a:prstGeom>
        </p:spPr>
      </p:pic>
      <p:sp>
        <p:nvSpPr>
          <p:cNvPr id="10" name="Rectangle 84"/>
          <p:cNvSpPr>
            <a:spLocks noGrp="1" noChangeArrowheads="1"/>
          </p:cNvSpPr>
          <p:nvPr>
            <p:ph type="subTitle" idx="1" hasCustomPrompt="1"/>
          </p:nvPr>
        </p:nvSpPr>
        <p:spPr>
          <a:xfrm>
            <a:off x="360810" y="3679259"/>
            <a:ext cx="5556738" cy="295275"/>
          </a:xfrm>
          <a:ln>
            <a:noFill/>
          </a:ln>
        </p:spPr>
        <p:txBody>
          <a:bodyPr anchor="ctr" anchorCtr="0"/>
          <a:lstStyle>
            <a:lvl1pPr marL="0" indent="0">
              <a:buFont typeface="Symbol" pitchFamily="18" charset="2"/>
              <a:buNone/>
              <a:defRPr sz="1400" b="0" i="0">
                <a:solidFill>
                  <a:srgbClr val="FFFFFF"/>
                </a:solidFill>
                <a:latin typeface="Calibri Light"/>
                <a:cs typeface="Calibri Light"/>
              </a:defRPr>
            </a:lvl1pPr>
          </a:lstStyle>
          <a:p>
            <a:pPr lvl="0"/>
            <a:r>
              <a:rPr lang="en-US" noProof="0" dirty="0" smtClean="0"/>
              <a:t>Click to Edit Master Subtitle Style</a:t>
            </a:r>
          </a:p>
        </p:txBody>
      </p:sp>
      <p:sp>
        <p:nvSpPr>
          <p:cNvPr id="11" name="Rectangle 83"/>
          <p:cNvSpPr>
            <a:spLocks noGrp="1" noChangeArrowheads="1"/>
          </p:cNvSpPr>
          <p:nvPr>
            <p:ph type="ctrTitle" hasCustomPrompt="1"/>
          </p:nvPr>
        </p:nvSpPr>
        <p:spPr>
          <a:xfrm>
            <a:off x="381977" y="2754699"/>
            <a:ext cx="5556738" cy="415498"/>
          </a:xfrm>
          <a:noFill/>
          <a:ln w="9525">
            <a:noFill/>
            <a:miter lim="800000"/>
            <a:headEnd/>
            <a:tailEnd/>
          </a:ln>
          <a:extLst/>
        </p:spPr>
        <p:txBody>
          <a:bodyPr anchor="b"/>
          <a:lstStyle>
            <a:lvl1pPr>
              <a:defRPr sz="2700" b="0" i="0">
                <a:solidFill>
                  <a:schemeClr val="bg1"/>
                </a:solidFill>
                <a:latin typeface="Calibri Light"/>
                <a:cs typeface="Calibri Light"/>
              </a:defRPr>
            </a:lvl1pPr>
          </a:lstStyle>
          <a:p>
            <a:pPr lvl="0"/>
            <a:r>
              <a:rPr lang="en-US" noProof="0" dirty="0" smtClean="0"/>
              <a:t>Click to Edit Master Title Style</a:t>
            </a:r>
          </a:p>
        </p:txBody>
      </p:sp>
    </p:spTree>
    <p:extLst>
      <p:ext uri="{BB962C8B-B14F-4D97-AF65-F5344CB8AC3E}">
        <p14:creationId xmlns:p14="http://schemas.microsoft.com/office/powerpoint/2010/main" val="37525076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3363" indent="-233363">
              <a:buFont typeface="Wingdings" pitchFamily="2" charset="2"/>
              <a:buChar char="§"/>
              <a:defRPr>
                <a:solidFill>
                  <a:schemeClr val="tx1">
                    <a:lumMod val="75000"/>
                  </a:schemeClr>
                </a:solidFill>
              </a:defRPr>
            </a:lvl1pPr>
            <a:lvl2pPr marL="457200" indent="-209550">
              <a:buFont typeface="Arial" pitchFamily="34" charset="0"/>
              <a:buChar char="–"/>
              <a:defRPr>
                <a:solidFill>
                  <a:schemeClr val="tx1">
                    <a:lumMod val="75000"/>
                  </a:schemeClr>
                </a:solidFill>
              </a:defRPr>
            </a:lvl2pPr>
            <a:lvl3pPr marL="690563" indent="-233363">
              <a:tabLst/>
              <a:defRPr>
                <a:solidFill>
                  <a:schemeClr val="tx1">
                    <a:lumMod val="75000"/>
                  </a:schemeClr>
                </a:solidFill>
              </a:defRPr>
            </a:lvl3pPr>
            <a:lvl4pPr marL="914400" indent="-223838">
              <a:buFont typeface="Trebuchet MS" pitchFamily="34" charset="0"/>
              <a:buChar char="-"/>
              <a:defRPr>
                <a:solidFill>
                  <a:schemeClr val="tx1">
                    <a:lumMod val="75000"/>
                  </a:schemeClr>
                </a:solidFill>
              </a:defRPr>
            </a:lvl4pPr>
            <a:lvl5pPr marL="1147763" indent="-223838">
              <a:buFont typeface="Calibri Light" pitchFamily="34" charset="0"/>
              <a:buChar char="»"/>
              <a:defRPr>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noFill/>
          <a:ln>
            <a:noFill/>
          </a:ln>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81544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40677" y="1295400"/>
            <a:ext cx="4290646" cy="4876800"/>
          </a:xfrm>
        </p:spPr>
        <p:txBody>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2677" y="1295400"/>
            <a:ext cx="4290646" cy="4876800"/>
          </a:xfrm>
        </p:spPr>
        <p:txBody>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521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298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093900"/>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0" y="6492880"/>
            <a:ext cx="3086100" cy="365125"/>
          </a:xfrm>
          <a:prstGeom prst="rect">
            <a:avLst/>
          </a:prstGeom>
        </p:spPr>
        <p:txBody>
          <a:bodyPr anchor="b"/>
          <a:lstStyle>
            <a:lvl1pPr>
              <a:defRPr sz="844"/>
            </a:lvl1pPr>
          </a:lstStyle>
          <a:p>
            <a:pPr algn="ctr" fontAlgn="base">
              <a:spcBef>
                <a:spcPct val="0"/>
              </a:spcBef>
              <a:spcAft>
                <a:spcPct val="0"/>
              </a:spcAft>
            </a:pPr>
            <a:endParaRPr lang="en-US" dirty="0">
              <a:solidFill>
                <a:prstClr val="black">
                  <a:tint val="75000"/>
                </a:prstClr>
              </a:solidFill>
              <a:ea typeface="ヒラギノ角ゴ Pro W3" pitchFamily="124" charset="-128"/>
            </a:endParaRPr>
          </a:p>
        </p:txBody>
      </p:sp>
      <p:sp>
        <p:nvSpPr>
          <p:cNvPr id="14" name="Slide Number Placeholder 5"/>
          <p:cNvSpPr>
            <a:spLocks noGrp="1"/>
          </p:cNvSpPr>
          <p:nvPr>
            <p:ph type="sldNum" sz="quarter" idx="12"/>
          </p:nvPr>
        </p:nvSpPr>
        <p:spPr>
          <a:xfrm>
            <a:off x="8010941" y="6475968"/>
            <a:ext cx="2057400" cy="365125"/>
          </a:xfrm>
          <a:prstGeom prst="rect">
            <a:avLst/>
          </a:prstGeom>
        </p:spPr>
        <p:txBody>
          <a:bodyPr anchor="b"/>
          <a:lstStyle>
            <a:lvl1pPr algn="ctr">
              <a:defRPr sz="844"/>
            </a:lvl1pPr>
          </a:lstStyle>
          <a:p>
            <a:pPr fontAlgn="base">
              <a:spcBef>
                <a:spcPct val="0"/>
              </a:spcBef>
              <a:spcAft>
                <a:spcPct val="0"/>
              </a:spcAft>
            </a:pPr>
            <a:fld id="{0B2BFA62-006B-462B-926E-19887701145F}" type="slidenum">
              <a:rPr lang="en-US" smtClean="0">
                <a:solidFill>
                  <a:prstClr val="black">
                    <a:tint val="75000"/>
                  </a:prstClr>
                </a:solidFill>
                <a:ea typeface="ヒラギノ角ゴ Pro W3" pitchFamily="124" charset="-128"/>
              </a:rPr>
              <a:pPr fontAlgn="base">
                <a:spcBef>
                  <a:spcPct val="0"/>
                </a:spcBef>
                <a:spcAft>
                  <a:spcPct val="0"/>
                </a:spcAft>
              </a:pPr>
              <a:t>‹#›</a:t>
            </a:fld>
            <a:endParaRPr lang="en-US" dirty="0">
              <a:solidFill>
                <a:prstClr val="black">
                  <a:tint val="75000"/>
                </a:prstClr>
              </a:solidFill>
              <a:ea typeface="ヒラギノ角ゴ Pro W3" pitchFamily="124" charset="-128"/>
            </a:endParaRPr>
          </a:p>
        </p:txBody>
      </p:sp>
      <p:sp>
        <p:nvSpPr>
          <p:cNvPr id="4" name="Content Placeholder 3"/>
          <p:cNvSpPr>
            <a:spLocks noGrp="1"/>
          </p:cNvSpPr>
          <p:nvPr>
            <p:ph sz="quarter" idx="13"/>
          </p:nvPr>
        </p:nvSpPr>
        <p:spPr>
          <a:xfrm>
            <a:off x="297658" y="1073157"/>
            <a:ext cx="8518922" cy="4995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300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028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descr="C:\Users\10610354\Desktop\pptx_bgIm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bwMode="auto">
          <a:xfrm>
            <a:off x="-8172" y="1744134"/>
            <a:ext cx="6530305" cy="2912532"/>
          </a:xfrm>
          <a:custGeom>
            <a:avLst/>
            <a:gdLst>
              <a:gd name="connsiteX0" fmla="*/ 0 w 6530305"/>
              <a:gd name="connsiteY0" fmla="*/ 0 h 2184399"/>
              <a:gd name="connsiteX1" fmla="*/ 6530305 w 6530305"/>
              <a:gd name="connsiteY1" fmla="*/ 0 h 2184399"/>
              <a:gd name="connsiteX2" fmla="*/ 6530305 w 6530305"/>
              <a:gd name="connsiteY2" fmla="*/ 2184399 h 2184399"/>
              <a:gd name="connsiteX3" fmla="*/ 0 w 6530305"/>
              <a:gd name="connsiteY3" fmla="*/ 2184399 h 2184399"/>
              <a:gd name="connsiteX4" fmla="*/ 0 w 6530305"/>
              <a:gd name="connsiteY4" fmla="*/ 0 h 2184399"/>
              <a:gd name="connsiteX0" fmla="*/ 0 w 6530305"/>
              <a:gd name="connsiteY0" fmla="*/ 0 h 2184399"/>
              <a:gd name="connsiteX1" fmla="*/ 5849585 w 6530305"/>
              <a:gd name="connsiteY1" fmla="*/ 0 h 2184399"/>
              <a:gd name="connsiteX2" fmla="*/ 6530305 w 6530305"/>
              <a:gd name="connsiteY2" fmla="*/ 2184399 h 2184399"/>
              <a:gd name="connsiteX3" fmla="*/ 0 w 6530305"/>
              <a:gd name="connsiteY3" fmla="*/ 2184399 h 2184399"/>
              <a:gd name="connsiteX4" fmla="*/ 0 w 6530305"/>
              <a:gd name="connsiteY4" fmla="*/ 0 h 218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0305" h="2184399">
                <a:moveTo>
                  <a:pt x="0" y="0"/>
                </a:moveTo>
                <a:lnTo>
                  <a:pt x="5849585" y="0"/>
                </a:lnTo>
                <a:lnTo>
                  <a:pt x="6530305" y="2184399"/>
                </a:lnTo>
                <a:lnTo>
                  <a:pt x="0" y="2184399"/>
                </a:lnTo>
                <a:lnTo>
                  <a:pt x="0" y="0"/>
                </a:lnTo>
                <a:close/>
              </a:path>
            </a:pathLst>
          </a:custGeom>
          <a:solidFill>
            <a:srgbClr val="124079">
              <a:alpha val="86000"/>
            </a:srgbClr>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IN" sz="1400" dirty="0" smtClean="0">
              <a:solidFill>
                <a:srgbClr val="7C7C7C"/>
              </a:solidFill>
              <a:ea typeface="+mj-ea"/>
            </a:endParaRPr>
          </a:p>
        </p:txBody>
      </p:sp>
      <p:sp>
        <p:nvSpPr>
          <p:cNvPr id="21" name="TextBox 20"/>
          <p:cNvSpPr txBox="1"/>
          <p:nvPr userDrawn="1"/>
        </p:nvSpPr>
        <p:spPr>
          <a:xfrm>
            <a:off x="5105401" y="6273800"/>
            <a:ext cx="4138501" cy="230832"/>
          </a:xfrm>
          <a:prstGeom prst="rect">
            <a:avLst/>
          </a:prstGeom>
          <a:noFill/>
        </p:spPr>
        <p:txBody>
          <a:bodyPr wrap="square" rtlCol="0">
            <a:spAutoFit/>
          </a:bodyPr>
          <a:lstStyle/>
          <a:p>
            <a:pPr algn="ctr" fontAlgn="base">
              <a:spcBef>
                <a:spcPct val="0"/>
              </a:spcBef>
              <a:spcAft>
                <a:spcPct val="0"/>
              </a:spcAft>
            </a:pPr>
            <a:r>
              <a:rPr lang="en-US" sz="900" dirty="0" smtClean="0">
                <a:solidFill>
                  <a:srgbClr val="FFFFFF"/>
                </a:solidFill>
                <a:latin typeface="Calibri Light"/>
                <a:ea typeface="ヒラギノ角ゴ Pro W3" pitchFamily="124" charset="-128"/>
                <a:cs typeface="Calibri Light"/>
              </a:rPr>
              <a:t>©Larsen &amp; Toubro </a:t>
            </a:r>
            <a:r>
              <a:rPr lang="en-US" sz="900" dirty="0" err="1" smtClean="0">
                <a:solidFill>
                  <a:srgbClr val="FFFFFF"/>
                </a:solidFill>
                <a:latin typeface="Calibri Light"/>
                <a:ea typeface="ヒラギノ角ゴ Pro W3" pitchFamily="124" charset="-128"/>
                <a:cs typeface="Calibri Light"/>
              </a:rPr>
              <a:t>Infotech</a:t>
            </a:r>
            <a:r>
              <a:rPr lang="en-US" sz="900" dirty="0" smtClean="0">
                <a:solidFill>
                  <a:srgbClr val="FFFFFF"/>
                </a:solidFill>
                <a:latin typeface="Calibri Light"/>
                <a:ea typeface="ヒラギノ角ゴ Pro W3" pitchFamily="124" charset="-128"/>
                <a:cs typeface="Calibri Light"/>
              </a:rPr>
              <a:t> Ltd. Privileged and Confidential</a:t>
            </a:r>
            <a:endParaRPr lang="en-US" sz="900" dirty="0">
              <a:solidFill>
                <a:srgbClr val="FFFFFF"/>
              </a:solidFill>
              <a:latin typeface="Calibri Light"/>
              <a:ea typeface="ヒラギノ角ゴ Pro W3" pitchFamily="124" charset="-128"/>
              <a:cs typeface="Calibri Light"/>
            </a:endParaRPr>
          </a:p>
        </p:txBody>
      </p:sp>
      <p:pic>
        <p:nvPicPr>
          <p:cNvPr id="22" name="Picture 21" descr="LNT Infotech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1401" y="76200"/>
            <a:ext cx="1304647" cy="994016"/>
          </a:xfrm>
          <a:prstGeom prst="rect">
            <a:avLst/>
          </a:prstGeom>
        </p:spPr>
      </p:pic>
      <p:sp>
        <p:nvSpPr>
          <p:cNvPr id="10" name="Rectangle 84"/>
          <p:cNvSpPr>
            <a:spLocks noGrp="1" noChangeArrowheads="1"/>
          </p:cNvSpPr>
          <p:nvPr>
            <p:ph type="subTitle" idx="1" hasCustomPrompt="1"/>
          </p:nvPr>
        </p:nvSpPr>
        <p:spPr>
          <a:xfrm>
            <a:off x="360810" y="3679259"/>
            <a:ext cx="5556738" cy="295275"/>
          </a:xfrm>
          <a:ln>
            <a:noFill/>
          </a:ln>
        </p:spPr>
        <p:txBody>
          <a:bodyPr anchor="ctr" anchorCtr="0"/>
          <a:lstStyle>
            <a:lvl1pPr marL="0" indent="0">
              <a:buFont typeface="Symbol" pitchFamily="18" charset="2"/>
              <a:buNone/>
              <a:defRPr sz="1400" b="0" i="0">
                <a:solidFill>
                  <a:srgbClr val="FFFFFF"/>
                </a:solidFill>
                <a:latin typeface="Calibri Light"/>
                <a:cs typeface="Calibri Light"/>
              </a:defRPr>
            </a:lvl1pPr>
          </a:lstStyle>
          <a:p>
            <a:pPr lvl="0"/>
            <a:r>
              <a:rPr lang="en-US" noProof="0" dirty="0" smtClean="0"/>
              <a:t>Click to Edit Master Subtitle Style</a:t>
            </a:r>
          </a:p>
        </p:txBody>
      </p:sp>
      <p:sp>
        <p:nvSpPr>
          <p:cNvPr id="11" name="Rectangle 83"/>
          <p:cNvSpPr>
            <a:spLocks noGrp="1" noChangeArrowheads="1"/>
          </p:cNvSpPr>
          <p:nvPr>
            <p:ph type="ctrTitle" hasCustomPrompt="1"/>
          </p:nvPr>
        </p:nvSpPr>
        <p:spPr>
          <a:xfrm>
            <a:off x="381977" y="2754699"/>
            <a:ext cx="5556738" cy="415498"/>
          </a:xfrm>
          <a:noFill/>
          <a:ln w="9525">
            <a:noFill/>
            <a:miter lim="800000"/>
            <a:headEnd/>
            <a:tailEnd/>
          </a:ln>
          <a:extLst/>
        </p:spPr>
        <p:txBody>
          <a:bodyPr anchor="b"/>
          <a:lstStyle>
            <a:lvl1pPr>
              <a:defRPr sz="2700" b="0" i="0">
                <a:solidFill>
                  <a:schemeClr val="bg1"/>
                </a:solidFill>
                <a:latin typeface="Calibri Light"/>
                <a:cs typeface="Calibri Light"/>
              </a:defRPr>
            </a:lvl1pPr>
          </a:lstStyle>
          <a:p>
            <a:pPr lvl="0"/>
            <a:r>
              <a:rPr lang="en-US" noProof="0" dirty="0" smtClean="0"/>
              <a:t>Click to Edit Master Title Style</a:t>
            </a:r>
          </a:p>
        </p:txBody>
      </p:sp>
    </p:spTree>
    <p:extLst>
      <p:ext uri="{BB962C8B-B14F-4D97-AF65-F5344CB8AC3E}">
        <p14:creationId xmlns:p14="http://schemas.microsoft.com/office/powerpoint/2010/main" val="38529817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3363" indent="-233363">
              <a:buFont typeface="Wingdings" pitchFamily="2" charset="2"/>
              <a:buChar char="§"/>
              <a:defRPr>
                <a:solidFill>
                  <a:schemeClr val="tx1">
                    <a:lumMod val="75000"/>
                  </a:schemeClr>
                </a:solidFill>
              </a:defRPr>
            </a:lvl1pPr>
            <a:lvl2pPr marL="457200" indent="-209550">
              <a:buFont typeface="Arial" pitchFamily="34" charset="0"/>
              <a:buChar char="–"/>
              <a:defRPr>
                <a:solidFill>
                  <a:schemeClr val="tx1">
                    <a:lumMod val="75000"/>
                  </a:schemeClr>
                </a:solidFill>
              </a:defRPr>
            </a:lvl2pPr>
            <a:lvl3pPr marL="690563" indent="-233363">
              <a:tabLst/>
              <a:defRPr>
                <a:solidFill>
                  <a:schemeClr val="tx1">
                    <a:lumMod val="75000"/>
                  </a:schemeClr>
                </a:solidFill>
              </a:defRPr>
            </a:lvl3pPr>
            <a:lvl4pPr marL="914400" indent="-223838">
              <a:buFont typeface="Trebuchet MS" pitchFamily="34" charset="0"/>
              <a:buChar char="-"/>
              <a:defRPr>
                <a:solidFill>
                  <a:schemeClr val="tx1">
                    <a:lumMod val="75000"/>
                  </a:schemeClr>
                </a:solidFill>
              </a:defRPr>
            </a:lvl4pPr>
            <a:lvl5pPr marL="1147763" indent="-223838">
              <a:buFont typeface="Calibri Light" pitchFamily="34" charset="0"/>
              <a:buChar char="»"/>
              <a:defRPr>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noFill/>
          <a:ln>
            <a:noFill/>
          </a:ln>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56301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40677" y="1295400"/>
            <a:ext cx="4290646" cy="4876800"/>
          </a:xfrm>
        </p:spPr>
        <p:txBody>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2677" y="1295400"/>
            <a:ext cx="4290646" cy="4876800"/>
          </a:xfrm>
        </p:spPr>
        <p:txBody>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52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9440" y="1955483"/>
            <a:ext cx="6634480" cy="1803717"/>
          </a:xfrm>
        </p:spPr>
        <p:txBody>
          <a:bodyPr anchor="b">
            <a:normAutofit/>
          </a:bodyPr>
          <a:lstStyle>
            <a:lvl1pPr algn="l">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869439" y="3847240"/>
            <a:ext cx="6634481" cy="746938"/>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956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779612"/>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0" y="6492880"/>
            <a:ext cx="3086100" cy="365125"/>
          </a:xfrm>
          <a:prstGeom prst="rect">
            <a:avLst/>
          </a:prstGeom>
        </p:spPr>
        <p:txBody>
          <a:bodyPr anchor="b"/>
          <a:lstStyle>
            <a:lvl1pPr>
              <a:defRPr sz="844"/>
            </a:lvl1pPr>
          </a:lstStyle>
          <a:p>
            <a:pPr algn="ctr" fontAlgn="base">
              <a:spcBef>
                <a:spcPct val="0"/>
              </a:spcBef>
              <a:spcAft>
                <a:spcPct val="0"/>
              </a:spcAft>
            </a:pPr>
            <a:endParaRPr lang="en-US" dirty="0">
              <a:solidFill>
                <a:prstClr val="black">
                  <a:tint val="75000"/>
                </a:prstClr>
              </a:solidFill>
              <a:ea typeface="ヒラギノ角ゴ Pro W3" pitchFamily="124" charset="-128"/>
            </a:endParaRPr>
          </a:p>
        </p:txBody>
      </p:sp>
      <p:sp>
        <p:nvSpPr>
          <p:cNvPr id="14" name="Slide Number Placeholder 5"/>
          <p:cNvSpPr>
            <a:spLocks noGrp="1"/>
          </p:cNvSpPr>
          <p:nvPr>
            <p:ph type="sldNum" sz="quarter" idx="12"/>
          </p:nvPr>
        </p:nvSpPr>
        <p:spPr>
          <a:xfrm>
            <a:off x="8010941" y="6475968"/>
            <a:ext cx="2057400" cy="365125"/>
          </a:xfrm>
          <a:prstGeom prst="rect">
            <a:avLst/>
          </a:prstGeom>
        </p:spPr>
        <p:txBody>
          <a:bodyPr anchor="b"/>
          <a:lstStyle>
            <a:lvl1pPr algn="ctr">
              <a:defRPr sz="844"/>
            </a:lvl1pPr>
          </a:lstStyle>
          <a:p>
            <a:pPr fontAlgn="base">
              <a:spcBef>
                <a:spcPct val="0"/>
              </a:spcBef>
              <a:spcAft>
                <a:spcPct val="0"/>
              </a:spcAft>
            </a:pPr>
            <a:fld id="{0B2BFA62-006B-462B-926E-19887701145F}" type="slidenum">
              <a:rPr lang="en-US" smtClean="0">
                <a:solidFill>
                  <a:prstClr val="black">
                    <a:tint val="75000"/>
                  </a:prstClr>
                </a:solidFill>
                <a:ea typeface="ヒラギノ角ゴ Pro W3" pitchFamily="124" charset="-128"/>
              </a:rPr>
              <a:pPr fontAlgn="base">
                <a:spcBef>
                  <a:spcPct val="0"/>
                </a:spcBef>
                <a:spcAft>
                  <a:spcPct val="0"/>
                </a:spcAft>
              </a:pPr>
              <a:t>‹#›</a:t>
            </a:fld>
            <a:endParaRPr lang="en-US" dirty="0">
              <a:solidFill>
                <a:prstClr val="black">
                  <a:tint val="75000"/>
                </a:prstClr>
              </a:solidFill>
              <a:ea typeface="ヒラギノ角ゴ Pro W3" pitchFamily="124" charset="-128"/>
            </a:endParaRPr>
          </a:p>
        </p:txBody>
      </p:sp>
      <p:sp>
        <p:nvSpPr>
          <p:cNvPr id="4" name="Content Placeholder 3"/>
          <p:cNvSpPr>
            <a:spLocks noGrp="1"/>
          </p:cNvSpPr>
          <p:nvPr>
            <p:ph sz="quarter" idx="13"/>
          </p:nvPr>
        </p:nvSpPr>
        <p:spPr>
          <a:xfrm>
            <a:off x="297658" y="1073157"/>
            <a:ext cx="8518922" cy="4995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28760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E355490-4A9A-FE41-A153-3007136580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360" y="1602105"/>
            <a:ext cx="427736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2800" y="1602105"/>
            <a:ext cx="427736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E355490-4A9A-FE41-A153-3007136580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Frame Image">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9144000" cy="6858000"/>
          </a:xfrm>
        </p:spPr>
        <p:txBody>
          <a:bodyPr anchor="ctr"/>
          <a:lstStyle>
            <a:lvl1pPr marL="0" indent="0" algn="ctr">
              <a:buNone/>
              <a:defRPr/>
            </a:lvl1pPr>
          </a:lstStyle>
          <a:p>
            <a:r>
              <a:rPr lang="en-US" dirty="0"/>
              <a:t>Click To Add Full Screen Image </a:t>
            </a:r>
            <a:br>
              <a:rPr lang="en-US" dirty="0"/>
            </a:br>
            <a:endParaRPr lang="en-US" dirty="0"/>
          </a:p>
          <a:p>
            <a:endParaRPr lang="en-US" dirty="0"/>
          </a:p>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1686560" y="2139762"/>
            <a:ext cx="5760720" cy="2246769"/>
          </a:xfrm>
          <a:prstGeom prst="rect">
            <a:avLst/>
          </a:prstGeom>
          <a:noFill/>
        </p:spPr>
        <p:txBody>
          <a:bodyPr wrap="square" rtlCol="0" anchor="ctr">
            <a:spAutoFit/>
          </a:bodyPr>
          <a:lstStyle/>
          <a:p>
            <a:pPr algn="ctr">
              <a:spcAft>
                <a:spcPts val="2400"/>
              </a:spcAft>
            </a:pPr>
            <a:r>
              <a:rPr lang="en-US" sz="14000" b="0" i="0" dirty="0">
                <a:solidFill>
                  <a:schemeClr val="accent1"/>
                </a:solidFill>
                <a:latin typeface="Calibri Light" charset="0"/>
                <a:ea typeface="Calibri Light" charset="0"/>
                <a:cs typeface="Calibri Light" charset="0"/>
              </a:rPr>
              <a:t>Q</a:t>
            </a:r>
            <a:r>
              <a:rPr lang="en-US" sz="9600" b="0" i="0" dirty="0">
                <a:solidFill>
                  <a:schemeClr val="accent1"/>
                </a:solidFill>
                <a:latin typeface="Calibri Light" charset="0"/>
                <a:ea typeface="Calibri Light" charset="0"/>
                <a:cs typeface="Calibri Light" charset="0"/>
              </a:rPr>
              <a:t>&amp;</a:t>
            </a:r>
            <a:r>
              <a:rPr lang="en-US" sz="14000" b="0" i="0" dirty="0">
                <a:solidFill>
                  <a:schemeClr val="accent1"/>
                </a:solidFill>
                <a:latin typeface="Calibri Light" charset="0"/>
                <a:ea typeface="Calibri Light" charset="0"/>
                <a:cs typeface="Calibri Light" charset="0"/>
              </a:rPr>
              <a:t>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249680" y="1107440"/>
            <a:ext cx="6573520" cy="1125436"/>
          </a:xfrm>
          <a:prstGeom prst="rect">
            <a:avLst/>
          </a:prstGeom>
          <a:noFill/>
        </p:spPr>
        <p:txBody>
          <a:bodyPr wrap="square" rtlCol="0">
            <a:spAutoFit/>
          </a:bodyPr>
          <a:lstStyle/>
          <a:p>
            <a:pPr algn="l">
              <a:lnSpc>
                <a:spcPts val="4000"/>
              </a:lnSpc>
            </a:pPr>
            <a:r>
              <a:rPr lang="en-US" sz="4000" dirty="0">
                <a:solidFill>
                  <a:schemeClr val="accent4">
                    <a:lumMod val="60000"/>
                    <a:lumOff val="40000"/>
                  </a:schemeClr>
                </a:solidFill>
              </a:rPr>
              <a:t>Please Complete Your </a:t>
            </a:r>
            <a:br>
              <a:rPr lang="en-US" sz="4000" dirty="0">
                <a:solidFill>
                  <a:schemeClr val="accent4">
                    <a:lumMod val="60000"/>
                    <a:lumOff val="40000"/>
                  </a:schemeClr>
                </a:solidFill>
              </a:rPr>
            </a:br>
            <a:r>
              <a:rPr lang="en-US" sz="4000" dirty="0">
                <a:solidFill>
                  <a:schemeClr val="accent4">
                    <a:lumMod val="60000"/>
                    <a:lumOff val="40000"/>
                  </a:schemeClr>
                </a:solidFill>
              </a:rPr>
              <a:t>Session</a:t>
            </a:r>
            <a:r>
              <a:rPr lang="en-US" sz="4000" baseline="0" dirty="0">
                <a:solidFill>
                  <a:schemeClr val="accent4">
                    <a:lumMod val="60000"/>
                    <a:lumOff val="40000"/>
                  </a:schemeClr>
                </a:solidFill>
              </a:rPr>
              <a:t> Evaluation</a:t>
            </a:r>
            <a:r>
              <a:rPr lang="en-US" sz="4000" dirty="0">
                <a:solidFill>
                  <a:schemeClr val="accent4">
                    <a:lumMod val="60000"/>
                    <a:lumOff val="40000"/>
                  </a:schemeClr>
                </a:solidFill>
              </a:rPr>
              <a:t> </a:t>
            </a:r>
          </a:p>
        </p:txBody>
      </p:sp>
      <p:sp>
        <p:nvSpPr>
          <p:cNvPr id="9" name="TextBox 8"/>
          <p:cNvSpPr txBox="1"/>
          <p:nvPr userDrawn="1"/>
        </p:nvSpPr>
        <p:spPr>
          <a:xfrm>
            <a:off x="1249680" y="2348838"/>
            <a:ext cx="6573520" cy="1200329"/>
          </a:xfrm>
          <a:prstGeom prst="rect">
            <a:avLst/>
          </a:prstGeom>
          <a:noFill/>
        </p:spPr>
        <p:txBody>
          <a:bodyPr wrap="square" rtlCol="0">
            <a:spAutoFit/>
          </a:bodyPr>
          <a:lstStyle/>
          <a:p>
            <a:r>
              <a:rPr lang="en-US" sz="2400" dirty="0">
                <a:solidFill>
                  <a:schemeClr val="bg1"/>
                </a:solidFill>
              </a:rPr>
              <a:t>Evaluate this session in your COLLABORATE app. Pull up this session and tap </a:t>
            </a:r>
            <a:r>
              <a:rPr lang="en-US" sz="2400" b="1" dirty="0">
                <a:solidFill>
                  <a:schemeClr val="bg1"/>
                </a:solidFill>
              </a:rPr>
              <a:t>"Session Evaluation" </a:t>
            </a:r>
            <a:br>
              <a:rPr lang="en-US" sz="2400" b="1" dirty="0">
                <a:solidFill>
                  <a:schemeClr val="bg1"/>
                </a:solidFill>
              </a:rPr>
            </a:br>
            <a:r>
              <a:rPr lang="en-US" sz="2400" dirty="0">
                <a:solidFill>
                  <a:schemeClr val="bg1"/>
                </a:solidFill>
              </a:rPr>
              <a:t>to complete the survey.</a:t>
            </a:r>
          </a:p>
        </p:txBody>
      </p:sp>
      <p:sp>
        <p:nvSpPr>
          <p:cNvPr id="10" name="TextBox 9"/>
          <p:cNvSpPr txBox="1"/>
          <p:nvPr userDrawn="1"/>
        </p:nvSpPr>
        <p:spPr>
          <a:xfrm>
            <a:off x="1249680" y="3739821"/>
            <a:ext cx="1899920" cy="523220"/>
          </a:xfrm>
          <a:prstGeom prst="rect">
            <a:avLst/>
          </a:prstGeom>
          <a:noFill/>
        </p:spPr>
        <p:txBody>
          <a:bodyPr wrap="square" rtlCol="0" anchor="ctr">
            <a:spAutoFit/>
          </a:bodyPr>
          <a:lstStyle/>
          <a:p>
            <a:r>
              <a:rPr lang="en-US" sz="2800" dirty="0">
                <a:solidFill>
                  <a:schemeClr val="bg1"/>
                </a:solidFill>
              </a:rPr>
              <a:t>Session ID:</a:t>
            </a:r>
          </a:p>
        </p:txBody>
      </p:sp>
      <p:sp>
        <p:nvSpPr>
          <p:cNvPr id="11" name="Text Placeholder 11"/>
          <p:cNvSpPr>
            <a:spLocks noGrp="1"/>
          </p:cNvSpPr>
          <p:nvPr>
            <p:ph type="body" sz="quarter" idx="10" hasCustomPrompt="1"/>
          </p:nvPr>
        </p:nvSpPr>
        <p:spPr>
          <a:xfrm>
            <a:off x="2987040" y="3739821"/>
            <a:ext cx="4836160" cy="523221"/>
          </a:xfrm>
        </p:spPr>
        <p:txBody>
          <a:bodyPr anchor="ctr">
            <a:noAutofit/>
          </a:bodyPr>
          <a:lstStyle>
            <a:lvl1pPr marL="0" indent="0">
              <a:buNone/>
              <a:defRPr sz="2800">
                <a:solidFill>
                  <a:schemeClr val="accent4">
                    <a:lumMod val="60000"/>
                    <a:lumOff val="40000"/>
                  </a:schemeClr>
                </a:solidFill>
              </a:defRPr>
            </a:lvl1pPr>
          </a:lstStyle>
          <a:p>
            <a:pPr lvl="0"/>
            <a:r>
              <a:rPr lang="en-US" dirty="0"/>
              <a:t>&lt;Add Number&gt;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37360" y="1122363"/>
            <a:ext cx="6634480" cy="1803717"/>
          </a:xfrm>
        </p:spPr>
        <p:txBody>
          <a:bodyPr anchor="b">
            <a:normAutofit/>
          </a:bodyPr>
          <a:lstStyle>
            <a:lvl1pPr algn="l">
              <a:defRPr sz="4000"/>
            </a:lvl1pPr>
          </a:lstStyle>
          <a:p>
            <a:r>
              <a:rPr lang="en-US"/>
              <a:t>Click to edit Master title style</a:t>
            </a:r>
            <a:endParaRPr lang="en-US" dirty="0"/>
          </a:p>
        </p:txBody>
      </p:sp>
      <p:sp>
        <p:nvSpPr>
          <p:cNvPr id="3" name="Subtitle 2"/>
          <p:cNvSpPr>
            <a:spLocks noGrp="1"/>
          </p:cNvSpPr>
          <p:nvPr>
            <p:ph type="subTitle" idx="1" hasCustomPrompt="1"/>
          </p:nvPr>
        </p:nvSpPr>
        <p:spPr>
          <a:xfrm>
            <a:off x="1737359" y="3014120"/>
            <a:ext cx="6634481" cy="746938"/>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a:t>
            </a:r>
          </a:p>
        </p:txBody>
      </p:sp>
      <p:sp>
        <p:nvSpPr>
          <p:cNvPr id="9" name="TextBox 8"/>
          <p:cNvSpPr txBox="1"/>
          <p:nvPr userDrawn="1"/>
        </p:nvSpPr>
        <p:spPr>
          <a:xfrm>
            <a:off x="300092" y="6184178"/>
            <a:ext cx="1315348" cy="400110"/>
          </a:xfrm>
          <a:prstGeom prst="rect">
            <a:avLst/>
          </a:prstGeom>
          <a:noFill/>
        </p:spPr>
        <p:txBody>
          <a:bodyPr wrap="square" rtlCol="0">
            <a:spAutoFit/>
          </a:bodyPr>
          <a:lstStyle/>
          <a:p>
            <a:r>
              <a:rPr lang="en-US" sz="2000" dirty="0">
                <a:solidFill>
                  <a:schemeClr val="bg2">
                    <a:lumMod val="50000"/>
                  </a:schemeClr>
                </a:solidFill>
              </a:rPr>
              <a:t>Session ID:</a:t>
            </a:r>
          </a:p>
        </p:txBody>
      </p:sp>
      <p:sp>
        <p:nvSpPr>
          <p:cNvPr id="10" name="TextBox 9"/>
          <p:cNvSpPr txBox="1"/>
          <p:nvPr userDrawn="1"/>
        </p:nvSpPr>
        <p:spPr>
          <a:xfrm>
            <a:off x="1737360" y="3847895"/>
            <a:ext cx="1778000" cy="400110"/>
          </a:xfrm>
          <a:prstGeom prst="rect">
            <a:avLst/>
          </a:prstGeom>
          <a:noFill/>
        </p:spPr>
        <p:txBody>
          <a:bodyPr wrap="square" rtlCol="0">
            <a:spAutoFit/>
          </a:bodyPr>
          <a:lstStyle/>
          <a:p>
            <a:r>
              <a:rPr lang="en-US" sz="2000" dirty="0">
                <a:solidFill>
                  <a:schemeClr val="bg2">
                    <a:lumMod val="50000"/>
                  </a:schemeClr>
                </a:solidFill>
              </a:rPr>
              <a:t>Prepared by: </a:t>
            </a:r>
          </a:p>
        </p:txBody>
      </p:sp>
      <p:sp>
        <p:nvSpPr>
          <p:cNvPr id="12" name="Text Placeholder 11"/>
          <p:cNvSpPr>
            <a:spLocks noGrp="1"/>
          </p:cNvSpPr>
          <p:nvPr>
            <p:ph type="body" sz="quarter" idx="10" hasCustomPrompt="1"/>
          </p:nvPr>
        </p:nvSpPr>
        <p:spPr>
          <a:xfrm>
            <a:off x="1615440" y="6184179"/>
            <a:ext cx="5105772" cy="400110"/>
          </a:xfrm>
        </p:spPr>
        <p:txBody>
          <a:bodyPr anchor="ctr">
            <a:normAutofit/>
          </a:bodyPr>
          <a:lstStyle>
            <a:lvl1pPr marL="0" indent="0">
              <a:buNone/>
              <a:defRPr sz="2000">
                <a:solidFill>
                  <a:schemeClr val="bg2">
                    <a:lumMod val="25000"/>
                  </a:schemeClr>
                </a:solidFill>
              </a:defRPr>
            </a:lvl1pPr>
          </a:lstStyle>
          <a:p>
            <a:pPr lvl="0"/>
            <a:r>
              <a:rPr lang="en-US" dirty="0"/>
              <a:t>&lt;Add Number&gt;</a:t>
            </a:r>
          </a:p>
        </p:txBody>
      </p:sp>
      <p:sp>
        <p:nvSpPr>
          <p:cNvPr id="13" name="Text Placeholder 11"/>
          <p:cNvSpPr>
            <a:spLocks noGrp="1"/>
          </p:cNvSpPr>
          <p:nvPr>
            <p:ph type="body" sz="quarter" idx="11" hasCustomPrompt="1"/>
          </p:nvPr>
        </p:nvSpPr>
        <p:spPr>
          <a:xfrm>
            <a:off x="3266068" y="3847896"/>
            <a:ext cx="5105772" cy="400110"/>
          </a:xfrm>
        </p:spPr>
        <p:txBody>
          <a:bodyPr anchor="ctr">
            <a:normAutofit/>
          </a:bodyPr>
          <a:lstStyle>
            <a:lvl1pPr marL="0" indent="0">
              <a:buNone/>
              <a:defRPr sz="2000">
                <a:solidFill>
                  <a:schemeClr val="bg2">
                    <a:lumMod val="25000"/>
                  </a:schemeClr>
                </a:solidFill>
              </a:defRPr>
            </a:lvl1pPr>
          </a:lstStyle>
          <a:p>
            <a:pPr lvl="0"/>
            <a:r>
              <a:rPr lang="en-US" dirty="0"/>
              <a:t>&lt;Name&gt;, &lt;Company&gt;</a:t>
            </a:r>
          </a:p>
        </p:txBody>
      </p:sp>
      <p:sp>
        <p:nvSpPr>
          <p:cNvPr id="14" name="Text Placeholder 11"/>
          <p:cNvSpPr>
            <a:spLocks noGrp="1"/>
          </p:cNvSpPr>
          <p:nvPr>
            <p:ph type="body" sz="quarter" idx="12" hasCustomPrompt="1"/>
          </p:nvPr>
        </p:nvSpPr>
        <p:spPr>
          <a:xfrm>
            <a:off x="2440754" y="4334842"/>
            <a:ext cx="4603115" cy="460375"/>
          </a:xfrm>
        </p:spPr>
        <p:txBody>
          <a:bodyPr anchor="ctr">
            <a:normAutofit/>
          </a:bodyPr>
          <a:lstStyle>
            <a:lvl1pPr marL="0" indent="0">
              <a:buNone/>
              <a:defRPr sz="2000">
                <a:solidFill>
                  <a:schemeClr val="bg2">
                    <a:lumMod val="25000"/>
                  </a:schemeClr>
                </a:solidFill>
              </a:defRPr>
            </a:lvl1pPr>
          </a:lstStyle>
          <a:p>
            <a:pPr lvl="0"/>
            <a:r>
              <a:rPr lang="en-US" dirty="0"/>
              <a:t>@&lt;Enter Twitter Handle&gt;</a:t>
            </a:r>
          </a:p>
        </p:txBody>
      </p:sp>
    </p:spTree>
    <p:extLst>
      <p:ext uri="{BB962C8B-B14F-4D97-AF65-F5344CB8AC3E}">
        <p14:creationId xmlns:p14="http://schemas.microsoft.com/office/powerpoint/2010/main" val="156230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a:xfrm>
            <a:off x="140678" y="6228867"/>
            <a:ext cx="329223" cy="293920"/>
          </a:xfrm>
          <a:prstGeom prst="rect">
            <a:avLst/>
          </a:prstGeom>
        </p:spPr>
        <p:txBody>
          <a:bodyPr/>
          <a:lstStyle/>
          <a:p>
            <a:pPr algn="ctr" fontAlgn="base">
              <a:spcBef>
                <a:spcPct val="0"/>
              </a:spcBef>
              <a:spcAft>
                <a:spcPct val="0"/>
              </a:spcAft>
            </a:pPr>
            <a:fld id="{9C5957C0-C9FD-924F-A662-3B71DAE40C56}" type="slidenum">
              <a:rPr lang="uk-UA" sz="1200" smtClean="0">
                <a:solidFill>
                  <a:srgbClr val="7C7C7C"/>
                </a:solidFill>
                <a:ea typeface="ヒラギノ角ゴ Pro W3" pitchFamily="124" charset="-128"/>
              </a:rPr>
              <a:pPr algn="ctr" fontAlgn="base">
                <a:spcBef>
                  <a:spcPct val="0"/>
                </a:spcBef>
                <a:spcAft>
                  <a:spcPct val="0"/>
                </a:spcAft>
              </a:pPr>
              <a:t>‹#›</a:t>
            </a:fld>
            <a:endParaRPr lang="uk-UA" sz="1200" dirty="0">
              <a:solidFill>
                <a:srgbClr val="7C7C7C"/>
              </a:solidFill>
              <a:ea typeface="ヒラギノ角ゴ Pro W3" pitchFamily="124" charset="-128"/>
            </a:endParaRPr>
          </a:p>
        </p:txBody>
      </p:sp>
    </p:spTree>
    <p:extLst>
      <p:ext uri="{BB962C8B-B14F-4D97-AF65-F5344CB8AC3E}">
        <p14:creationId xmlns:p14="http://schemas.microsoft.com/office/powerpoint/2010/main" val="211212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6.png"/><Relationship Id="rId4" Type="http://schemas.openxmlformats.org/officeDocument/2006/relationships/slideLayout" Target="../slideLayouts/slideLayout13.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360" y="182246"/>
            <a:ext cx="8686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3360" y="1612264"/>
            <a:ext cx="8686800" cy="4524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53120" y="6325871"/>
            <a:ext cx="447040" cy="365125"/>
          </a:xfrm>
          <a:prstGeom prst="rect">
            <a:avLst/>
          </a:prstGeom>
        </p:spPr>
        <p:txBody>
          <a:bodyPr vert="horz" lIns="91440" tIns="45720" rIns="91440" bIns="45720" rtlCol="0" anchor="ctr"/>
          <a:lstStyle>
            <a:lvl1pPr algn="r">
              <a:defRPr sz="1200">
                <a:solidFill>
                  <a:schemeClr val="bg1">
                    <a:lumMod val="65000"/>
                  </a:schemeClr>
                </a:solidFill>
                <a:latin typeface="+mn-lt"/>
                <a:ea typeface="Arial" charset="0"/>
                <a:cs typeface="Arial" charset="0"/>
              </a:defRPr>
            </a:lvl1pPr>
          </a:lstStyle>
          <a:p>
            <a:fld id="{8E355490-4A9A-FE41-A153-30071365804E}" type="slidenum">
              <a:rPr lang="en-US" smtClean="0"/>
              <a:pPr/>
              <a:t>‹#›</a:t>
            </a:fld>
            <a:endParaRPr lang="en-US" dirty="0"/>
          </a:p>
        </p:txBody>
      </p:sp>
      <p:sp>
        <p:nvSpPr>
          <p:cNvPr id="9" name="TextBox 8"/>
          <p:cNvSpPr txBox="1"/>
          <p:nvPr/>
        </p:nvSpPr>
        <p:spPr>
          <a:xfrm>
            <a:off x="5358656" y="6369933"/>
            <a:ext cx="3070199" cy="276999"/>
          </a:xfrm>
          <a:prstGeom prst="rect">
            <a:avLst/>
          </a:prstGeom>
          <a:noFill/>
        </p:spPr>
        <p:txBody>
          <a:bodyPr wrap="none" rtlCol="0">
            <a:spAutoFit/>
          </a:bodyPr>
          <a:lstStyle/>
          <a:p>
            <a:r>
              <a:rPr lang="en-US" sz="1200" dirty="0">
                <a:solidFill>
                  <a:schemeClr val="bg1">
                    <a:lumMod val="65000"/>
                  </a:schemeClr>
                </a:solidFill>
                <a:latin typeface="+mn-lt"/>
                <a:ea typeface="Arial" charset="0"/>
                <a:cs typeface="Arial" charset="0"/>
              </a:rPr>
              <a:t>April 2-6, 2017 in Las Vegas, NV USA     </a:t>
            </a:r>
            <a:r>
              <a:rPr lang="uk-UA" sz="1200" dirty="0">
                <a:solidFill>
                  <a:schemeClr val="bg1">
                    <a:lumMod val="65000"/>
                  </a:schemeClr>
                </a:solidFill>
                <a:latin typeface="+mn-lt"/>
                <a:ea typeface="Arial" charset="0"/>
                <a:cs typeface="Arial" charset="0"/>
              </a:rPr>
              <a:t>#C17LV</a:t>
            </a:r>
            <a:endParaRPr lang="en-US" sz="1200" dirty="0">
              <a:solidFill>
                <a:schemeClr val="bg1">
                  <a:lumMod val="65000"/>
                </a:schemeClr>
              </a:solidFill>
              <a:latin typeface="+mn-lt"/>
              <a:ea typeface="Arial" charset="0"/>
              <a:cs typeface="Arial" charset="0"/>
            </a:endParaRPr>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4" r:id="rId4"/>
    <p:sldLayoutId id="2147483668" r:id="rId5"/>
    <p:sldLayoutId id="2147483670" r:id="rId6"/>
    <p:sldLayoutId id="2147483669" r:id="rId7"/>
    <p:sldLayoutId id="2147483672" r:id="rId8"/>
    <p:sldLayoutId id="2147483689" r:id="rId9"/>
  </p:sldLayoutIdLst>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687918" y="1298222"/>
            <a:ext cx="7789333" cy="46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83"/>
          <p:cNvSpPr>
            <a:spLocks noGrp="1" noChangeArrowheads="1"/>
          </p:cNvSpPr>
          <p:nvPr>
            <p:ph type="title"/>
          </p:nvPr>
        </p:nvSpPr>
        <p:spPr bwMode="gray">
          <a:xfrm>
            <a:off x="685801" y="259081"/>
            <a:ext cx="8024283" cy="384721"/>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a:t>
            </a:r>
          </a:p>
        </p:txBody>
      </p:sp>
      <p:sp>
        <p:nvSpPr>
          <p:cNvPr id="13" name="Rectangle 12"/>
          <p:cNvSpPr/>
          <p:nvPr userDrawn="1"/>
        </p:nvSpPr>
        <p:spPr>
          <a:xfrm>
            <a:off x="-12591" y="511945"/>
            <a:ext cx="649224" cy="60959"/>
          </a:xfrm>
          <a:prstGeom prst="rect">
            <a:avLst/>
          </a:prstGeom>
          <a:solidFill>
            <a:srgbClr val="FEC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EFDFD"/>
              </a:solidFill>
            </a:endParaRPr>
          </a:p>
        </p:txBody>
      </p:sp>
      <p:sp>
        <p:nvSpPr>
          <p:cNvPr id="15" name="TextBox 14"/>
          <p:cNvSpPr txBox="1"/>
          <p:nvPr userDrawn="1"/>
        </p:nvSpPr>
        <p:spPr>
          <a:xfrm>
            <a:off x="518747" y="6436480"/>
            <a:ext cx="2959099" cy="230832"/>
          </a:xfrm>
          <a:prstGeom prst="rect">
            <a:avLst/>
          </a:prstGeom>
          <a:noFill/>
        </p:spPr>
        <p:txBody>
          <a:bodyPr wrap="square" rtlCol="0">
            <a:spAutoFit/>
          </a:bodyPr>
          <a:lstStyle/>
          <a:p>
            <a:pPr algn="ctr" fontAlgn="base">
              <a:spcBef>
                <a:spcPct val="0"/>
              </a:spcBef>
              <a:spcAft>
                <a:spcPct val="0"/>
              </a:spcAft>
            </a:pPr>
            <a:r>
              <a:rPr lang="en-US" sz="900" dirty="0" smtClean="0">
                <a:solidFill>
                  <a:srgbClr val="7C7C7C"/>
                </a:solidFill>
                <a:latin typeface="Calibri Light"/>
                <a:ea typeface="ヒラギノ角ゴ Pro W3" pitchFamily="124" charset="-128"/>
                <a:cs typeface="Calibri Light"/>
              </a:rPr>
              <a:t>©Larsen &amp; Toubro Infotech Ltd. Privileged and Confidential</a:t>
            </a:r>
            <a:endParaRPr lang="en-US" sz="900" dirty="0">
              <a:solidFill>
                <a:srgbClr val="7C7C7C"/>
              </a:solidFill>
              <a:latin typeface="Calibri Light"/>
              <a:ea typeface="ヒラギノ角ゴ Pro W3" pitchFamily="124" charset="-128"/>
              <a:cs typeface="Calibri Light"/>
            </a:endParaRPr>
          </a:p>
        </p:txBody>
      </p:sp>
      <p:pic>
        <p:nvPicPr>
          <p:cNvPr id="3" name="Picture 2" descr="LNT Infotech_K.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03440" y="6379131"/>
            <a:ext cx="1174750" cy="422476"/>
          </a:xfrm>
          <a:prstGeom prst="rect">
            <a:avLst/>
          </a:prstGeom>
        </p:spPr>
      </p:pic>
      <p:sp>
        <p:nvSpPr>
          <p:cNvPr id="9" name="Rectangle 8"/>
          <p:cNvSpPr/>
          <p:nvPr userDrawn="1"/>
        </p:nvSpPr>
        <p:spPr>
          <a:xfrm>
            <a:off x="135223" y="6426222"/>
            <a:ext cx="335348" cy="246221"/>
          </a:xfrm>
          <a:prstGeom prst="rect">
            <a:avLst/>
          </a:prstGeom>
        </p:spPr>
        <p:txBody>
          <a:bodyPr wrap="none">
            <a:spAutoFit/>
          </a:bodyPr>
          <a:lstStyle/>
          <a:p>
            <a:pPr algn="ctr" defTabSz="457200" fontAlgn="base">
              <a:spcBef>
                <a:spcPct val="0"/>
              </a:spcBef>
              <a:spcAft>
                <a:spcPct val="0"/>
              </a:spcAft>
              <a:defRPr/>
            </a:pPr>
            <a:fld id="{9C5957C0-C9FD-924F-A662-3B71DAE40C56}" type="slidenum">
              <a:rPr lang="uk-UA" sz="1000" smtClean="0">
                <a:solidFill>
                  <a:srgbClr val="7C7C7C"/>
                </a:solidFill>
                <a:latin typeface="Calibri Light"/>
                <a:ea typeface="ヒラギノ角ゴ Pro W3" pitchFamily="124" charset="-128"/>
                <a:cs typeface="Calibri Light"/>
              </a:rPr>
              <a:pPr algn="ctr" defTabSz="457200" fontAlgn="base">
                <a:spcBef>
                  <a:spcPct val="0"/>
                </a:spcBef>
                <a:spcAft>
                  <a:spcPct val="0"/>
                </a:spcAft>
                <a:defRPr/>
              </a:pPr>
              <a:t>‹#›</a:t>
            </a:fld>
            <a:endParaRPr lang="uk-UA" sz="700" dirty="0">
              <a:solidFill>
                <a:srgbClr val="7C7C7C"/>
              </a:solidFill>
              <a:latin typeface="Calibri Light"/>
              <a:ea typeface="ヒラギノ角ゴ Pro W3" pitchFamily="124" charset="-128"/>
              <a:cs typeface="Calibri Light"/>
            </a:endParaRPr>
          </a:p>
        </p:txBody>
      </p:sp>
      <p:sp>
        <p:nvSpPr>
          <p:cNvPr id="10" name="Rectangle 9"/>
          <p:cNvSpPr/>
          <p:nvPr userDrawn="1"/>
        </p:nvSpPr>
        <p:spPr>
          <a:xfrm>
            <a:off x="8491329" y="6559890"/>
            <a:ext cx="649224" cy="60959"/>
          </a:xfrm>
          <a:prstGeom prst="rect">
            <a:avLst/>
          </a:prstGeom>
          <a:solidFill>
            <a:srgbClr val="FEC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EFDFD"/>
              </a:solidFill>
            </a:endParaRPr>
          </a:p>
        </p:txBody>
      </p:sp>
    </p:spTree>
    <p:extLst>
      <p:ext uri="{BB962C8B-B14F-4D97-AF65-F5344CB8AC3E}">
        <p14:creationId xmlns:p14="http://schemas.microsoft.com/office/powerpoint/2010/main" val="3759068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500" b="0" i="0" baseline="0">
          <a:solidFill>
            <a:srgbClr val="000000"/>
          </a:solidFill>
          <a:latin typeface="Calibri Light"/>
          <a:ea typeface="+mj-ea"/>
          <a:cs typeface="Calibri Light"/>
        </a:defRPr>
      </a:lvl1pPr>
      <a:lvl2pPr algn="l" rtl="0" eaLnBrk="1" fontAlgn="base" hangingPunct="1">
        <a:spcBef>
          <a:spcPct val="0"/>
        </a:spcBef>
        <a:spcAft>
          <a:spcPct val="0"/>
        </a:spcAft>
        <a:defRPr sz="20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0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0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000">
          <a:solidFill>
            <a:schemeClr val="accent1"/>
          </a:solidFill>
          <a:latin typeface="Arial" pitchFamily="34" charset="0"/>
          <a:ea typeface="STKaiti" pitchFamily="2" charset="-122"/>
          <a:cs typeface="Geneva" pitchFamily="34" charset="0"/>
        </a:defRPr>
      </a:lvl5pPr>
      <a:lvl6pPr marL="389626" algn="l" rtl="0" eaLnBrk="1" fontAlgn="base" hangingPunct="1">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6pPr>
      <a:lvl7pPr marL="779252" algn="l" rtl="0" eaLnBrk="1" fontAlgn="base" hangingPunct="1">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7pPr>
      <a:lvl8pPr marL="1168878" algn="l" rtl="0" eaLnBrk="1" fontAlgn="base" hangingPunct="1">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8pPr>
      <a:lvl9pPr marL="1558503" algn="l" rtl="0" eaLnBrk="1" fontAlgn="base" hangingPunct="1">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9pPr>
    </p:titleStyle>
    <p:bodyStyle>
      <a:lvl1pPr marL="228600" indent="-228600" algn="l" defTabSz="1566621" rtl="0" eaLnBrk="1" fontAlgn="base" hangingPunct="1">
        <a:spcBef>
          <a:spcPct val="75000"/>
        </a:spcBef>
        <a:spcAft>
          <a:spcPct val="0"/>
        </a:spcAft>
        <a:buClrTx/>
        <a:buFont typeface="Wingdings" pitchFamily="2" charset="2"/>
        <a:buChar char="§"/>
        <a:defRPr sz="1600" b="0" i="0">
          <a:solidFill>
            <a:schemeClr val="tx1">
              <a:lumMod val="75000"/>
            </a:schemeClr>
          </a:solidFill>
          <a:latin typeface="Calibri Light"/>
          <a:ea typeface="+mn-ea"/>
          <a:cs typeface="Calibri Light"/>
        </a:defRPr>
      </a:lvl1pPr>
      <a:lvl2pPr marL="454025" indent="-225425" algn="l" defTabSz="1566621" rtl="0" eaLnBrk="1" fontAlgn="base" hangingPunct="1">
        <a:spcBef>
          <a:spcPct val="25000"/>
        </a:spcBef>
        <a:spcAft>
          <a:spcPct val="0"/>
        </a:spcAft>
        <a:buClrTx/>
        <a:buFont typeface="Arial" pitchFamily="34" charset="0"/>
        <a:buChar char="–"/>
        <a:defRPr sz="1600" b="0" i="0">
          <a:solidFill>
            <a:schemeClr val="tx1">
              <a:lumMod val="75000"/>
            </a:schemeClr>
          </a:solidFill>
          <a:latin typeface="Calibri Light"/>
          <a:ea typeface="+mn-ea"/>
          <a:cs typeface="Calibri Light"/>
        </a:defRPr>
      </a:lvl2pPr>
      <a:lvl3pPr marL="685800" indent="-228600" algn="l" defTabSz="1566621" rtl="0" eaLnBrk="1" fontAlgn="base" hangingPunct="1">
        <a:spcBef>
          <a:spcPct val="25000"/>
        </a:spcBef>
        <a:spcAft>
          <a:spcPct val="0"/>
        </a:spcAft>
        <a:buClrTx/>
        <a:buFont typeface="Arial"/>
        <a:buChar char="•"/>
        <a:defRPr sz="1600" b="0" i="0">
          <a:solidFill>
            <a:schemeClr val="tx1">
              <a:lumMod val="75000"/>
            </a:schemeClr>
          </a:solidFill>
          <a:latin typeface="Calibri Light"/>
          <a:ea typeface="+mn-ea"/>
          <a:cs typeface="Calibri Light"/>
        </a:defRPr>
      </a:lvl3pPr>
      <a:lvl4pPr marL="914400" indent="-228600" algn="l" defTabSz="1566621" rtl="0" eaLnBrk="1" fontAlgn="base" hangingPunct="1">
        <a:spcBef>
          <a:spcPct val="25000"/>
        </a:spcBef>
        <a:spcAft>
          <a:spcPct val="0"/>
        </a:spcAft>
        <a:buClrTx/>
        <a:buFont typeface="Trebuchet MS" pitchFamily="34" charset="0"/>
        <a:buChar char="-"/>
        <a:defRPr sz="1600" b="0" i="0">
          <a:solidFill>
            <a:schemeClr val="tx1">
              <a:lumMod val="75000"/>
            </a:schemeClr>
          </a:solidFill>
          <a:latin typeface="Calibri Light"/>
          <a:ea typeface="+mn-ea"/>
          <a:cs typeface="Calibri Light"/>
        </a:defRPr>
      </a:lvl4pPr>
      <a:lvl5pPr marL="1143000" indent="-228600" algn="l" defTabSz="1566621" rtl="0" eaLnBrk="1" fontAlgn="base" hangingPunct="1">
        <a:spcBef>
          <a:spcPct val="25000"/>
        </a:spcBef>
        <a:spcAft>
          <a:spcPct val="0"/>
        </a:spcAft>
        <a:buClrTx/>
        <a:buFont typeface="Calibri Light" pitchFamily="34" charset="0"/>
        <a:buChar char="»"/>
        <a:defRPr sz="1600" b="0" i="0">
          <a:solidFill>
            <a:schemeClr val="tx1">
              <a:lumMod val="75000"/>
            </a:schemeClr>
          </a:solidFill>
          <a:latin typeface="Calibri Light"/>
          <a:ea typeface="+mn-ea"/>
          <a:cs typeface="Calibri Light"/>
        </a:defRPr>
      </a:lvl5pPr>
      <a:lvl6pPr marL="1116116" indent="-140698" algn="l" defTabSz="1566621" rtl="0" eaLnBrk="1" fontAlgn="base" hangingPunct="1">
        <a:spcBef>
          <a:spcPct val="25000"/>
        </a:spcBef>
        <a:spcAft>
          <a:spcPct val="0"/>
        </a:spcAft>
        <a:buClr>
          <a:schemeClr val="tx2"/>
        </a:buClr>
        <a:buFont typeface="Symbol" pitchFamily="18" charset="2"/>
        <a:buChar char="·"/>
        <a:defRPr sz="1200">
          <a:solidFill>
            <a:srgbClr val="53565A"/>
          </a:solidFill>
          <a:latin typeface="+mn-lt"/>
          <a:ea typeface="+mn-ea"/>
          <a:cs typeface="+mn-cs"/>
        </a:defRPr>
      </a:lvl6pPr>
      <a:lvl7pPr marL="1505742" indent="-140698" algn="l" defTabSz="1566621" rtl="0" eaLnBrk="1" fontAlgn="base" hangingPunct="1">
        <a:spcBef>
          <a:spcPct val="25000"/>
        </a:spcBef>
        <a:spcAft>
          <a:spcPct val="0"/>
        </a:spcAft>
        <a:buClr>
          <a:schemeClr val="tx2"/>
        </a:buClr>
        <a:buFont typeface="Symbol" pitchFamily="18" charset="2"/>
        <a:buChar char="·"/>
        <a:defRPr sz="1200">
          <a:solidFill>
            <a:srgbClr val="53565A"/>
          </a:solidFill>
          <a:latin typeface="+mn-lt"/>
          <a:ea typeface="+mn-ea"/>
          <a:cs typeface="+mn-cs"/>
        </a:defRPr>
      </a:lvl7pPr>
      <a:lvl8pPr marL="1895368" indent="-140698" algn="l" defTabSz="1566621" rtl="0" eaLnBrk="1" fontAlgn="base" hangingPunct="1">
        <a:spcBef>
          <a:spcPct val="25000"/>
        </a:spcBef>
        <a:spcAft>
          <a:spcPct val="0"/>
        </a:spcAft>
        <a:buClr>
          <a:schemeClr val="tx2"/>
        </a:buClr>
        <a:buFont typeface="Symbol" pitchFamily="18" charset="2"/>
        <a:buChar char="·"/>
        <a:defRPr sz="1200">
          <a:solidFill>
            <a:srgbClr val="53565A"/>
          </a:solidFill>
          <a:latin typeface="+mn-lt"/>
          <a:ea typeface="+mn-ea"/>
          <a:cs typeface="+mn-cs"/>
        </a:defRPr>
      </a:lvl8pPr>
      <a:lvl9pPr marL="2284994" indent="-140698" algn="l" defTabSz="1566621" rtl="0" eaLnBrk="1" fontAlgn="base" hangingPunct="1">
        <a:spcBef>
          <a:spcPct val="25000"/>
        </a:spcBef>
        <a:spcAft>
          <a:spcPct val="0"/>
        </a:spcAft>
        <a:buClr>
          <a:schemeClr val="tx2"/>
        </a:buClr>
        <a:buFont typeface="Symbol" pitchFamily="18" charset="2"/>
        <a:buChar char="·"/>
        <a:defRPr sz="1200">
          <a:solidFill>
            <a:srgbClr val="53565A"/>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687918" y="1298222"/>
            <a:ext cx="7789333" cy="46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83"/>
          <p:cNvSpPr>
            <a:spLocks noGrp="1" noChangeArrowheads="1"/>
          </p:cNvSpPr>
          <p:nvPr>
            <p:ph type="title"/>
          </p:nvPr>
        </p:nvSpPr>
        <p:spPr bwMode="gray">
          <a:xfrm>
            <a:off x="685801" y="259081"/>
            <a:ext cx="8024283" cy="384721"/>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a:t>
            </a:r>
          </a:p>
        </p:txBody>
      </p:sp>
      <p:sp>
        <p:nvSpPr>
          <p:cNvPr id="13" name="Rectangle 12"/>
          <p:cNvSpPr/>
          <p:nvPr userDrawn="1"/>
        </p:nvSpPr>
        <p:spPr>
          <a:xfrm>
            <a:off x="-12591" y="511945"/>
            <a:ext cx="649224" cy="60959"/>
          </a:xfrm>
          <a:prstGeom prst="rect">
            <a:avLst/>
          </a:prstGeom>
          <a:solidFill>
            <a:srgbClr val="FEC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EFDFD"/>
              </a:solidFill>
            </a:endParaRPr>
          </a:p>
        </p:txBody>
      </p:sp>
      <p:sp>
        <p:nvSpPr>
          <p:cNvPr id="15" name="TextBox 14"/>
          <p:cNvSpPr txBox="1"/>
          <p:nvPr userDrawn="1"/>
        </p:nvSpPr>
        <p:spPr>
          <a:xfrm>
            <a:off x="518747" y="6436480"/>
            <a:ext cx="2959099" cy="230832"/>
          </a:xfrm>
          <a:prstGeom prst="rect">
            <a:avLst/>
          </a:prstGeom>
          <a:noFill/>
        </p:spPr>
        <p:txBody>
          <a:bodyPr wrap="square" rtlCol="0">
            <a:spAutoFit/>
          </a:bodyPr>
          <a:lstStyle/>
          <a:p>
            <a:pPr algn="ctr" fontAlgn="base">
              <a:spcBef>
                <a:spcPct val="0"/>
              </a:spcBef>
              <a:spcAft>
                <a:spcPct val="0"/>
              </a:spcAft>
            </a:pPr>
            <a:r>
              <a:rPr lang="en-US" sz="900" dirty="0" smtClean="0">
                <a:solidFill>
                  <a:srgbClr val="7C7C7C"/>
                </a:solidFill>
                <a:latin typeface="Calibri Light"/>
                <a:ea typeface="ヒラギノ角ゴ Pro W3" pitchFamily="124" charset="-128"/>
                <a:cs typeface="Calibri Light"/>
              </a:rPr>
              <a:t>©Larsen &amp; Toubro Infotech Ltd. Privileged and Confidential</a:t>
            </a:r>
            <a:endParaRPr lang="en-US" sz="900" dirty="0">
              <a:solidFill>
                <a:srgbClr val="7C7C7C"/>
              </a:solidFill>
              <a:latin typeface="Calibri Light"/>
              <a:ea typeface="ヒラギノ角ゴ Pro W3" pitchFamily="124" charset="-128"/>
              <a:cs typeface="Calibri Light"/>
            </a:endParaRPr>
          </a:p>
        </p:txBody>
      </p:sp>
      <p:pic>
        <p:nvPicPr>
          <p:cNvPr id="3" name="Picture 2" descr="LNT Infotech_K.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03440" y="6379131"/>
            <a:ext cx="1174750" cy="422476"/>
          </a:xfrm>
          <a:prstGeom prst="rect">
            <a:avLst/>
          </a:prstGeom>
        </p:spPr>
      </p:pic>
      <p:sp>
        <p:nvSpPr>
          <p:cNvPr id="9" name="Rectangle 8"/>
          <p:cNvSpPr/>
          <p:nvPr userDrawn="1"/>
        </p:nvSpPr>
        <p:spPr>
          <a:xfrm>
            <a:off x="135223" y="6426222"/>
            <a:ext cx="335348" cy="246221"/>
          </a:xfrm>
          <a:prstGeom prst="rect">
            <a:avLst/>
          </a:prstGeom>
        </p:spPr>
        <p:txBody>
          <a:bodyPr wrap="none">
            <a:spAutoFit/>
          </a:bodyPr>
          <a:lstStyle/>
          <a:p>
            <a:pPr algn="ctr" defTabSz="457200" fontAlgn="base">
              <a:spcBef>
                <a:spcPct val="0"/>
              </a:spcBef>
              <a:spcAft>
                <a:spcPct val="0"/>
              </a:spcAft>
              <a:defRPr/>
            </a:pPr>
            <a:fld id="{9C5957C0-C9FD-924F-A662-3B71DAE40C56}" type="slidenum">
              <a:rPr lang="uk-UA" sz="1000" smtClean="0">
                <a:solidFill>
                  <a:srgbClr val="7C7C7C"/>
                </a:solidFill>
                <a:latin typeface="Calibri Light"/>
                <a:ea typeface="ヒラギノ角ゴ Pro W3" pitchFamily="124" charset="-128"/>
                <a:cs typeface="Calibri Light"/>
              </a:rPr>
              <a:pPr algn="ctr" defTabSz="457200" fontAlgn="base">
                <a:spcBef>
                  <a:spcPct val="0"/>
                </a:spcBef>
                <a:spcAft>
                  <a:spcPct val="0"/>
                </a:spcAft>
                <a:defRPr/>
              </a:pPr>
              <a:t>‹#›</a:t>
            </a:fld>
            <a:endParaRPr lang="uk-UA" sz="700" dirty="0">
              <a:solidFill>
                <a:srgbClr val="7C7C7C"/>
              </a:solidFill>
              <a:latin typeface="Calibri Light"/>
              <a:ea typeface="ヒラギノ角ゴ Pro W3" pitchFamily="124" charset="-128"/>
              <a:cs typeface="Calibri Light"/>
            </a:endParaRPr>
          </a:p>
        </p:txBody>
      </p:sp>
      <p:sp>
        <p:nvSpPr>
          <p:cNvPr id="10" name="Rectangle 9"/>
          <p:cNvSpPr/>
          <p:nvPr userDrawn="1"/>
        </p:nvSpPr>
        <p:spPr>
          <a:xfrm>
            <a:off x="8491329" y="6559890"/>
            <a:ext cx="649224" cy="60959"/>
          </a:xfrm>
          <a:prstGeom prst="rect">
            <a:avLst/>
          </a:prstGeom>
          <a:solidFill>
            <a:srgbClr val="FEC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srgbClr val="FEFDFD"/>
              </a:solidFill>
            </a:endParaRPr>
          </a:p>
        </p:txBody>
      </p:sp>
    </p:spTree>
    <p:extLst>
      <p:ext uri="{BB962C8B-B14F-4D97-AF65-F5344CB8AC3E}">
        <p14:creationId xmlns:p14="http://schemas.microsoft.com/office/powerpoint/2010/main" val="32951842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500" b="0" i="0" baseline="0">
          <a:solidFill>
            <a:srgbClr val="000000"/>
          </a:solidFill>
          <a:latin typeface="Calibri Light"/>
          <a:ea typeface="+mj-ea"/>
          <a:cs typeface="Calibri Light"/>
        </a:defRPr>
      </a:lvl1pPr>
      <a:lvl2pPr algn="l" rtl="0" eaLnBrk="1" fontAlgn="base" hangingPunct="1">
        <a:spcBef>
          <a:spcPct val="0"/>
        </a:spcBef>
        <a:spcAft>
          <a:spcPct val="0"/>
        </a:spcAft>
        <a:defRPr sz="20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0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0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000">
          <a:solidFill>
            <a:schemeClr val="accent1"/>
          </a:solidFill>
          <a:latin typeface="Arial" pitchFamily="34" charset="0"/>
          <a:ea typeface="STKaiti" pitchFamily="2" charset="-122"/>
          <a:cs typeface="Geneva" pitchFamily="34" charset="0"/>
        </a:defRPr>
      </a:lvl5pPr>
      <a:lvl6pPr marL="389626" algn="l" rtl="0" eaLnBrk="1" fontAlgn="base" hangingPunct="1">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6pPr>
      <a:lvl7pPr marL="779252" algn="l" rtl="0" eaLnBrk="1" fontAlgn="base" hangingPunct="1">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7pPr>
      <a:lvl8pPr marL="1168878" algn="l" rtl="0" eaLnBrk="1" fontAlgn="base" hangingPunct="1">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8pPr>
      <a:lvl9pPr marL="1558503" algn="l" rtl="0" eaLnBrk="1" fontAlgn="base" hangingPunct="1">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9pPr>
    </p:titleStyle>
    <p:bodyStyle>
      <a:lvl1pPr marL="228600" indent="-228600" algn="l" defTabSz="1566621" rtl="0" eaLnBrk="1" fontAlgn="base" hangingPunct="1">
        <a:spcBef>
          <a:spcPct val="75000"/>
        </a:spcBef>
        <a:spcAft>
          <a:spcPct val="0"/>
        </a:spcAft>
        <a:buClrTx/>
        <a:buFont typeface="Wingdings" pitchFamily="2" charset="2"/>
        <a:buChar char="§"/>
        <a:defRPr sz="1600" b="0" i="0">
          <a:solidFill>
            <a:schemeClr val="tx1">
              <a:lumMod val="75000"/>
            </a:schemeClr>
          </a:solidFill>
          <a:latin typeface="Calibri Light"/>
          <a:ea typeface="+mn-ea"/>
          <a:cs typeface="Calibri Light"/>
        </a:defRPr>
      </a:lvl1pPr>
      <a:lvl2pPr marL="454025" indent="-225425" algn="l" defTabSz="1566621" rtl="0" eaLnBrk="1" fontAlgn="base" hangingPunct="1">
        <a:spcBef>
          <a:spcPct val="25000"/>
        </a:spcBef>
        <a:spcAft>
          <a:spcPct val="0"/>
        </a:spcAft>
        <a:buClrTx/>
        <a:buFont typeface="Arial" pitchFamily="34" charset="0"/>
        <a:buChar char="–"/>
        <a:defRPr sz="1600" b="0" i="0">
          <a:solidFill>
            <a:schemeClr val="tx1">
              <a:lumMod val="75000"/>
            </a:schemeClr>
          </a:solidFill>
          <a:latin typeface="Calibri Light"/>
          <a:ea typeface="+mn-ea"/>
          <a:cs typeface="Calibri Light"/>
        </a:defRPr>
      </a:lvl2pPr>
      <a:lvl3pPr marL="685800" indent="-228600" algn="l" defTabSz="1566621" rtl="0" eaLnBrk="1" fontAlgn="base" hangingPunct="1">
        <a:spcBef>
          <a:spcPct val="25000"/>
        </a:spcBef>
        <a:spcAft>
          <a:spcPct val="0"/>
        </a:spcAft>
        <a:buClrTx/>
        <a:buFont typeface="Arial"/>
        <a:buChar char="•"/>
        <a:defRPr sz="1600" b="0" i="0">
          <a:solidFill>
            <a:schemeClr val="tx1">
              <a:lumMod val="75000"/>
            </a:schemeClr>
          </a:solidFill>
          <a:latin typeface="Calibri Light"/>
          <a:ea typeface="+mn-ea"/>
          <a:cs typeface="Calibri Light"/>
        </a:defRPr>
      </a:lvl3pPr>
      <a:lvl4pPr marL="914400" indent="-228600" algn="l" defTabSz="1566621" rtl="0" eaLnBrk="1" fontAlgn="base" hangingPunct="1">
        <a:spcBef>
          <a:spcPct val="25000"/>
        </a:spcBef>
        <a:spcAft>
          <a:spcPct val="0"/>
        </a:spcAft>
        <a:buClrTx/>
        <a:buFont typeface="Trebuchet MS" pitchFamily="34" charset="0"/>
        <a:buChar char="-"/>
        <a:defRPr sz="1600" b="0" i="0">
          <a:solidFill>
            <a:schemeClr val="tx1">
              <a:lumMod val="75000"/>
            </a:schemeClr>
          </a:solidFill>
          <a:latin typeface="Calibri Light"/>
          <a:ea typeface="+mn-ea"/>
          <a:cs typeface="Calibri Light"/>
        </a:defRPr>
      </a:lvl4pPr>
      <a:lvl5pPr marL="1143000" indent="-228600" algn="l" defTabSz="1566621" rtl="0" eaLnBrk="1" fontAlgn="base" hangingPunct="1">
        <a:spcBef>
          <a:spcPct val="25000"/>
        </a:spcBef>
        <a:spcAft>
          <a:spcPct val="0"/>
        </a:spcAft>
        <a:buClrTx/>
        <a:buFont typeface="Calibri Light" pitchFamily="34" charset="0"/>
        <a:buChar char="»"/>
        <a:defRPr sz="1600" b="0" i="0">
          <a:solidFill>
            <a:schemeClr val="tx1">
              <a:lumMod val="75000"/>
            </a:schemeClr>
          </a:solidFill>
          <a:latin typeface="Calibri Light"/>
          <a:ea typeface="+mn-ea"/>
          <a:cs typeface="Calibri Light"/>
        </a:defRPr>
      </a:lvl5pPr>
      <a:lvl6pPr marL="1116116" indent="-140698" algn="l" defTabSz="1566621" rtl="0" eaLnBrk="1" fontAlgn="base" hangingPunct="1">
        <a:spcBef>
          <a:spcPct val="25000"/>
        </a:spcBef>
        <a:spcAft>
          <a:spcPct val="0"/>
        </a:spcAft>
        <a:buClr>
          <a:schemeClr val="tx2"/>
        </a:buClr>
        <a:buFont typeface="Symbol" pitchFamily="18" charset="2"/>
        <a:buChar char="·"/>
        <a:defRPr sz="1200">
          <a:solidFill>
            <a:srgbClr val="53565A"/>
          </a:solidFill>
          <a:latin typeface="+mn-lt"/>
          <a:ea typeface="+mn-ea"/>
          <a:cs typeface="+mn-cs"/>
        </a:defRPr>
      </a:lvl6pPr>
      <a:lvl7pPr marL="1505742" indent="-140698" algn="l" defTabSz="1566621" rtl="0" eaLnBrk="1" fontAlgn="base" hangingPunct="1">
        <a:spcBef>
          <a:spcPct val="25000"/>
        </a:spcBef>
        <a:spcAft>
          <a:spcPct val="0"/>
        </a:spcAft>
        <a:buClr>
          <a:schemeClr val="tx2"/>
        </a:buClr>
        <a:buFont typeface="Symbol" pitchFamily="18" charset="2"/>
        <a:buChar char="·"/>
        <a:defRPr sz="1200">
          <a:solidFill>
            <a:srgbClr val="53565A"/>
          </a:solidFill>
          <a:latin typeface="+mn-lt"/>
          <a:ea typeface="+mn-ea"/>
          <a:cs typeface="+mn-cs"/>
        </a:defRPr>
      </a:lvl7pPr>
      <a:lvl8pPr marL="1895368" indent="-140698" algn="l" defTabSz="1566621" rtl="0" eaLnBrk="1" fontAlgn="base" hangingPunct="1">
        <a:spcBef>
          <a:spcPct val="25000"/>
        </a:spcBef>
        <a:spcAft>
          <a:spcPct val="0"/>
        </a:spcAft>
        <a:buClr>
          <a:schemeClr val="tx2"/>
        </a:buClr>
        <a:buFont typeface="Symbol" pitchFamily="18" charset="2"/>
        <a:buChar char="·"/>
        <a:defRPr sz="1200">
          <a:solidFill>
            <a:srgbClr val="53565A"/>
          </a:solidFill>
          <a:latin typeface="+mn-lt"/>
          <a:ea typeface="+mn-ea"/>
          <a:cs typeface="+mn-cs"/>
        </a:defRPr>
      </a:lvl8pPr>
      <a:lvl9pPr marL="2284994" indent="-140698" algn="l" defTabSz="1566621" rtl="0" eaLnBrk="1" fontAlgn="base" hangingPunct="1">
        <a:spcBef>
          <a:spcPct val="25000"/>
        </a:spcBef>
        <a:spcAft>
          <a:spcPct val="0"/>
        </a:spcAft>
        <a:buClr>
          <a:schemeClr val="tx2"/>
        </a:buClr>
        <a:buFont typeface="Symbol" pitchFamily="18" charset="2"/>
        <a:buChar char="·"/>
        <a:defRPr sz="1200">
          <a:solidFill>
            <a:srgbClr val="53565A"/>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ww.facebook.com/LarsenToubroInfotech" TargetMode="External"/><Relationship Id="rId13" Type="http://schemas.openxmlformats.org/officeDocument/2006/relationships/hyperlink" Target="mailto:Oraclebd@Lntinfotech.com" TargetMode="External"/><Relationship Id="rId3" Type="http://schemas.openxmlformats.org/officeDocument/2006/relationships/image" Target="../media/image73.png"/><Relationship Id="rId7" Type="http://schemas.openxmlformats.org/officeDocument/2006/relationships/image" Target="../media/image75.png"/><Relationship Id="rId12" Type="http://schemas.openxmlformats.org/officeDocument/2006/relationships/hyperlink" Target="mailto:Gaurav.Oza@Lntinfotech.com" TargetMode="External"/><Relationship Id="rId2" Type="http://schemas.openxmlformats.org/officeDocument/2006/relationships/hyperlink" Target="https://twitter.com/LT_Infotech" TargetMode="External"/><Relationship Id="rId1" Type="http://schemas.openxmlformats.org/officeDocument/2006/relationships/slideLayout" Target="../slideLayouts/slideLayout1.xml"/><Relationship Id="rId6" Type="http://schemas.openxmlformats.org/officeDocument/2006/relationships/hyperlink" Target="mailto:info@lntinfotech.com" TargetMode="External"/><Relationship Id="rId11" Type="http://schemas.openxmlformats.org/officeDocument/2006/relationships/image" Target="../media/image77.png"/><Relationship Id="rId5" Type="http://schemas.openxmlformats.org/officeDocument/2006/relationships/image" Target="../media/image74.png"/><Relationship Id="rId10" Type="http://schemas.openxmlformats.org/officeDocument/2006/relationships/hyperlink" Target="https://www.youtube.com/user/LarsenToubroInfotech" TargetMode="External"/><Relationship Id="rId4" Type="http://schemas.openxmlformats.org/officeDocument/2006/relationships/hyperlink" Target="https://www.linkedin.com/company-beta/4500/?pathWildcard=4500" TargetMode="External"/><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8.jpe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7.png"/><Relationship Id="rId16" Type="http://schemas.openxmlformats.org/officeDocument/2006/relationships/image" Target="../media/image30.png"/><Relationship Id="rId1" Type="http://schemas.openxmlformats.org/officeDocument/2006/relationships/slideLayout" Target="../slideLayouts/slideLayout11.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18" Type="http://schemas.openxmlformats.org/officeDocument/2006/relationships/image" Target="../media/image55.jpeg"/><Relationship Id="rId3" Type="http://schemas.openxmlformats.org/officeDocument/2006/relationships/image" Target="../media/image41.png"/><Relationship Id="rId21" Type="http://schemas.openxmlformats.org/officeDocument/2006/relationships/image" Target="../media/image58.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4.jpeg"/><Relationship Id="rId2" Type="http://schemas.openxmlformats.org/officeDocument/2006/relationships/image" Target="../media/image40.png"/><Relationship Id="rId16" Type="http://schemas.openxmlformats.org/officeDocument/2006/relationships/image" Target="../media/image53.jpeg"/><Relationship Id="rId20" Type="http://schemas.openxmlformats.org/officeDocument/2006/relationships/image" Target="../media/image57.jpe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2.jpeg"/><Relationship Id="rId10" Type="http://schemas.openxmlformats.org/officeDocument/2006/relationships/image" Target="../media/image48.png"/><Relationship Id="rId19" Type="http://schemas.openxmlformats.org/officeDocument/2006/relationships/image" Target="../media/image56.jpeg"/><Relationship Id="rId4" Type="http://schemas.openxmlformats.org/officeDocument/2006/relationships/image" Target="../media/image42.gif"/><Relationship Id="rId9" Type="http://schemas.openxmlformats.org/officeDocument/2006/relationships/image" Target="../media/image47.png"/><Relationship Id="rId14" Type="http://schemas.openxmlformats.org/officeDocument/2006/relationships/hyperlink" Target="http://www.google.com/imgres?imgurl=http://www.powertrackglobal.com/uploadedImages/Home_Page/Payables-square133x133.gif&amp;imgrefurl=http://www.powertrackglobal.com/payables.aspx&amp;usg=__EtICc0I42YUh86PjA7cBklbWzuU=&amp;h=133&amp;w=133&amp;sz=13&amp;hl=en&amp;start=1&amp;itbs=1&amp;tbnid=K5rZARY825E-NM:&amp;tbnh=92&amp;tbnw=92&amp;prev=/images?q=payables&amp;hl=en&amp;sa=G&amp;as_st=y&amp;tbs=isch:1,itp:photo" TargetMode="External"/><Relationship Id="rId22"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Oracle </a:t>
            </a:r>
            <a:r>
              <a:rPr lang="en-US" dirty="0" smtClean="0"/>
              <a:t>Cloud Implementation </a:t>
            </a:r>
            <a:r>
              <a:rPr lang="en-US" dirty="0"/>
              <a:t>to the Non-Profit US Org</a:t>
            </a:r>
          </a:p>
        </p:txBody>
      </p:sp>
      <p:sp>
        <p:nvSpPr>
          <p:cNvPr id="3" name="Subtitle 2"/>
          <p:cNvSpPr>
            <a:spLocks noGrp="1"/>
          </p:cNvSpPr>
          <p:nvPr>
            <p:ph type="subTitle" idx="1"/>
          </p:nvPr>
        </p:nvSpPr>
        <p:spPr/>
        <p:txBody>
          <a:bodyPr>
            <a:normAutofit lnSpcReduction="10000"/>
          </a:bodyPr>
          <a:lstStyle/>
          <a:p>
            <a:r>
              <a:rPr lang="en-US" dirty="0" smtClean="0"/>
              <a:t>Implementing Financials, Procurement and Planning &amp; Budgeting Cloud</a:t>
            </a:r>
            <a:endParaRPr lang="en-US" dirty="0"/>
          </a:p>
        </p:txBody>
      </p:sp>
      <p:sp>
        <p:nvSpPr>
          <p:cNvPr id="4" name="Text Placeholder 3"/>
          <p:cNvSpPr>
            <a:spLocks noGrp="1"/>
          </p:cNvSpPr>
          <p:nvPr>
            <p:ph type="body" sz="quarter" idx="10"/>
          </p:nvPr>
        </p:nvSpPr>
        <p:spPr/>
        <p:txBody>
          <a:bodyPr/>
          <a:lstStyle/>
          <a:p>
            <a:r>
              <a:rPr lang="en-US" dirty="0"/>
              <a:t>106410</a:t>
            </a:r>
          </a:p>
        </p:txBody>
      </p:sp>
      <p:sp>
        <p:nvSpPr>
          <p:cNvPr id="5" name="Text Placeholder 4"/>
          <p:cNvSpPr>
            <a:spLocks noGrp="1"/>
          </p:cNvSpPr>
          <p:nvPr>
            <p:ph type="body" sz="quarter" idx="11"/>
          </p:nvPr>
        </p:nvSpPr>
        <p:spPr/>
        <p:txBody>
          <a:bodyPr/>
          <a:lstStyle/>
          <a:p>
            <a:r>
              <a:rPr lang="en-US" dirty="0" smtClean="0"/>
              <a:t>Gaurav Oza, Larsen &amp; Toubro InfoTech Ltd</a:t>
            </a:r>
          </a:p>
        </p:txBody>
      </p:sp>
      <p:sp>
        <p:nvSpPr>
          <p:cNvPr id="6" name="Text Placeholder 5"/>
          <p:cNvSpPr>
            <a:spLocks noGrp="1"/>
          </p:cNvSpPr>
          <p:nvPr>
            <p:ph type="body" sz="quarter" idx="12"/>
          </p:nvPr>
        </p:nvSpPr>
        <p:spPr>
          <a:xfrm>
            <a:off x="3266068" y="4334842"/>
            <a:ext cx="5105772" cy="460375"/>
          </a:xfrm>
        </p:spPr>
        <p:txBody>
          <a:bodyPr/>
          <a:lstStyle/>
          <a:p>
            <a:r>
              <a:rPr lang="en-US" dirty="0" smtClean="0"/>
              <a:t>@</a:t>
            </a:r>
            <a:r>
              <a:rPr lang="en-US" dirty="0" err="1" smtClean="0"/>
              <a:t>Gaurav_LTI</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794" t="14794" r="14794" b="14794"/>
          <a:stretch/>
        </p:blipFill>
        <p:spPr>
          <a:xfrm>
            <a:off x="2604977" y="4334842"/>
            <a:ext cx="524108" cy="524108"/>
          </a:xfrm>
          <a:prstGeom prst="rect">
            <a:avLst/>
          </a:prstGeom>
        </p:spPr>
      </p:pic>
    </p:spTree>
    <p:extLst>
      <p:ext uri="{BB962C8B-B14F-4D97-AF65-F5344CB8AC3E}">
        <p14:creationId xmlns:p14="http://schemas.microsoft.com/office/powerpoint/2010/main" val="34522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p:nvPr/>
        </p:nvSpPr>
        <p:spPr bwMode="auto">
          <a:xfrm>
            <a:off x="-8171" y="2165351"/>
            <a:ext cx="6530305" cy="2184399"/>
          </a:xfrm>
          <a:custGeom>
            <a:avLst/>
            <a:gdLst>
              <a:gd name="connsiteX0" fmla="*/ 0 w 6530305"/>
              <a:gd name="connsiteY0" fmla="*/ 0 h 2184399"/>
              <a:gd name="connsiteX1" fmla="*/ 6530305 w 6530305"/>
              <a:gd name="connsiteY1" fmla="*/ 0 h 2184399"/>
              <a:gd name="connsiteX2" fmla="*/ 6530305 w 6530305"/>
              <a:gd name="connsiteY2" fmla="*/ 2184399 h 2184399"/>
              <a:gd name="connsiteX3" fmla="*/ 0 w 6530305"/>
              <a:gd name="connsiteY3" fmla="*/ 2184399 h 2184399"/>
              <a:gd name="connsiteX4" fmla="*/ 0 w 6530305"/>
              <a:gd name="connsiteY4" fmla="*/ 0 h 2184399"/>
              <a:gd name="connsiteX0" fmla="*/ 0 w 6530305"/>
              <a:gd name="connsiteY0" fmla="*/ 0 h 2184399"/>
              <a:gd name="connsiteX1" fmla="*/ 5849585 w 6530305"/>
              <a:gd name="connsiteY1" fmla="*/ 0 h 2184399"/>
              <a:gd name="connsiteX2" fmla="*/ 6530305 w 6530305"/>
              <a:gd name="connsiteY2" fmla="*/ 2184399 h 2184399"/>
              <a:gd name="connsiteX3" fmla="*/ 0 w 6530305"/>
              <a:gd name="connsiteY3" fmla="*/ 2184399 h 2184399"/>
              <a:gd name="connsiteX4" fmla="*/ 0 w 6530305"/>
              <a:gd name="connsiteY4" fmla="*/ 0 h 218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0305" h="2184399">
                <a:moveTo>
                  <a:pt x="0" y="0"/>
                </a:moveTo>
                <a:lnTo>
                  <a:pt x="5849585" y="0"/>
                </a:lnTo>
                <a:lnTo>
                  <a:pt x="6530305" y="2184399"/>
                </a:lnTo>
                <a:lnTo>
                  <a:pt x="0" y="2184399"/>
                </a:lnTo>
                <a:lnTo>
                  <a:pt x="0" y="0"/>
                </a:lnTo>
                <a:close/>
              </a:path>
            </a:pathLst>
          </a:custGeom>
          <a:solidFill>
            <a:srgbClr val="124079">
              <a:alpha val="86000"/>
            </a:srgbClr>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IN" sz="1400" dirty="0">
              <a:solidFill>
                <a:srgbClr val="7C7C7C"/>
              </a:solidFill>
              <a:latin typeface="Calibri Light" panose="020F0302020204030204" pitchFamily="34" charset="0"/>
              <a:ea typeface="+mj-ea"/>
            </a:endParaRPr>
          </a:p>
        </p:txBody>
      </p:sp>
      <p:sp>
        <p:nvSpPr>
          <p:cNvPr id="8" name="Rectangle 83"/>
          <p:cNvSpPr txBox="1">
            <a:spLocks noChangeArrowheads="1"/>
          </p:cNvSpPr>
          <p:nvPr/>
        </p:nvSpPr>
        <p:spPr bwMode="gray">
          <a:xfrm>
            <a:off x="371182" y="2517359"/>
            <a:ext cx="5556738" cy="1246495"/>
          </a:xfrm>
          <a:prstGeom prst="rect">
            <a:avLst/>
          </a:prstGeom>
          <a:noFill/>
          <a:ln w="9525">
            <a:noFill/>
            <a:miter lim="800000"/>
            <a:headEnd/>
            <a:tailEnd/>
          </a:ln>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700" b="0" i="0">
                <a:solidFill>
                  <a:schemeClr val="bg1"/>
                </a:solidFill>
                <a:latin typeface="Calibri Light"/>
                <a:ea typeface="+mj-ea"/>
                <a:cs typeface="Calibri Light"/>
              </a:defRPr>
            </a:lvl1pPr>
            <a:lvl2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5pPr>
            <a:lvl6pPr marL="389626"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6pPr>
            <a:lvl7pPr marL="779252"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7pPr>
            <a:lvl8pPr marL="1168878"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8pPr>
            <a:lvl9pPr marL="1558503"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9pPr>
          </a:lstStyle>
          <a:p>
            <a:r>
              <a:rPr lang="en-US" dirty="0">
                <a:solidFill>
                  <a:srgbClr val="FEFDFD"/>
                </a:solidFill>
                <a:latin typeface="Calibri Light" panose="020F0302020204030204" pitchFamily="34" charset="0"/>
              </a:rPr>
              <a:t>Project Timelines </a:t>
            </a:r>
          </a:p>
          <a:p>
            <a:r>
              <a:rPr lang="en-US" dirty="0">
                <a:solidFill>
                  <a:srgbClr val="FEFDFD"/>
                </a:solidFill>
                <a:latin typeface="Calibri Light" panose="020F0302020204030204" pitchFamily="34" charset="0"/>
              </a:rPr>
              <a:t>&amp;</a:t>
            </a:r>
          </a:p>
          <a:p>
            <a:r>
              <a:rPr lang="en-US" dirty="0">
                <a:solidFill>
                  <a:srgbClr val="FEFDFD"/>
                </a:solidFill>
                <a:latin typeface="Calibri Light" panose="020F0302020204030204" pitchFamily="34" charset="0"/>
              </a:rPr>
              <a:t>Activities &amp; </a:t>
            </a:r>
            <a:r>
              <a:rPr lang="en-US" dirty="0">
                <a:solidFill>
                  <a:srgbClr val="FEFDFD"/>
                </a:solidFill>
                <a:latin typeface="Calibri Light" panose="020F0302020204030204" pitchFamily="34" charset="0"/>
              </a:rPr>
              <a:t>Deliverables</a:t>
            </a:r>
            <a:endParaRPr lang="en-US" dirty="0">
              <a:solidFill>
                <a:srgbClr val="FEFDFD"/>
              </a:solidFill>
              <a:latin typeface="Calibri Light" panose="020F0302020204030204" pitchFamily="34" charset="0"/>
            </a:endParaRPr>
          </a:p>
        </p:txBody>
      </p:sp>
    </p:spTree>
    <p:extLst>
      <p:ext uri="{BB962C8B-B14F-4D97-AF65-F5344CB8AC3E}">
        <p14:creationId xmlns:p14="http://schemas.microsoft.com/office/powerpoint/2010/main" val="152727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501556"/>
            <a:ext cx="8458199" cy="384673"/>
          </a:xfrm>
        </p:spPr>
        <p:txBody>
          <a:bodyPr>
            <a:normAutofit/>
          </a:bodyPr>
          <a:lstStyle/>
          <a:p>
            <a:r>
              <a:rPr lang="fr-FR" sz="1875" dirty="0" smtClean="0">
                <a:latin typeface="Calibri" panose="020F0502020204030204" pitchFamily="34" charset="0"/>
                <a:cs typeface="Calibri" panose="020F0502020204030204" pitchFamily="34" charset="0"/>
              </a:rPr>
              <a:t>Oracle </a:t>
            </a:r>
            <a:r>
              <a:rPr lang="fr-FR" sz="1875" dirty="0">
                <a:latin typeface="Calibri" panose="020F0502020204030204" pitchFamily="34" charset="0"/>
                <a:cs typeface="Calibri" panose="020F0502020204030204" pitchFamily="34" charset="0"/>
              </a:rPr>
              <a:t>Cloud Application </a:t>
            </a:r>
            <a:r>
              <a:rPr lang="fr-FR" sz="1875" dirty="0">
                <a:latin typeface="Calibri" panose="020F0502020204030204" pitchFamily="34" charset="0"/>
                <a:cs typeface="Calibri" panose="020F0502020204030204" pitchFamily="34" charset="0"/>
              </a:rPr>
              <a:t>Implémentation Project </a:t>
            </a:r>
            <a:r>
              <a:rPr lang="fr-FR" sz="1875" dirty="0">
                <a:latin typeface="Calibri" panose="020F0502020204030204" pitchFamily="34" charset="0"/>
                <a:cs typeface="Calibri" panose="020F0502020204030204" pitchFamily="34" charset="0"/>
              </a:rPr>
              <a:t>Timelines  </a:t>
            </a:r>
            <a:endParaRPr lang="fr-FR" sz="1875" dirty="0">
              <a:latin typeface="Calibri" panose="020F0502020204030204" pitchFamily="34" charset="0"/>
              <a:cs typeface="Calibri" panose="020F0502020204030204" pitchFamily="34" charset="0"/>
            </a:endParaRPr>
          </a:p>
        </p:txBody>
      </p:sp>
      <p:pic>
        <p:nvPicPr>
          <p:cNvPr id="104" name="Picture 103"/>
          <p:cNvPicPr>
            <a:picLocks noChangeAspect="1"/>
          </p:cNvPicPr>
          <p:nvPr/>
        </p:nvPicPr>
        <p:blipFill>
          <a:blip r:embed="rId2"/>
          <a:stretch>
            <a:fillRect/>
          </a:stretch>
        </p:blipFill>
        <p:spPr>
          <a:xfrm>
            <a:off x="242047" y="1064412"/>
            <a:ext cx="8179174" cy="3619179"/>
          </a:xfrm>
          <a:prstGeom prst="rect">
            <a:avLst/>
          </a:prstGeom>
        </p:spPr>
      </p:pic>
      <p:sp>
        <p:nvSpPr>
          <p:cNvPr id="133" name="Rounded Rectangle 132"/>
          <p:cNvSpPr/>
          <p:nvPr/>
        </p:nvSpPr>
        <p:spPr>
          <a:xfrm>
            <a:off x="740944" y="1473958"/>
            <a:ext cx="7680277" cy="300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54473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61386" y="2634535"/>
            <a:ext cx="1989786" cy="830687"/>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3612524" y="2807504"/>
            <a:ext cx="1487510" cy="715581"/>
          </a:xfrm>
          <a:prstGeom prst="rect">
            <a:avLst/>
          </a:prstGeom>
          <a:noFill/>
        </p:spPr>
        <p:txBody>
          <a:bodyPr wrap="square" rtlCol="0">
            <a:spAutoFit/>
          </a:bodyPr>
          <a:lstStyle/>
          <a:p>
            <a:r>
              <a:rPr lang="en-US" sz="1350" dirty="0" smtClean="0"/>
              <a:t>Solomon </a:t>
            </a:r>
            <a:r>
              <a:rPr lang="en-US" sz="1350" dirty="0"/>
              <a:t>Accounting System </a:t>
            </a:r>
            <a:endParaRPr lang="en-US" sz="1350" dirty="0"/>
          </a:p>
        </p:txBody>
      </p:sp>
      <p:sp>
        <p:nvSpPr>
          <p:cNvPr id="6" name="Rectangle 5"/>
          <p:cNvSpPr/>
          <p:nvPr/>
        </p:nvSpPr>
        <p:spPr>
          <a:xfrm>
            <a:off x="1130121" y="2634535"/>
            <a:ext cx="1149440" cy="830687"/>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1361940" y="2911377"/>
            <a:ext cx="685801" cy="300082"/>
          </a:xfrm>
          <a:prstGeom prst="rect">
            <a:avLst/>
          </a:prstGeom>
          <a:noFill/>
        </p:spPr>
        <p:txBody>
          <a:bodyPr wrap="square" rtlCol="0">
            <a:spAutoFit/>
          </a:bodyPr>
          <a:lstStyle/>
          <a:p>
            <a:r>
              <a:rPr lang="en-US" sz="1350" dirty="0"/>
              <a:t>FSFN </a:t>
            </a:r>
            <a:endParaRPr lang="en-US" sz="1350" dirty="0"/>
          </a:p>
        </p:txBody>
      </p:sp>
      <p:cxnSp>
        <p:nvCxnSpPr>
          <p:cNvPr id="9" name="Straight Arrow Connector 8"/>
          <p:cNvCxnSpPr>
            <a:stCxn id="6" idx="3"/>
            <a:endCxn id="4" idx="1"/>
          </p:cNvCxnSpPr>
          <p:nvPr/>
        </p:nvCxnSpPr>
        <p:spPr>
          <a:xfrm>
            <a:off x="2279560" y="3049879"/>
            <a:ext cx="1081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75702" y="1619119"/>
            <a:ext cx="1700012" cy="715581"/>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Prophix : Financial Reporting &amp; Budgeting </a:t>
            </a:r>
            <a:endParaRPr lang="en-US" dirty="0">
              <a:solidFill>
                <a:schemeClr val="tx1"/>
              </a:solidFill>
            </a:endParaRPr>
          </a:p>
        </p:txBody>
      </p:sp>
      <p:cxnSp>
        <p:nvCxnSpPr>
          <p:cNvPr id="13" name="Straight Arrow Connector 12"/>
          <p:cNvCxnSpPr>
            <a:stCxn id="4" idx="3"/>
          </p:cNvCxnSpPr>
          <p:nvPr/>
        </p:nvCxnSpPr>
        <p:spPr>
          <a:xfrm flipV="1">
            <a:off x="5351172" y="2103281"/>
            <a:ext cx="917620" cy="9465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32997" y="3764656"/>
            <a:ext cx="1535807" cy="784184"/>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Arrow Connector 15"/>
          <p:cNvCxnSpPr>
            <a:stCxn id="4" idx="3"/>
            <a:endCxn id="14" idx="1"/>
          </p:cNvCxnSpPr>
          <p:nvPr/>
        </p:nvCxnSpPr>
        <p:spPr>
          <a:xfrm>
            <a:off x="5351172" y="3049879"/>
            <a:ext cx="1081826" cy="1106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04020" y="3932796"/>
            <a:ext cx="1429556" cy="507831"/>
          </a:xfrm>
          <a:prstGeom prst="rect">
            <a:avLst/>
          </a:prstGeom>
          <a:noFill/>
        </p:spPr>
        <p:txBody>
          <a:bodyPr wrap="square" rtlCol="0">
            <a:spAutoFit/>
          </a:bodyPr>
          <a:lstStyle/>
          <a:p>
            <a:r>
              <a:rPr lang="en-US" sz="1350" dirty="0"/>
              <a:t>FRX:Transactional Reporting </a:t>
            </a:r>
            <a:endParaRPr lang="en-US" sz="1350" dirty="0"/>
          </a:p>
        </p:txBody>
      </p:sp>
      <p:sp>
        <p:nvSpPr>
          <p:cNvPr id="22" name="TextBox 21"/>
          <p:cNvSpPr txBox="1"/>
          <p:nvPr/>
        </p:nvSpPr>
        <p:spPr>
          <a:xfrm>
            <a:off x="3452692" y="1542586"/>
            <a:ext cx="1603419" cy="715581"/>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CoTrack: Contract Management System </a:t>
            </a:r>
            <a:endParaRPr lang="en-US" dirty="0">
              <a:solidFill>
                <a:schemeClr val="tx1"/>
              </a:solidFill>
            </a:endParaRPr>
          </a:p>
        </p:txBody>
      </p:sp>
      <p:sp>
        <p:nvSpPr>
          <p:cNvPr id="23" name="Rectangle 22"/>
          <p:cNvSpPr/>
          <p:nvPr/>
        </p:nvSpPr>
        <p:spPr>
          <a:xfrm>
            <a:off x="3438660" y="4384322"/>
            <a:ext cx="1912513" cy="618186"/>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3689797" y="4347166"/>
            <a:ext cx="1661375" cy="507831"/>
          </a:xfrm>
          <a:prstGeom prst="rect">
            <a:avLst/>
          </a:prstGeom>
          <a:noFill/>
        </p:spPr>
        <p:txBody>
          <a:bodyPr wrap="square" rtlCol="0">
            <a:spAutoFit/>
          </a:bodyPr>
          <a:lstStyle/>
          <a:p>
            <a:r>
              <a:rPr lang="en-US" sz="1350" dirty="0"/>
              <a:t>Excel Based Asset Management System </a:t>
            </a:r>
            <a:endParaRPr lang="en-US" sz="1350" dirty="0"/>
          </a:p>
        </p:txBody>
      </p:sp>
      <p:sp>
        <p:nvSpPr>
          <p:cNvPr id="31" name="Rectangle 30"/>
          <p:cNvSpPr/>
          <p:nvPr/>
        </p:nvSpPr>
        <p:spPr>
          <a:xfrm>
            <a:off x="1130121" y="3880566"/>
            <a:ext cx="1455753" cy="849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32" name="TextBox 31"/>
          <p:cNvSpPr txBox="1"/>
          <p:nvPr/>
        </p:nvSpPr>
        <p:spPr>
          <a:xfrm>
            <a:off x="1106633" y="3856342"/>
            <a:ext cx="1502730" cy="92333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Argos: Payment &amp;Purchase Related Authorization </a:t>
            </a:r>
            <a:endParaRPr lang="en-US" dirty="0">
              <a:solidFill>
                <a:schemeClr val="tx1"/>
              </a:solidFill>
            </a:endParaRPr>
          </a:p>
        </p:txBody>
      </p:sp>
      <p:sp>
        <p:nvSpPr>
          <p:cNvPr id="35" name="Title 34"/>
          <p:cNvSpPr>
            <a:spLocks noGrp="1"/>
          </p:cNvSpPr>
          <p:nvPr>
            <p:ph type="title"/>
          </p:nvPr>
        </p:nvSpPr>
        <p:spPr>
          <a:xfrm>
            <a:off x="441614" y="964020"/>
            <a:ext cx="7886700" cy="272794"/>
          </a:xfrm>
        </p:spPr>
        <p:txBody>
          <a:bodyPr>
            <a:noAutofit/>
          </a:bodyPr>
          <a:lstStyle/>
          <a:p>
            <a:r>
              <a:rPr lang="en-US" sz="1800" dirty="0"/>
              <a:t>Application Architecture Overview : Legacy System </a:t>
            </a:r>
            <a:endParaRPr lang="en-US" sz="1800" dirty="0"/>
          </a:p>
        </p:txBody>
      </p:sp>
      <p:sp>
        <p:nvSpPr>
          <p:cNvPr id="37" name="Rectangle 36"/>
          <p:cNvSpPr/>
          <p:nvPr/>
        </p:nvSpPr>
        <p:spPr>
          <a:xfrm>
            <a:off x="1130121" y="1572028"/>
            <a:ext cx="1167439" cy="78574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xtBox 37"/>
          <p:cNvSpPr txBox="1"/>
          <p:nvPr/>
        </p:nvSpPr>
        <p:spPr>
          <a:xfrm>
            <a:off x="1130121" y="1551648"/>
            <a:ext cx="1206735" cy="738664"/>
          </a:xfrm>
          <a:prstGeom prst="rect">
            <a:avLst/>
          </a:prstGeom>
          <a:noFill/>
        </p:spPr>
        <p:txBody>
          <a:bodyPr wrap="square" rtlCol="0">
            <a:spAutoFit/>
          </a:bodyPr>
          <a:lstStyle/>
          <a:p>
            <a:r>
              <a:rPr lang="en-US" sz="1050" dirty="0"/>
              <a:t>Out of System Procurement and Voucher Based Tracking </a:t>
            </a:r>
            <a:endParaRPr lang="en-US" sz="1050" dirty="0"/>
          </a:p>
        </p:txBody>
      </p:sp>
    </p:spTree>
    <p:extLst>
      <p:ext uri="{BB962C8B-B14F-4D97-AF65-F5344CB8AC3E}">
        <p14:creationId xmlns:p14="http://schemas.microsoft.com/office/powerpoint/2010/main" val="814867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85360" y="1617111"/>
            <a:ext cx="4185993" cy="4176001"/>
          </a:xfrm>
          <a:prstGeom prst="rect">
            <a:avLst/>
          </a:prstGeom>
          <a:noFill/>
          <a:ln>
            <a:solidFill>
              <a:srgbClr val="2C2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6307" y="1617112"/>
            <a:ext cx="4185993" cy="4176000"/>
          </a:xfrm>
          <a:prstGeom prst="rect">
            <a:avLst/>
          </a:prstGeom>
          <a:noFill/>
          <a:ln>
            <a:solidFill>
              <a:srgbClr val="2C2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Business Process Challenges and Solutions</a:t>
            </a:r>
            <a:endParaRPr lang="en-US" dirty="0"/>
          </a:p>
        </p:txBody>
      </p:sp>
      <p:sp>
        <p:nvSpPr>
          <p:cNvPr id="10" name="TextBox 9"/>
          <p:cNvSpPr txBox="1"/>
          <p:nvPr/>
        </p:nvSpPr>
        <p:spPr>
          <a:xfrm>
            <a:off x="386897" y="1841993"/>
            <a:ext cx="4158053" cy="4234493"/>
          </a:xfrm>
          <a:prstGeom prst="rect">
            <a:avLst/>
          </a:prstGeom>
          <a:noFill/>
        </p:spPr>
        <p:txBody>
          <a:bodyPr wrap="square" rtlCol="0">
            <a:spAutoFit/>
          </a:bodyPr>
          <a:lstStyle/>
          <a:p>
            <a:pPr>
              <a:lnSpc>
                <a:spcPts val="1900"/>
              </a:lnSpc>
            </a:pPr>
            <a:r>
              <a:rPr lang="en-US" sz="1400" b="1" dirty="0" smtClean="0"/>
              <a:t>Finance</a:t>
            </a:r>
          </a:p>
          <a:p>
            <a:pPr marL="285750" indent="-285750">
              <a:lnSpc>
                <a:spcPts val="1900"/>
              </a:lnSpc>
              <a:buFont typeface="Arial" panose="020B0604020202020204" pitchFamily="34" charset="0"/>
              <a:buChar char="•"/>
            </a:pPr>
            <a:r>
              <a:rPr lang="en-US" sz="1400" dirty="0" smtClean="0"/>
              <a:t>Inefficient Third Party System for GL, AP &amp; AR.</a:t>
            </a:r>
          </a:p>
          <a:p>
            <a:pPr marL="285750" indent="-285750">
              <a:lnSpc>
                <a:spcPts val="1900"/>
              </a:lnSpc>
              <a:buFont typeface="Arial" panose="020B0604020202020204" pitchFamily="34" charset="0"/>
              <a:buChar char="•"/>
            </a:pPr>
            <a:r>
              <a:rPr lang="en-US" sz="1400" dirty="0" smtClean="0"/>
              <a:t>No Asset Management in place.</a:t>
            </a:r>
          </a:p>
          <a:p>
            <a:pPr marL="285750" indent="-285750">
              <a:lnSpc>
                <a:spcPts val="1900"/>
              </a:lnSpc>
              <a:buFont typeface="Arial" panose="020B0604020202020204" pitchFamily="34" charset="0"/>
              <a:buChar char="•"/>
            </a:pPr>
            <a:r>
              <a:rPr lang="en-US" sz="1400" dirty="0" smtClean="0"/>
              <a:t>Manual Processing for Expense Management</a:t>
            </a:r>
          </a:p>
          <a:p>
            <a:pPr>
              <a:lnSpc>
                <a:spcPts val="1900"/>
              </a:lnSpc>
            </a:pPr>
            <a:r>
              <a:rPr lang="en-US" sz="1400" b="1" dirty="0"/>
              <a:t>Procurement</a:t>
            </a:r>
          </a:p>
          <a:p>
            <a:pPr marL="285750" indent="-285750">
              <a:lnSpc>
                <a:spcPts val="1900"/>
              </a:lnSpc>
              <a:buFont typeface="Arial" panose="020B0604020202020204" pitchFamily="34" charset="0"/>
              <a:buChar char="•"/>
            </a:pPr>
            <a:r>
              <a:rPr lang="en-US" sz="1400" dirty="0"/>
              <a:t>No Standard Procurement Process in Place.</a:t>
            </a:r>
          </a:p>
          <a:p>
            <a:pPr marL="285750" indent="-285750">
              <a:lnSpc>
                <a:spcPts val="1900"/>
              </a:lnSpc>
              <a:buFont typeface="Arial" panose="020B0604020202020204" pitchFamily="34" charset="0"/>
              <a:buChar char="•"/>
            </a:pPr>
            <a:r>
              <a:rPr lang="en-US" sz="1400" dirty="0" smtClean="0"/>
              <a:t>Improper </a:t>
            </a:r>
            <a:r>
              <a:rPr lang="en-US" sz="1400" dirty="0"/>
              <a:t>maintenance of Master List.</a:t>
            </a:r>
          </a:p>
          <a:p>
            <a:pPr marL="285750" indent="-285750">
              <a:lnSpc>
                <a:spcPts val="1900"/>
              </a:lnSpc>
              <a:buFont typeface="Arial" panose="020B0604020202020204" pitchFamily="34" charset="0"/>
              <a:buChar char="•"/>
            </a:pPr>
            <a:r>
              <a:rPr lang="en-US" sz="1400" dirty="0" smtClean="0"/>
              <a:t>Manual </a:t>
            </a:r>
            <a:r>
              <a:rPr lang="en-US" sz="1400" dirty="0"/>
              <a:t>creation of Procurement Contracts.</a:t>
            </a:r>
          </a:p>
          <a:p>
            <a:pPr>
              <a:lnSpc>
                <a:spcPts val="1900"/>
              </a:lnSpc>
            </a:pPr>
            <a:r>
              <a:rPr lang="en-US" sz="1400" b="1" dirty="0"/>
              <a:t>Planning &amp; Budgeting</a:t>
            </a:r>
          </a:p>
          <a:p>
            <a:pPr marL="285750" indent="-285750">
              <a:lnSpc>
                <a:spcPts val="1900"/>
              </a:lnSpc>
              <a:buFont typeface="Arial" panose="020B0604020202020204" pitchFamily="34" charset="0"/>
              <a:buChar char="•"/>
            </a:pPr>
            <a:r>
              <a:rPr lang="en-US" sz="1400" dirty="0"/>
              <a:t>No Integration of P&amp;B with other Systems.</a:t>
            </a:r>
          </a:p>
          <a:p>
            <a:pPr marL="285750" indent="-285750">
              <a:lnSpc>
                <a:spcPts val="1900"/>
              </a:lnSpc>
              <a:buFont typeface="Arial" panose="020B0604020202020204" pitchFamily="34" charset="0"/>
              <a:buChar char="•"/>
            </a:pPr>
            <a:r>
              <a:rPr lang="en-US" sz="1400" dirty="0" smtClean="0"/>
              <a:t>Generation </a:t>
            </a:r>
            <a:r>
              <a:rPr lang="en-US" sz="1400" dirty="0"/>
              <a:t>of P&amp;B Reports</a:t>
            </a:r>
            <a:r>
              <a:rPr lang="en-US" sz="1400" dirty="0" smtClean="0"/>
              <a:t>.</a:t>
            </a:r>
          </a:p>
          <a:p>
            <a:pPr>
              <a:lnSpc>
                <a:spcPts val="1900"/>
              </a:lnSpc>
            </a:pPr>
            <a:r>
              <a:rPr lang="en-US" sz="1400" b="1" dirty="0" smtClean="0"/>
              <a:t>Challenges Across the Business</a:t>
            </a:r>
          </a:p>
          <a:p>
            <a:pPr marL="285750" indent="-285750">
              <a:lnSpc>
                <a:spcPts val="1900"/>
              </a:lnSpc>
              <a:buFont typeface="Arial" panose="020B0604020202020204" pitchFamily="34" charset="0"/>
              <a:buChar char="•"/>
            </a:pPr>
            <a:r>
              <a:rPr lang="en-IN" sz="1400" dirty="0" smtClean="0"/>
              <a:t>Lack of proper Approval Workflow </a:t>
            </a:r>
          </a:p>
          <a:p>
            <a:pPr marL="285750" indent="-285750">
              <a:lnSpc>
                <a:spcPts val="1900"/>
              </a:lnSpc>
              <a:buFont typeface="Arial" panose="020B0604020202020204" pitchFamily="34" charset="0"/>
              <a:buChar char="•"/>
            </a:pPr>
            <a:r>
              <a:rPr lang="en-IN" sz="1400" dirty="0" smtClean="0"/>
              <a:t>Lack of Automation</a:t>
            </a:r>
          </a:p>
          <a:p>
            <a:pPr marL="285750" indent="-285750">
              <a:lnSpc>
                <a:spcPts val="1900"/>
              </a:lnSpc>
              <a:buFont typeface="Arial" panose="020B0604020202020204" pitchFamily="34" charset="0"/>
              <a:buChar char="•"/>
            </a:pPr>
            <a:r>
              <a:rPr lang="en-IN" sz="1400" dirty="0" smtClean="0"/>
              <a:t>Significant Dependence on Manual Tasks</a:t>
            </a:r>
          </a:p>
          <a:p>
            <a:pPr marL="285750" indent="-285750">
              <a:lnSpc>
                <a:spcPts val="1900"/>
              </a:lnSpc>
              <a:buFont typeface="Arial" panose="020B0604020202020204" pitchFamily="34" charset="0"/>
              <a:buChar char="•"/>
            </a:pPr>
            <a:r>
              <a:rPr lang="en-IN" sz="1400" dirty="0" smtClean="0"/>
              <a:t>Difficulty in generating important reports </a:t>
            </a:r>
          </a:p>
          <a:p>
            <a:pPr marL="285750" indent="-285750">
              <a:lnSpc>
                <a:spcPts val="1900"/>
              </a:lnSpc>
              <a:buFont typeface="Arial" panose="020B0604020202020204" pitchFamily="34" charset="0"/>
              <a:buChar char="•"/>
            </a:pPr>
            <a:endParaRPr lang="en-US" sz="1400" dirty="0"/>
          </a:p>
        </p:txBody>
      </p:sp>
      <p:sp>
        <p:nvSpPr>
          <p:cNvPr id="14" name="TextBox 13"/>
          <p:cNvSpPr txBox="1"/>
          <p:nvPr/>
        </p:nvSpPr>
        <p:spPr>
          <a:xfrm>
            <a:off x="3470567" y="4543778"/>
            <a:ext cx="5351685" cy="504967"/>
          </a:xfrm>
          <a:prstGeom prst="rect">
            <a:avLst/>
          </a:prstGeom>
          <a:noFill/>
        </p:spPr>
        <p:txBody>
          <a:bodyPr wrap="square" rtlCol="0">
            <a:spAutoFit/>
          </a:bodyPr>
          <a:lstStyle/>
          <a:p>
            <a:endParaRPr lang="en-US" dirty="0"/>
          </a:p>
        </p:txBody>
      </p:sp>
      <p:sp>
        <p:nvSpPr>
          <p:cNvPr id="15" name="TextBox 14"/>
          <p:cNvSpPr txBox="1"/>
          <p:nvPr/>
        </p:nvSpPr>
        <p:spPr>
          <a:xfrm>
            <a:off x="3622967" y="4696178"/>
            <a:ext cx="5351685" cy="504967"/>
          </a:xfrm>
          <a:prstGeom prst="rect">
            <a:avLst/>
          </a:prstGeom>
          <a:noFill/>
        </p:spPr>
        <p:txBody>
          <a:bodyPr wrap="square" rtlCol="0">
            <a:spAutoFit/>
          </a:bodyPr>
          <a:lstStyle/>
          <a:p>
            <a:endParaRPr lang="en-US" dirty="0"/>
          </a:p>
        </p:txBody>
      </p:sp>
      <p:sp>
        <p:nvSpPr>
          <p:cNvPr id="16" name="TextBox 15"/>
          <p:cNvSpPr txBox="1"/>
          <p:nvPr/>
        </p:nvSpPr>
        <p:spPr>
          <a:xfrm>
            <a:off x="3394367" y="4699590"/>
            <a:ext cx="5351685" cy="504967"/>
          </a:xfrm>
          <a:prstGeom prst="rect">
            <a:avLst/>
          </a:prstGeom>
          <a:noFill/>
        </p:spPr>
        <p:txBody>
          <a:bodyPr wrap="square" rtlCol="0">
            <a:spAutoFit/>
          </a:bodyPr>
          <a:lstStyle/>
          <a:p>
            <a:endParaRPr lang="en-US" dirty="0"/>
          </a:p>
        </p:txBody>
      </p:sp>
      <p:sp>
        <p:nvSpPr>
          <p:cNvPr id="19" name="TextBox 18"/>
          <p:cNvSpPr txBox="1"/>
          <p:nvPr/>
        </p:nvSpPr>
        <p:spPr>
          <a:xfrm>
            <a:off x="4879333" y="1857629"/>
            <a:ext cx="4107129" cy="3862596"/>
          </a:xfrm>
          <a:prstGeom prst="rect">
            <a:avLst/>
          </a:prstGeom>
          <a:noFill/>
        </p:spPr>
        <p:txBody>
          <a:bodyPr wrap="square" rtlCol="0">
            <a:spAutoFit/>
          </a:bodyPr>
          <a:lstStyle/>
          <a:p>
            <a:pPr marL="285750" indent="-285750">
              <a:lnSpc>
                <a:spcPts val="2100"/>
              </a:lnSpc>
              <a:buFont typeface="Arial" panose="020B0604020202020204" pitchFamily="34" charset="0"/>
              <a:buChar char="•"/>
            </a:pPr>
            <a:r>
              <a:rPr lang="en-US" sz="1400" dirty="0"/>
              <a:t>Transformation of Financials, Procurement &amp; Planning by implementing Oracle Cloud</a:t>
            </a:r>
          </a:p>
          <a:p>
            <a:pPr marL="285750" indent="-285750">
              <a:lnSpc>
                <a:spcPts val="2100"/>
              </a:lnSpc>
              <a:buFont typeface="Arial" panose="020B0604020202020204" pitchFamily="34" charset="0"/>
              <a:buChar char="•"/>
            </a:pPr>
            <a:r>
              <a:rPr lang="en-US" sz="1400" dirty="0" smtClean="0"/>
              <a:t>Integration </a:t>
            </a:r>
            <a:r>
              <a:rPr lang="en-US" sz="1400" dirty="0"/>
              <a:t>issues solved using Oracle Fusion Middleware: Integrated Cloud Service (ICS)</a:t>
            </a:r>
          </a:p>
          <a:p>
            <a:pPr marL="285750" indent="-285750">
              <a:lnSpc>
                <a:spcPts val="2100"/>
              </a:lnSpc>
              <a:buFont typeface="Arial" panose="020B0604020202020204" pitchFamily="34" charset="0"/>
              <a:buChar char="•"/>
            </a:pPr>
            <a:r>
              <a:rPr lang="en-US" sz="1400" dirty="0" smtClean="0"/>
              <a:t>Extensive </a:t>
            </a:r>
            <a:r>
              <a:rPr lang="en-US" sz="1400" dirty="0"/>
              <a:t>Leverage of </a:t>
            </a:r>
          </a:p>
          <a:p>
            <a:pPr marL="723900" indent="-285750">
              <a:lnSpc>
                <a:spcPts val="2100"/>
              </a:lnSpc>
              <a:buFont typeface="Calibri" panose="020F0502020204030204" pitchFamily="34" charset="0"/>
              <a:buChar char="—"/>
            </a:pPr>
            <a:r>
              <a:rPr lang="en-US" sz="1400" dirty="0" smtClean="0"/>
              <a:t>BPM </a:t>
            </a:r>
            <a:r>
              <a:rPr lang="en-US" sz="1400" dirty="0"/>
              <a:t>(Business Process Manager): Approval </a:t>
            </a:r>
            <a:r>
              <a:rPr lang="en-US" sz="1400" dirty="0" smtClean="0"/>
              <a:t>Workflow</a:t>
            </a:r>
          </a:p>
          <a:p>
            <a:pPr marL="723900" indent="-285750">
              <a:lnSpc>
                <a:spcPts val="2100"/>
              </a:lnSpc>
              <a:buFont typeface="Calibri" panose="020F0502020204030204" pitchFamily="34" charset="0"/>
              <a:buChar char="—"/>
            </a:pPr>
            <a:r>
              <a:rPr lang="en-US" sz="1400" dirty="0" smtClean="0"/>
              <a:t>OIM (Oracle Identity Manager): Security &amp; Maintenance of Users</a:t>
            </a:r>
          </a:p>
          <a:p>
            <a:pPr marL="723900" indent="-285750">
              <a:lnSpc>
                <a:spcPts val="2100"/>
              </a:lnSpc>
              <a:buFont typeface="Calibri" panose="020F0502020204030204" pitchFamily="34" charset="0"/>
              <a:buChar char="—"/>
            </a:pPr>
            <a:r>
              <a:rPr lang="en-US" sz="1400" dirty="0" smtClean="0"/>
              <a:t>EPM </a:t>
            </a:r>
            <a:r>
              <a:rPr lang="en-US" sz="1400" dirty="0"/>
              <a:t>(Enterprise Performance Management): Reporting &amp; Allocation</a:t>
            </a:r>
          </a:p>
          <a:p>
            <a:pPr marL="285750" indent="-285750">
              <a:lnSpc>
                <a:spcPts val="2100"/>
              </a:lnSpc>
              <a:buFont typeface="Arial" panose="020B0604020202020204" pitchFamily="34" charset="0"/>
              <a:buChar char="•"/>
            </a:pPr>
            <a:r>
              <a:rPr lang="en-US" sz="1400" dirty="0" smtClean="0"/>
              <a:t>Detailed </a:t>
            </a:r>
            <a:r>
              <a:rPr lang="en-US" sz="1400" dirty="0"/>
              <a:t>Reporting: OTBI, FRS, Smart View, Accounting Inspector &amp; Accounting Monitor</a:t>
            </a:r>
          </a:p>
          <a:p>
            <a:pPr marL="285750" indent="-285750">
              <a:lnSpc>
                <a:spcPts val="2100"/>
              </a:lnSpc>
              <a:buFont typeface="Arial" panose="020B0604020202020204" pitchFamily="34" charset="0"/>
              <a:buChar char="•"/>
            </a:pPr>
            <a:endParaRPr lang="en-US" sz="1400" dirty="0"/>
          </a:p>
        </p:txBody>
      </p:sp>
      <p:sp>
        <p:nvSpPr>
          <p:cNvPr id="20" name="AutoShape 1037"/>
          <p:cNvSpPr>
            <a:spLocks noChangeArrowheads="1"/>
          </p:cNvSpPr>
          <p:nvPr/>
        </p:nvSpPr>
        <p:spPr bwMode="auto">
          <a:xfrm>
            <a:off x="1230214" y="1392230"/>
            <a:ext cx="2240353" cy="449763"/>
          </a:xfrm>
          <a:prstGeom prst="rect">
            <a:avLst/>
          </a:prstGeom>
          <a:solidFill>
            <a:srgbClr val="15457B"/>
          </a:solidFill>
          <a:ln w="19050" algn="ctr">
            <a:solidFill>
              <a:srgbClr val="FEFDFD"/>
            </a:solidFill>
            <a:round/>
            <a:headEnd/>
            <a:tailEnd/>
          </a:ln>
          <a:effectLst/>
        </p:spPr>
        <p:txBody>
          <a:bodyPr anchor="ctr" anchorCtr="1"/>
          <a:lstStyle/>
          <a:p>
            <a:pPr marL="82154" marR="0" lvl="0" indent="3572" algn="ctr" defTabSz="255985"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EFDFD"/>
                </a:solidFill>
                <a:effectLst/>
                <a:uLnTx/>
                <a:uFillTx/>
                <a:ea typeface="ヒラギノ角ゴ Pro W3" pitchFamily="124" charset="-128"/>
              </a:rPr>
              <a:t>Challenges</a:t>
            </a:r>
            <a:endParaRPr kumimoji="0" lang="en-US" sz="1600" b="1" i="0" u="none" strike="noStrike" kern="0" cap="none" spc="0" normalizeH="0" baseline="0" noProof="0" dirty="0">
              <a:ln>
                <a:noFill/>
              </a:ln>
              <a:solidFill>
                <a:srgbClr val="FEFDFD"/>
              </a:solidFill>
              <a:effectLst/>
              <a:uLnTx/>
              <a:uFillTx/>
              <a:ea typeface="ヒラギノ角ゴ Pro W3" pitchFamily="124" charset="-128"/>
            </a:endParaRPr>
          </a:p>
        </p:txBody>
      </p:sp>
      <p:sp>
        <p:nvSpPr>
          <p:cNvPr id="21" name="AutoShape 1037"/>
          <p:cNvSpPr>
            <a:spLocks noChangeArrowheads="1"/>
          </p:cNvSpPr>
          <p:nvPr/>
        </p:nvSpPr>
        <p:spPr bwMode="auto">
          <a:xfrm>
            <a:off x="5772912" y="1392230"/>
            <a:ext cx="2240353" cy="449763"/>
          </a:xfrm>
          <a:prstGeom prst="rect">
            <a:avLst/>
          </a:prstGeom>
          <a:solidFill>
            <a:srgbClr val="15457B"/>
          </a:solidFill>
          <a:ln w="19050" algn="ctr">
            <a:solidFill>
              <a:srgbClr val="FEFDFD"/>
            </a:solidFill>
            <a:round/>
            <a:headEnd/>
            <a:tailEnd/>
          </a:ln>
          <a:effectLst/>
        </p:spPr>
        <p:txBody>
          <a:bodyPr anchor="ctr" anchorCtr="1"/>
          <a:lstStyle/>
          <a:p>
            <a:pPr marL="82154" marR="0" lvl="0" indent="3572" algn="ctr" defTabSz="255985"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EFDFD"/>
                </a:solidFill>
                <a:effectLst/>
                <a:uLnTx/>
                <a:uFillTx/>
                <a:ea typeface="ヒラギノ角ゴ Pro W3" pitchFamily="124" charset="-128"/>
              </a:rPr>
              <a:t>Solution</a:t>
            </a:r>
            <a:endParaRPr kumimoji="0" lang="en-US" sz="1600" b="1" i="0" u="none" strike="noStrike" kern="0" cap="none" spc="0" normalizeH="0" baseline="0" noProof="0" dirty="0">
              <a:ln>
                <a:noFill/>
              </a:ln>
              <a:solidFill>
                <a:srgbClr val="FEFDFD"/>
              </a:solidFill>
              <a:effectLst/>
              <a:uLnTx/>
              <a:uFillTx/>
              <a:ea typeface="ヒラギノ角ゴ Pro W3" pitchFamily="124" charset="-128"/>
            </a:endParaRPr>
          </a:p>
        </p:txBody>
      </p:sp>
      <p:sp>
        <p:nvSpPr>
          <p:cNvPr id="4" name="Pentagon 3"/>
          <p:cNvSpPr/>
          <p:nvPr/>
        </p:nvSpPr>
        <p:spPr>
          <a:xfrm>
            <a:off x="246308" y="5858502"/>
            <a:ext cx="8725046" cy="3418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Cloud Acceleration Toolkit</a:t>
            </a:r>
            <a:endParaRPr lang="en-US" dirty="0"/>
          </a:p>
        </p:txBody>
      </p:sp>
    </p:spTree>
    <p:extLst>
      <p:ext uri="{BB962C8B-B14F-4D97-AF65-F5344CB8AC3E}">
        <p14:creationId xmlns:p14="http://schemas.microsoft.com/office/powerpoint/2010/main" val="352755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a:xfrm>
            <a:off x="381865" y="946485"/>
            <a:ext cx="7715250" cy="256984"/>
          </a:xfrm>
        </p:spPr>
        <p:txBody>
          <a:bodyPr>
            <a:noAutofit/>
          </a:bodyPr>
          <a:lstStyle/>
          <a:p>
            <a:r>
              <a:rPr lang="en-US" sz="1800" dirty="0"/>
              <a:t>Application Architecture :CBCCF Oracle ERP Cloud </a:t>
            </a:r>
            <a:endParaRPr lang="en-US" sz="1800" dirty="0"/>
          </a:p>
        </p:txBody>
      </p:sp>
      <p:sp>
        <p:nvSpPr>
          <p:cNvPr id="2" name="Slide Number Placeholder 1"/>
          <p:cNvSpPr>
            <a:spLocks noGrp="1"/>
          </p:cNvSpPr>
          <p:nvPr>
            <p:ph type="sldNum" sz="quarter" idx="10"/>
          </p:nvPr>
        </p:nvSpPr>
        <p:spPr/>
        <p:txBody>
          <a:bodyPr/>
          <a:lstStyle/>
          <a:p>
            <a:fld id="{367DD4DD-3EBF-4ECA-97E4-5FBF9C5A1727}" type="slidenum">
              <a:rPr lang="en-US" smtClean="0"/>
              <a:t>14</a:t>
            </a:fld>
            <a:endParaRPr lang="en-US"/>
          </a:p>
        </p:txBody>
      </p:sp>
      <p:sp>
        <p:nvSpPr>
          <p:cNvPr id="3" name="Rounded Rectangle 2"/>
          <p:cNvSpPr/>
          <p:nvPr/>
        </p:nvSpPr>
        <p:spPr>
          <a:xfrm>
            <a:off x="3987256" y="1397577"/>
            <a:ext cx="4221563" cy="37303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4281055" y="1397577"/>
            <a:ext cx="2254827" cy="507831"/>
          </a:xfrm>
          <a:prstGeom prst="rect">
            <a:avLst/>
          </a:prstGeom>
          <a:noFill/>
        </p:spPr>
        <p:txBody>
          <a:bodyPr wrap="square" rtlCol="0">
            <a:spAutoFit/>
          </a:bodyPr>
          <a:lstStyle/>
          <a:p>
            <a:r>
              <a:rPr lang="en-US" sz="1350" dirty="0"/>
              <a:t>Oracle ERP Cloud Financial Stack </a:t>
            </a:r>
            <a:endParaRPr lang="en-US" sz="1350" dirty="0"/>
          </a:p>
        </p:txBody>
      </p:sp>
      <p:sp>
        <p:nvSpPr>
          <p:cNvPr id="6" name="TextBox 5"/>
          <p:cNvSpPr txBox="1"/>
          <p:nvPr/>
        </p:nvSpPr>
        <p:spPr>
          <a:xfrm>
            <a:off x="4245845" y="1870987"/>
            <a:ext cx="2743200" cy="507831"/>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Oracle Cloud Enterprise Contracts</a:t>
            </a:r>
            <a:r>
              <a:rPr lang="en-US" dirty="0"/>
              <a:t> </a:t>
            </a:r>
            <a:endParaRPr lang="en-US" dirty="0"/>
          </a:p>
        </p:txBody>
      </p:sp>
      <p:sp>
        <p:nvSpPr>
          <p:cNvPr id="7" name="TextBox 6"/>
          <p:cNvSpPr txBox="1"/>
          <p:nvPr/>
        </p:nvSpPr>
        <p:spPr>
          <a:xfrm>
            <a:off x="4266674" y="2635712"/>
            <a:ext cx="2743200" cy="300082"/>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Oracle Cloud Procurement Cloud  </a:t>
            </a:r>
            <a:endParaRPr lang="en-US" dirty="0">
              <a:solidFill>
                <a:schemeClr val="tx1"/>
              </a:solidFill>
            </a:endParaRPr>
          </a:p>
        </p:txBody>
      </p:sp>
      <p:sp>
        <p:nvSpPr>
          <p:cNvPr id="11" name="TextBox 10"/>
          <p:cNvSpPr txBox="1"/>
          <p:nvPr/>
        </p:nvSpPr>
        <p:spPr>
          <a:xfrm>
            <a:off x="4275858" y="3191649"/>
            <a:ext cx="2743200" cy="300082"/>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Oracle ERP Financials Cloud </a:t>
            </a:r>
            <a:endParaRPr lang="en-US" dirty="0">
              <a:solidFill>
                <a:schemeClr val="tx1"/>
              </a:solidFill>
            </a:endParaRPr>
          </a:p>
        </p:txBody>
      </p:sp>
      <p:sp>
        <p:nvSpPr>
          <p:cNvPr id="15" name="TextBox 14"/>
          <p:cNvSpPr txBox="1"/>
          <p:nvPr/>
        </p:nvSpPr>
        <p:spPr>
          <a:xfrm>
            <a:off x="4275858" y="4347597"/>
            <a:ext cx="2743200" cy="507831"/>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Oracle Planning &amp; Budgeting Cloud </a:t>
            </a:r>
            <a:endParaRPr lang="en-US" dirty="0">
              <a:solidFill>
                <a:schemeClr val="tx1"/>
              </a:solidFill>
            </a:endParaRPr>
          </a:p>
        </p:txBody>
      </p:sp>
      <p:cxnSp>
        <p:nvCxnSpPr>
          <p:cNvPr id="17" name="Straight Arrow Connector 16"/>
          <p:cNvCxnSpPr/>
          <p:nvPr/>
        </p:nvCxnSpPr>
        <p:spPr>
          <a:xfrm>
            <a:off x="5496790" y="2291196"/>
            <a:ext cx="2" cy="343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1" idx="0"/>
          </p:cNvCxnSpPr>
          <p:nvPr/>
        </p:nvCxnSpPr>
        <p:spPr>
          <a:xfrm>
            <a:off x="5496792" y="2935794"/>
            <a:ext cx="150666" cy="255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5400000">
            <a:off x="6633237" y="3021372"/>
            <a:ext cx="2117966" cy="300082"/>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Oracle OTBI Cloud </a:t>
            </a:r>
            <a:endParaRPr lang="en-US" dirty="0">
              <a:solidFill>
                <a:schemeClr val="tx1"/>
              </a:solidFill>
            </a:endParaRPr>
          </a:p>
        </p:txBody>
      </p:sp>
      <p:sp>
        <p:nvSpPr>
          <p:cNvPr id="42" name="TextBox 41"/>
          <p:cNvSpPr txBox="1"/>
          <p:nvPr/>
        </p:nvSpPr>
        <p:spPr>
          <a:xfrm>
            <a:off x="4289764" y="3769623"/>
            <a:ext cx="2743200" cy="300082"/>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Oracle EPM Cloud </a:t>
            </a:r>
            <a:endParaRPr lang="en-US" dirty="0">
              <a:solidFill>
                <a:schemeClr val="tx1"/>
              </a:solidFill>
            </a:endParaRPr>
          </a:p>
        </p:txBody>
      </p:sp>
      <p:cxnSp>
        <p:nvCxnSpPr>
          <p:cNvPr id="50" name="Straight Arrow Connector 49"/>
          <p:cNvCxnSpPr/>
          <p:nvPr/>
        </p:nvCxnSpPr>
        <p:spPr>
          <a:xfrm>
            <a:off x="5496790" y="3539848"/>
            <a:ext cx="0" cy="203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5" idx="0"/>
          </p:cNvCxnSpPr>
          <p:nvPr/>
        </p:nvCxnSpPr>
        <p:spPr>
          <a:xfrm>
            <a:off x="5494192" y="4032317"/>
            <a:ext cx="153266" cy="31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972298" y="2192005"/>
            <a:ext cx="4367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972298" y="2890959"/>
            <a:ext cx="436772" cy="5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972298" y="3331216"/>
            <a:ext cx="384054" cy="8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155254" y="2074605"/>
            <a:ext cx="1636566" cy="715581"/>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Argos </a:t>
            </a:r>
            <a:r>
              <a:rPr lang="en-US" dirty="0">
                <a:solidFill>
                  <a:schemeClr val="tx1"/>
                </a:solidFill>
              </a:rPr>
              <a:t>Payment &amp;Purchase Related Authorization</a:t>
            </a:r>
            <a:r>
              <a:rPr lang="en-US" dirty="0">
                <a:solidFill>
                  <a:schemeClr val="tx1"/>
                </a:solidFill>
              </a:rPr>
              <a:t> </a:t>
            </a:r>
            <a:endParaRPr lang="en-US" dirty="0">
              <a:solidFill>
                <a:schemeClr val="tx1"/>
              </a:solidFill>
            </a:endParaRPr>
          </a:p>
        </p:txBody>
      </p:sp>
      <p:sp>
        <p:nvSpPr>
          <p:cNvPr id="64" name="TextBox 63"/>
          <p:cNvSpPr txBox="1"/>
          <p:nvPr/>
        </p:nvSpPr>
        <p:spPr>
          <a:xfrm>
            <a:off x="1146770" y="3239766"/>
            <a:ext cx="1532657" cy="300082"/>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stStyle>
          <a:p>
            <a:r>
              <a:rPr lang="en-US" dirty="0">
                <a:solidFill>
                  <a:schemeClr val="tx1"/>
                </a:solidFill>
              </a:rPr>
              <a:t>FSFN </a:t>
            </a:r>
            <a:endParaRPr lang="en-US" dirty="0">
              <a:solidFill>
                <a:schemeClr val="tx1"/>
              </a:solidFill>
            </a:endParaRPr>
          </a:p>
        </p:txBody>
      </p:sp>
      <p:cxnSp>
        <p:nvCxnSpPr>
          <p:cNvPr id="68" name="Straight Arrow Connector 67"/>
          <p:cNvCxnSpPr/>
          <p:nvPr/>
        </p:nvCxnSpPr>
        <p:spPr>
          <a:xfrm flipH="1">
            <a:off x="2891758" y="2130137"/>
            <a:ext cx="12108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856206" y="3401347"/>
            <a:ext cx="1289891" cy="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99592" y="2750023"/>
            <a:ext cx="1289891" cy="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630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678" y="1604665"/>
            <a:ext cx="8862646" cy="3729335"/>
          </a:xfrm>
        </p:spPr>
        <p:txBody>
          <a:bodyPr/>
          <a:lstStyle/>
          <a:p>
            <a:endParaRPr lang="en-US" dirty="0" smtClean="0"/>
          </a:p>
          <a:p>
            <a:endParaRPr lang="en-US" dirty="0"/>
          </a:p>
        </p:txBody>
      </p:sp>
      <p:sp>
        <p:nvSpPr>
          <p:cNvPr id="3" name="Title 2"/>
          <p:cNvSpPr>
            <a:spLocks noGrp="1"/>
          </p:cNvSpPr>
          <p:nvPr>
            <p:ph type="title"/>
          </p:nvPr>
        </p:nvSpPr>
        <p:spPr>
          <a:xfrm>
            <a:off x="685802" y="1143001"/>
            <a:ext cx="8355168" cy="461665"/>
          </a:xfrm>
        </p:spPr>
        <p:txBody>
          <a:bodyPr>
            <a:normAutofit fontScale="90000"/>
          </a:bodyPr>
          <a:lstStyle/>
          <a:p>
            <a:r>
              <a:rPr lang="en-US" sz="1500" dirty="0"/>
              <a:t>Challenges Faced in Implementation : Functionality Gaps &amp; Mitigations </a:t>
            </a:r>
            <a:r>
              <a:rPr lang="en-US" sz="1500" dirty="0"/>
              <a:t/>
            </a:r>
            <a:br>
              <a:rPr lang="en-US" sz="1500" dirty="0"/>
            </a:br>
            <a:endParaRPr lang="en-US" sz="1500" dirty="0"/>
          </a:p>
        </p:txBody>
      </p:sp>
      <p:sp>
        <p:nvSpPr>
          <p:cNvPr id="6" name="TextBox 5"/>
          <p:cNvSpPr txBox="1"/>
          <p:nvPr/>
        </p:nvSpPr>
        <p:spPr>
          <a:xfrm>
            <a:off x="778999" y="1731275"/>
            <a:ext cx="7586003" cy="715581"/>
          </a:xfrm>
          <a:prstGeom prst="rect">
            <a:avLst/>
          </a:prstGeom>
          <a:noFill/>
        </p:spPr>
        <p:txBody>
          <a:bodyPr wrap="square" rtlCol="0">
            <a:spAutoFit/>
          </a:bodyPr>
          <a:lstStyle/>
          <a:p>
            <a:endParaRPr lang="en-US" sz="1350" dirty="0">
              <a:solidFill>
                <a:schemeClr val="accent1">
                  <a:lumMod val="75000"/>
                </a:schemeClr>
              </a:solidFill>
              <a:ea typeface="+mj-ea"/>
            </a:endParaRPr>
          </a:p>
          <a:p>
            <a:endParaRPr lang="en-US" sz="1350" dirty="0">
              <a:solidFill>
                <a:schemeClr val="accent1">
                  <a:lumMod val="75000"/>
                </a:schemeClr>
              </a:solidFill>
              <a:ea typeface="+mj-ea"/>
            </a:endParaRPr>
          </a:p>
          <a:p>
            <a:endParaRPr lang="en-US" sz="1350" dirty="0">
              <a:solidFill>
                <a:schemeClr val="accent1">
                  <a:lumMod val="75000"/>
                </a:schemeClr>
              </a:solidFill>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1283295411"/>
              </p:ext>
            </p:extLst>
          </p:nvPr>
        </p:nvGraphicFramePr>
        <p:xfrm>
          <a:off x="353293" y="1604666"/>
          <a:ext cx="8167254" cy="3931475"/>
        </p:xfrm>
        <a:graphic>
          <a:graphicData uri="http://schemas.openxmlformats.org/drawingml/2006/table">
            <a:tbl>
              <a:tblPr firstRow="1" firstCol="1" bandRow="1"/>
              <a:tblGrid>
                <a:gridCol w="2448359"/>
                <a:gridCol w="2779955"/>
                <a:gridCol w="2938940"/>
              </a:tblGrid>
              <a:tr h="17121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Module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Functionality Gaps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Mitigation of Gaps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782">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Enterprise Contracts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Fusion Enterprise Contract enables management of contract deliverables , however in absence of </a:t>
                      </a: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Supplier Portal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 Web center  both inbound deliverables management and document storage was a Functionality Gap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We Leveraged the Out of Box Enterprise Contract delivery management functionality and created an interface with the local FTP  for linking the inbound contract related deliverables ( documents )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722">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Procurement Cloud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Third Party Source System Integration for Requisitions. In absence of the Fusion SOA Middleware License, establishing a Service based integration with Argos Source system for requisitions was a challenge.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 Mitigate this we leveraged the Oracle Fusion Out of Box requisition upload templates and created a java program which will stage the data in the Oracle Accepted formats, the descriptive flex field were created to adequately capture the source system document reference and manage the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mapping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5977">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Accounts Payable </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Third Party Source System Integration for Voucher Data from the FSFN System to Oracle Cloud Accounts Payable In absence of the Fusion SOA Middleware License, establishing a Service based integration with FSFN  Source system for requisitions was a challenge.</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 Mitigate this we leveraged the Oracle Fusion Out of Box File Based Data Import templates and created a java program which will stage the data in the Oracle Accepted formats, the descriptive flex field were created to adequately capture the source system document reference and manage the mapping</a:t>
                      </a:r>
                    </a:p>
                  </a:txBody>
                  <a:tcPr marL="43022" marR="43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5898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57250"/>
            <a:ext cx="7886700" cy="363661"/>
          </a:xfrm>
        </p:spPr>
        <p:txBody>
          <a:bodyPr>
            <a:normAutofit/>
          </a:bodyPr>
          <a:lstStyle/>
          <a:p>
            <a:r>
              <a:rPr lang="en-US" sz="1800" dirty="0"/>
              <a:t>Risks , Mitigants &amp; Decisions </a:t>
            </a:r>
            <a:endParaRPr lang="en-US" sz="1800" dirty="0"/>
          </a:p>
        </p:txBody>
      </p:sp>
      <p:graphicFrame>
        <p:nvGraphicFramePr>
          <p:cNvPr id="6" name="Table 5"/>
          <p:cNvGraphicFramePr>
            <a:graphicFrameLocks noGrp="1"/>
          </p:cNvGraphicFramePr>
          <p:nvPr>
            <p:extLst/>
          </p:nvPr>
        </p:nvGraphicFramePr>
        <p:xfrm>
          <a:off x="106252" y="1308849"/>
          <a:ext cx="8818809" cy="4447003"/>
        </p:xfrm>
        <a:graphic>
          <a:graphicData uri="http://schemas.openxmlformats.org/drawingml/2006/table">
            <a:tbl>
              <a:tblPr firstRow="1" firstCol="1" lastRow="1" lastCol="1" bandRow="1" bandCol="1"/>
              <a:tblGrid>
                <a:gridCol w="3151877"/>
                <a:gridCol w="3400712"/>
                <a:gridCol w="2266220"/>
              </a:tblGrid>
              <a:tr h="285593">
                <a:tc>
                  <a:txBody>
                    <a:bodyPr/>
                    <a:lstStyle/>
                    <a:p>
                      <a:pPr marL="0" marR="0">
                        <a:lnSpc>
                          <a:spcPct val="107000"/>
                        </a:lnSpc>
                        <a:spcBef>
                          <a:spcPts val="0"/>
                        </a:spcBef>
                        <a:spcAft>
                          <a:spcPts val="0"/>
                        </a:spcAft>
                      </a:pPr>
                      <a:r>
                        <a:rPr lang="en-US" sz="4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Major Risk</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70C0"/>
                    </a:solidFill>
                  </a:tcPr>
                </a:tc>
                <a:tc>
                  <a:txBody>
                    <a:bodyPr/>
                    <a:lstStyle/>
                    <a:p>
                      <a:pPr marL="0" marR="0">
                        <a:lnSpc>
                          <a:spcPct val="107000"/>
                        </a:lnSpc>
                        <a:spcBef>
                          <a:spcPts val="0"/>
                        </a:spcBef>
                        <a:spcAft>
                          <a:spcPts val="0"/>
                        </a:spcAft>
                      </a:pPr>
                      <a:r>
                        <a:rPr lang="en-US" sz="4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Mitigation</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70C0"/>
                    </a:solidFill>
                  </a:tcPr>
                </a:tc>
                <a:tc>
                  <a:txBody>
                    <a:bodyPr/>
                    <a:lstStyle/>
                    <a:p>
                      <a:pPr marL="0" marR="0">
                        <a:lnSpc>
                          <a:spcPct val="107000"/>
                        </a:lnSpc>
                        <a:spcBef>
                          <a:spcPts val="0"/>
                        </a:spcBef>
                        <a:spcAft>
                          <a:spcPts val="0"/>
                        </a:spcAft>
                      </a:pPr>
                      <a:r>
                        <a:rPr lang="en-US" sz="4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Decisions </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70C0"/>
                    </a:solidFill>
                  </a:tcPr>
                </a:tc>
              </a:tr>
              <a:tr h="880682">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Change in Scope: The Original ERP Cloud Implementation, involved the Implementation of Oracle Cloud ERP for Procurement, Financials and Planning &amp; Budgeting. During the build phase Client wanted the Supplier Portal to be implemented and thus bringing out a major scope change </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The Additional scope change was being handled through  Change Request  for the Additional Scope </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The Impact on the additional change in scope on the timelines was negated as the requirement gathering and design process were aligned to include Supplier portal inclusion in Future. </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770011">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Non Availability of Dedicated Subject Matter Experts from Client Side, Client being a Non-Profit Organization is lean on Staffing and with project of this scale the business team was stretched due to Audits and Regular  Activity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Project planning was tailored to meet the timing and availability of client staff. The Various requirement gathering templates were tailored to business process of client based on the initial documents shared by the client</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The aspect of non-availability of dedicated subject matter expert was factored during the initial stages of the project and  activity scheduling was carried out accordingly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614630">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Slippages in deadline by either of the party would affect the entire schedule of project</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A weekly status meeting would be scheduled between CBCCF and L&amp;T Infotech to monitor project plan. For any slippages proper measures can be taken with mutual agreement</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880682">
                <a:tc>
                  <a:txBody>
                    <a:bodyPr/>
                    <a:lstStyle/>
                    <a:p>
                      <a:pPr marL="0" marR="0">
                        <a:lnSpc>
                          <a:spcPct val="107000"/>
                        </a:lnSpc>
                        <a:spcBef>
                          <a:spcPts val="0"/>
                        </a:spcBef>
                        <a:spcAft>
                          <a:spcPts val="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a:effectLst/>
                          <a:latin typeface="Calibri Light" panose="020F0302020204030204" pitchFamily="34" charset="0"/>
                          <a:ea typeface="Calibri" panose="020F0502020204030204" pitchFamily="34" charset="0"/>
                          <a:cs typeface="Times New Roman" panose="02020603050405020304" pitchFamily="18" charset="0"/>
                        </a:rPr>
                        <a:t>Product issues / bugs</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Work with Oracle Support Team to resolve the issues on priority. Escalate it to Oracle Account Manager for CBCCF to expedite the resolution.</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A detailed application related issue registry and probable solutions listing was being carried out as a part of pre project planning. This data is current being used across various implementation project. </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1015405">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Major changes in Oracle Cloud Application systems during implementation</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L&amp;T Infotech &amp; CBCCF team shall work together to manage any major change during the implementation.</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Light" panose="020F0302020204030204" pitchFamily="34" charset="0"/>
                          <a:ea typeface="Calibri" panose="020F0502020204030204" pitchFamily="34" charset="0"/>
                          <a:cs typeface="Times New Roman" panose="02020603050405020304" pitchFamily="18" charset="0"/>
                        </a:rPr>
                        <a:t>L&amp; T being a platinum partner is in constant dialogue with Oracle ERP Cloud Team and carry out a detailed discussion on the latest releases and changes. Oracle Cloud COE  team at L&amp;T Reviews the changes and shared the details with project teams on a regular basis</a:t>
                      </a:r>
                    </a:p>
                  </a:txBody>
                  <a:tcPr marL="25462" marR="2546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6660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0" y="857250"/>
            <a:ext cx="7886700" cy="402297"/>
          </a:xfrm>
        </p:spPr>
        <p:txBody>
          <a:bodyPr>
            <a:normAutofit/>
          </a:bodyPr>
          <a:lstStyle/>
          <a:p>
            <a:r>
              <a:rPr lang="en-US" sz="1800" dirty="0"/>
              <a:t>Key Performance Indicator and Measurement of Success </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3132687858"/>
              </p:ext>
            </p:extLst>
          </p:nvPr>
        </p:nvGraphicFramePr>
        <p:xfrm>
          <a:off x="212501" y="1427141"/>
          <a:ext cx="8345510" cy="3861172"/>
        </p:xfrm>
        <a:graphic>
          <a:graphicData uri="http://schemas.openxmlformats.org/drawingml/2006/table">
            <a:tbl>
              <a:tblPr firstRow="1" firstCol="1" bandRow="1"/>
              <a:tblGrid>
                <a:gridCol w="3530107"/>
                <a:gridCol w="3443804"/>
                <a:gridCol w="1371599"/>
              </a:tblGrid>
              <a:tr h="353458">
                <a:tc>
                  <a:txBody>
                    <a:bodyPr/>
                    <a:lstStyle/>
                    <a:p>
                      <a:pPr marL="0" marR="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Key Performance Indicators </a:t>
                      </a:r>
                    </a:p>
                    <a:p>
                      <a:pPr marL="0" marR="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KPI Performance </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Rating in the Scale of 1 to 10</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590952">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Standardized and aligned business processes</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Standardization has been brought about in Enterprise structure, Chart of Account Structure and Usage, Standardized Reporting </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025">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Centralized project map and timeline</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Project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Delivery and </a:t>
                      </a:r>
                      <a:r>
                        <a:rPr lang="en-US" sz="1100" dirty="0">
                          <a:effectLst/>
                          <a:latin typeface="Calibri" panose="020F0502020204030204" pitchFamily="34" charset="0"/>
                          <a:ea typeface="Calibri" panose="020F0502020204030204" pitchFamily="34" charset="0"/>
                          <a:cs typeface="Times New Roman" panose="02020603050405020304" pitchFamily="18" charset="0"/>
                        </a:rPr>
                        <a:t>Customer Inclusion at various stages of project execution. With a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Lean </a:t>
                      </a:r>
                      <a:r>
                        <a:rPr lang="en-US" sz="1100" dirty="0">
                          <a:effectLst/>
                          <a:latin typeface="Calibri" panose="020F0502020204030204" pitchFamily="34" charset="0"/>
                          <a:ea typeface="Calibri" panose="020F0502020204030204" pitchFamily="34" charset="0"/>
                          <a:cs typeface="Times New Roman" panose="02020603050405020304" pitchFamily="18" charset="0"/>
                        </a:rPr>
                        <a:t>Staffing model of the client and no dedicated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project </a:t>
                      </a:r>
                      <a:r>
                        <a:rPr lang="en-US" sz="1100" dirty="0">
                          <a:effectLst/>
                          <a:latin typeface="Calibri" panose="020F0502020204030204" pitchFamily="34" charset="0"/>
                          <a:ea typeface="Calibri" panose="020F0502020204030204" pitchFamily="34" charset="0"/>
                          <a:cs typeface="Times New Roman" panose="02020603050405020304" pitchFamily="18" charset="0"/>
                        </a:rPr>
                        <a:t>resource committed by the client, the delivery timelines has been achieved </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26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Cycle Time </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Month End Closing reduced to 2  Days from the earlier 9 Days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Complete Automation of Voucher Processing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Vendor Management is vendor driven through supplier portal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Approval related delays reduce to less than 4%</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77">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Application Rationalization </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Close to 4 Long Tail Applications has been Sunset </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44558" marR="4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1678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Acceleration Toolkit</a:t>
            </a:r>
          </a:p>
        </p:txBody>
      </p:sp>
      <p:grpSp>
        <p:nvGrpSpPr>
          <p:cNvPr id="10" name="Group 9"/>
          <p:cNvGrpSpPr/>
          <p:nvPr/>
        </p:nvGrpSpPr>
        <p:grpSpPr>
          <a:xfrm>
            <a:off x="0" y="4758178"/>
            <a:ext cx="9144000" cy="1232610"/>
            <a:chOff x="141597" y="4827452"/>
            <a:chExt cx="8310894" cy="823406"/>
          </a:xfrm>
        </p:grpSpPr>
        <p:sp>
          <p:nvSpPr>
            <p:cNvPr id="154" name="Rectangle 153"/>
            <p:cNvSpPr/>
            <p:nvPr/>
          </p:nvSpPr>
          <p:spPr>
            <a:xfrm>
              <a:off x="141597" y="4827452"/>
              <a:ext cx="8310894" cy="823406"/>
            </a:xfrm>
            <a:prstGeom prst="rect">
              <a:avLst/>
            </a:prstGeom>
            <a:solidFill>
              <a:sysClr val="window" lastClr="FFFFFF">
                <a:lumMod val="85000"/>
              </a:sysClr>
            </a:solidFill>
            <a:ln w="12700" cap="flat" cmpd="sng" algn="ctr">
              <a:noFill/>
              <a:prstDash val="solid"/>
              <a:miter lim="800000"/>
            </a:ln>
            <a:effectLst/>
          </p:spPr>
          <p:txBody>
            <a:bodyPr lIns="91424" tIns="45718" rIns="91424" bIns="45718" spcCol="0" rtlCol="0" anchor="ctr"/>
            <a:lstStyle/>
            <a:p>
              <a:pPr marL="0" marR="0" lvl="0" indent="0" algn="ctr" defTabSz="913584"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prstClr val="white"/>
                </a:solidFill>
                <a:effectLst/>
                <a:uLnTx/>
                <a:uFillTx/>
              </a:endParaRPr>
            </a:p>
          </p:txBody>
        </p:sp>
        <p:grpSp>
          <p:nvGrpSpPr>
            <p:cNvPr id="160" name="Group 159"/>
            <p:cNvGrpSpPr/>
            <p:nvPr/>
          </p:nvGrpSpPr>
          <p:grpSpPr>
            <a:xfrm>
              <a:off x="430266" y="4916710"/>
              <a:ext cx="7737828" cy="647913"/>
              <a:chOff x="212324" y="4108263"/>
              <a:chExt cx="8018954" cy="705938"/>
            </a:xfrm>
            <a:solidFill>
              <a:srgbClr val="004678"/>
            </a:solidFill>
          </p:grpSpPr>
          <p:sp>
            <p:nvSpPr>
              <p:cNvPr id="189" name="Rectangle 188"/>
              <p:cNvSpPr/>
              <p:nvPr/>
            </p:nvSpPr>
            <p:spPr bwMode="auto">
              <a:xfrm>
                <a:off x="212324" y="4108263"/>
                <a:ext cx="2545390" cy="322560"/>
              </a:xfrm>
              <a:prstGeom prst="rect">
                <a:avLst/>
              </a:prstGeom>
              <a:grp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121872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FEFDFD"/>
                    </a:solidFill>
                    <a:effectLst/>
                    <a:uLnTx/>
                    <a:uFillTx/>
                    <a:cs typeface="Calibri" panose="020F0502020204030204" pitchFamily="34" charset="0"/>
                  </a:rPr>
                  <a:t>Improved Accuracy in execution</a:t>
                </a:r>
              </a:p>
            </p:txBody>
          </p:sp>
          <p:sp>
            <p:nvSpPr>
              <p:cNvPr id="190" name="Rectangle 189"/>
              <p:cNvSpPr/>
              <p:nvPr/>
            </p:nvSpPr>
            <p:spPr bwMode="auto">
              <a:xfrm>
                <a:off x="2949106" y="4108263"/>
                <a:ext cx="2545390" cy="322560"/>
              </a:xfrm>
              <a:prstGeom prst="rect">
                <a:avLst/>
              </a:prstGeom>
              <a:grp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121872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FEFDFD"/>
                    </a:solidFill>
                    <a:effectLst/>
                    <a:uLnTx/>
                    <a:uFillTx/>
                    <a:cs typeface="Calibri" panose="020F0502020204030204" pitchFamily="34" charset="0"/>
                  </a:rPr>
                  <a:t>Defect Reduction by 30%</a:t>
                </a:r>
              </a:p>
            </p:txBody>
          </p:sp>
          <p:sp>
            <p:nvSpPr>
              <p:cNvPr id="191" name="Rectangle 190"/>
              <p:cNvSpPr/>
              <p:nvPr/>
            </p:nvSpPr>
            <p:spPr bwMode="auto">
              <a:xfrm>
                <a:off x="5685888" y="4108263"/>
                <a:ext cx="2545390" cy="322560"/>
              </a:xfrm>
              <a:prstGeom prst="rect">
                <a:avLst/>
              </a:prstGeom>
              <a:grp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121872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FEFDFD"/>
                    </a:solidFill>
                    <a:effectLst/>
                    <a:uLnTx/>
                    <a:uFillTx/>
                    <a:cs typeface="Calibri" panose="020F0502020204030204" pitchFamily="34" charset="0"/>
                  </a:rPr>
                  <a:t>Shortened End-to-End Duration</a:t>
                </a:r>
              </a:p>
            </p:txBody>
          </p:sp>
          <p:sp>
            <p:nvSpPr>
              <p:cNvPr id="192" name="Rectangle 191"/>
              <p:cNvSpPr/>
              <p:nvPr/>
            </p:nvSpPr>
            <p:spPr bwMode="auto">
              <a:xfrm>
                <a:off x="1485019" y="4491641"/>
                <a:ext cx="2545390" cy="322560"/>
              </a:xfrm>
              <a:prstGeom prst="rect">
                <a:avLst/>
              </a:prstGeom>
              <a:grp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1218720" eaLnBrk="1" fontAlgn="base" latinLnBrk="0" hangingPunct="1">
                  <a:lnSpc>
                    <a:spcPct val="100000"/>
                  </a:lnSpc>
                  <a:spcBef>
                    <a:spcPct val="0"/>
                  </a:spcBef>
                  <a:spcAft>
                    <a:spcPct val="0"/>
                  </a:spcAft>
                  <a:buClrTx/>
                  <a:buSzTx/>
                  <a:buFontTx/>
                  <a:buNone/>
                  <a:tabLst/>
                  <a:defRPr/>
                </a:pPr>
                <a:r>
                  <a:rPr kumimoji="0" lang="en-IN" sz="1200" b="0" i="0" u="none" strike="noStrike" kern="0" cap="none" spc="0" normalizeH="0" baseline="0" noProof="0" dirty="0" smtClean="0">
                    <a:ln>
                      <a:noFill/>
                    </a:ln>
                    <a:solidFill>
                      <a:srgbClr val="FEFDFD"/>
                    </a:solidFill>
                    <a:effectLst/>
                    <a:uLnTx/>
                    <a:uFillTx/>
                    <a:cs typeface="Calibri" panose="020F0502020204030204" pitchFamily="34" charset="0"/>
                  </a:rPr>
                  <a:t>IT Team Time Saved by 15-20%</a:t>
                </a:r>
              </a:p>
            </p:txBody>
          </p:sp>
          <p:sp>
            <p:nvSpPr>
              <p:cNvPr id="193" name="Rectangle 192"/>
              <p:cNvSpPr/>
              <p:nvPr/>
            </p:nvSpPr>
            <p:spPr bwMode="auto">
              <a:xfrm>
                <a:off x="4221801" y="4491641"/>
                <a:ext cx="2545390" cy="322560"/>
              </a:xfrm>
              <a:prstGeom prst="rect">
                <a:avLst/>
              </a:prstGeom>
              <a:grp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121872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FEFDFD"/>
                    </a:solidFill>
                    <a:effectLst/>
                    <a:uLnTx/>
                    <a:uFillTx/>
                    <a:cs typeface="Calibri" panose="020F0502020204030204" pitchFamily="34" charset="0"/>
                  </a:rPr>
                  <a:t>Effort savings by 18-22%</a:t>
                </a:r>
              </a:p>
            </p:txBody>
          </p:sp>
        </p:grpSp>
        <p:pic>
          <p:nvPicPr>
            <p:cNvPr id="176" name="Picture 1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142" y="4964891"/>
              <a:ext cx="186238" cy="199683"/>
            </a:xfrm>
            <a:prstGeom prst="rect">
              <a:avLst/>
            </a:prstGeom>
          </p:spPr>
        </p:pic>
        <p:pic>
          <p:nvPicPr>
            <p:cNvPr id="177" name="Picture 1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752" y="4964891"/>
              <a:ext cx="186238" cy="199683"/>
            </a:xfrm>
            <a:prstGeom prst="rect">
              <a:avLst/>
            </a:prstGeom>
          </p:spPr>
        </p:pic>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0000" y="4964891"/>
              <a:ext cx="186238" cy="199683"/>
            </a:xfrm>
            <a:prstGeom prst="rect">
              <a:avLst/>
            </a:prstGeom>
          </p:spPr>
        </p:pic>
        <p:pic>
          <p:nvPicPr>
            <p:cNvPr id="179" name="Picture 1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232" y="5318650"/>
              <a:ext cx="186238" cy="199683"/>
            </a:xfrm>
            <a:prstGeom prst="rect">
              <a:avLst/>
            </a:prstGeom>
          </p:spPr>
        </p:pic>
        <p:pic>
          <p:nvPicPr>
            <p:cNvPr id="180" name="Picture 1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0362" y="5318650"/>
              <a:ext cx="186238" cy="199683"/>
            </a:xfrm>
            <a:prstGeom prst="rect">
              <a:avLst/>
            </a:prstGeom>
          </p:spPr>
        </p:pic>
      </p:grpSp>
      <p:grpSp>
        <p:nvGrpSpPr>
          <p:cNvPr id="11" name="Group 10"/>
          <p:cNvGrpSpPr/>
          <p:nvPr/>
        </p:nvGrpSpPr>
        <p:grpSpPr>
          <a:xfrm>
            <a:off x="318521" y="1400175"/>
            <a:ext cx="8568756" cy="2959492"/>
            <a:chOff x="318521" y="1626467"/>
            <a:chExt cx="8568756" cy="3031845"/>
          </a:xfrm>
        </p:grpSpPr>
        <p:sp>
          <p:nvSpPr>
            <p:cNvPr id="152" name="Oval 151"/>
            <p:cNvSpPr/>
            <p:nvPr/>
          </p:nvSpPr>
          <p:spPr>
            <a:xfrm>
              <a:off x="6327333" y="1668842"/>
              <a:ext cx="591213" cy="633894"/>
            </a:xfrm>
            <a:prstGeom prst="ellipse">
              <a:avLst/>
            </a:prstGeom>
            <a:solidFill>
              <a:srgbClr val="4D4D4D"/>
            </a:solidFill>
            <a:ln w="12700" cap="flat" cmpd="sng" algn="ctr">
              <a:solidFill>
                <a:srgbClr val="EE3A43"/>
              </a:solidFill>
              <a:prstDash val="solid"/>
              <a:miter lim="800000"/>
            </a:ln>
            <a:effectLst/>
          </p:spPr>
          <p:txBody>
            <a:bodyPr lIns="91398" tIns="45718" rIns="91398" bIns="45718" rtlCol="0" anchor="ctr"/>
            <a:lstStyle/>
            <a:p>
              <a:pPr marL="0" marR="0" lvl="0" indent="0" algn="ctr" defTabSz="913924"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prstClr val="white"/>
                </a:solidFill>
                <a:effectLst/>
                <a:uLnTx/>
                <a:uFillTx/>
              </a:endParaRPr>
            </a:p>
          </p:txBody>
        </p:sp>
        <p:sp>
          <p:nvSpPr>
            <p:cNvPr id="153" name="Oval 152"/>
            <p:cNvSpPr/>
            <p:nvPr/>
          </p:nvSpPr>
          <p:spPr>
            <a:xfrm>
              <a:off x="6358770" y="2785427"/>
              <a:ext cx="591213" cy="633894"/>
            </a:xfrm>
            <a:prstGeom prst="ellipse">
              <a:avLst/>
            </a:prstGeom>
            <a:solidFill>
              <a:srgbClr val="4D4D4D"/>
            </a:solidFill>
            <a:ln w="12700" cap="flat" cmpd="sng" algn="ctr">
              <a:solidFill>
                <a:srgbClr val="EE3A43"/>
              </a:solidFill>
              <a:prstDash val="solid"/>
              <a:miter lim="800000"/>
            </a:ln>
            <a:effectLst/>
          </p:spPr>
          <p:txBody>
            <a:bodyPr lIns="91398" tIns="45718" rIns="91398" bIns="45718" rtlCol="0" anchor="ctr"/>
            <a:lstStyle/>
            <a:p>
              <a:pPr marL="0" marR="0" lvl="0" indent="0" algn="ctr" defTabSz="913924"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prstClr val="white"/>
                </a:solidFill>
                <a:effectLst/>
                <a:uLnTx/>
                <a:uFillTx/>
              </a:endParaRPr>
            </a:p>
          </p:txBody>
        </p:sp>
        <p:sp>
          <p:nvSpPr>
            <p:cNvPr id="155" name="Rectangle 154"/>
            <p:cNvSpPr/>
            <p:nvPr/>
          </p:nvSpPr>
          <p:spPr bwMode="auto">
            <a:xfrm>
              <a:off x="520142" y="1664078"/>
              <a:ext cx="1614635" cy="595438"/>
            </a:xfrm>
            <a:prstGeom prst="rect">
              <a:avLst/>
            </a:prstGeom>
            <a:noFill/>
            <a:ln w="6350" cap="flat" cmpd="sng" algn="ctr">
              <a:noFill/>
              <a:prstDash val="solid"/>
              <a:round/>
              <a:headEnd type="none" w="med" len="med"/>
              <a:tailEnd type="none" w="med" len="med"/>
            </a:ln>
            <a:effectLst/>
            <a:extLst/>
          </p:spPr>
          <p:txBody>
            <a:bodyPr vert="horz" wrap="square" lIns="121898" tIns="60949" rIns="121898" bIns="60949" numCol="1" rtlCol="0" anchor="ctr" anchorCtr="0" compatLnSpc="1">
              <a:prstTxWarp prst="textNoShape">
                <a:avLst/>
              </a:prstTxWarp>
            </a:bodyPr>
            <a:lstStyle/>
            <a:p>
              <a:pPr marL="0" marR="0" lvl="0" indent="0" algn="r" defTabSz="1218720" eaLnBrk="1" fontAlgn="base" latinLnBrk="0" hangingPunct="1">
                <a:lnSpc>
                  <a:spcPts val="16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Smart Solutions</a:t>
              </a:r>
            </a:p>
            <a:p>
              <a:pPr marL="0" marR="0" lvl="0" indent="0" algn="r"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srgbClr val="000000"/>
                  </a:solidFill>
                  <a:effectLst/>
                  <a:uLnTx/>
                  <a:uFillTx/>
                  <a:cs typeface="Calibri" panose="020F0502020204030204" pitchFamily="34" charset="0"/>
                </a:rPr>
                <a:t>Accelerated Assessment and Design</a:t>
              </a:r>
            </a:p>
          </p:txBody>
        </p:sp>
        <p:sp>
          <p:nvSpPr>
            <p:cNvPr id="156" name="Rectangle 155"/>
            <p:cNvSpPr/>
            <p:nvPr/>
          </p:nvSpPr>
          <p:spPr bwMode="auto">
            <a:xfrm>
              <a:off x="324525" y="4136660"/>
              <a:ext cx="1810245" cy="359303"/>
            </a:xfrm>
            <a:prstGeom prst="rect">
              <a:avLst/>
            </a:prstGeom>
            <a:noFill/>
            <a:ln w="6350" cap="flat" cmpd="sng" algn="ctr">
              <a:noFill/>
              <a:prstDash val="solid"/>
              <a:round/>
              <a:headEnd type="none" w="med" len="med"/>
              <a:tailEnd type="none" w="med" len="med"/>
            </a:ln>
            <a:effectLst/>
            <a:extLst/>
          </p:spPr>
          <p:txBody>
            <a:bodyPr vert="horz" wrap="none" lIns="121898" tIns="60949" rIns="121898" bIns="60949" numCol="1" rtlCol="0" anchor="ctr" anchorCtr="0" compatLnSpc="1">
              <a:prstTxWarp prst="textNoShape">
                <a:avLst/>
              </a:prstTxWarp>
            </a:bodyPr>
            <a:lstStyle/>
            <a:p>
              <a:pPr marL="0" marR="0" lvl="0" indent="0" algn="r" defTabSz="1218720" eaLnBrk="1" fontAlgn="base" latinLnBrk="0" hangingPunct="1">
                <a:lnSpc>
                  <a:spcPts val="16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Pre-Built</a:t>
              </a:r>
              <a:b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b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Adapters &amp; Reports</a:t>
              </a:r>
            </a:p>
            <a:p>
              <a:pPr marL="0" marR="0" lvl="0" indent="0" algn="r"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srgbClr val="000000"/>
                  </a:solidFill>
                  <a:effectLst/>
                  <a:uLnTx/>
                  <a:uFillTx/>
                  <a:cs typeface="Calibri" panose="020F0502020204030204" pitchFamily="34" charset="0"/>
                </a:rPr>
                <a:t>Ready Interfaces &amp; </a:t>
              </a:r>
            </a:p>
            <a:p>
              <a:pPr marL="0" marR="0" lvl="0" indent="0" algn="r"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srgbClr val="000000"/>
                  </a:solidFill>
                  <a:effectLst/>
                  <a:uLnTx/>
                  <a:uFillTx/>
                  <a:cs typeface="Calibri" panose="020F0502020204030204" pitchFamily="34" charset="0"/>
                </a:rPr>
                <a:t>BI Reporting</a:t>
              </a:r>
            </a:p>
          </p:txBody>
        </p:sp>
        <p:sp>
          <p:nvSpPr>
            <p:cNvPr id="157" name="Rectangle 156"/>
            <p:cNvSpPr/>
            <p:nvPr/>
          </p:nvSpPr>
          <p:spPr bwMode="auto">
            <a:xfrm>
              <a:off x="7016930" y="4299009"/>
              <a:ext cx="1614635" cy="359303"/>
            </a:xfrm>
            <a:prstGeom prst="rect">
              <a:avLst/>
            </a:prstGeom>
            <a:noFill/>
            <a:ln w="6350" cap="flat" cmpd="sng" algn="ctr">
              <a:noFill/>
              <a:prstDash val="solid"/>
              <a:round/>
              <a:headEnd type="none" w="med" len="med"/>
              <a:tailEnd type="none" w="med" len="med"/>
            </a:ln>
            <a:effectLst/>
            <a:extLst/>
          </p:spPr>
          <p:txBody>
            <a:bodyPr vert="horz" wrap="square" lIns="121898" tIns="60949" rIns="121898" bIns="60949" numCol="1" rtlCol="0" anchor="ctr" anchorCtr="0" compatLnSpc="1">
              <a:prstTxWarp prst="textNoShape">
                <a:avLst/>
              </a:prstTxWarp>
            </a:bodyPr>
            <a:lstStyle/>
            <a:p>
              <a:pPr marL="0" marR="0" lvl="0" indent="0" defTabSz="121872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Data Auditor</a:t>
              </a:r>
            </a:p>
            <a:p>
              <a:pPr marL="0" marR="0" lvl="0" indent="0"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srgbClr val="000000"/>
                  </a:solidFill>
                  <a:effectLst/>
                  <a:uLnTx/>
                  <a:uFillTx/>
                  <a:cs typeface="Calibri" panose="020F0502020204030204" pitchFamily="34" charset="0"/>
                </a:rPr>
                <a:t>Monitor transactions &amp; system changes</a:t>
              </a:r>
            </a:p>
          </p:txBody>
        </p:sp>
        <p:sp>
          <p:nvSpPr>
            <p:cNvPr id="158" name="Rectangle 157"/>
            <p:cNvSpPr/>
            <p:nvPr/>
          </p:nvSpPr>
          <p:spPr bwMode="auto">
            <a:xfrm>
              <a:off x="6969576" y="1839967"/>
              <a:ext cx="1917701" cy="359301"/>
            </a:xfrm>
            <a:prstGeom prst="rect">
              <a:avLst/>
            </a:prstGeom>
            <a:noFill/>
            <a:ln w="6350" cap="flat" cmpd="sng" algn="ctr">
              <a:noFill/>
              <a:prstDash val="solid"/>
              <a:round/>
              <a:headEnd type="none" w="med" len="med"/>
              <a:tailEnd type="none" w="med" len="med"/>
            </a:ln>
            <a:effectLst/>
            <a:extLst/>
          </p:spPr>
          <p:txBody>
            <a:bodyPr vert="horz" wrap="square" lIns="121898" tIns="60949" rIns="121898" bIns="60949" numCol="1" rtlCol="0" anchor="ctr" anchorCtr="0" compatLnSpc="1">
              <a:prstTxWarp prst="textNoShape">
                <a:avLst/>
              </a:prstTxWarp>
            </a:bodyPr>
            <a:lstStyle/>
            <a:p>
              <a:pPr marL="0" marR="0" lvl="0" indent="0" defTabSz="1218720" eaLnBrk="1" fontAlgn="base" latinLnBrk="0" hangingPunct="1">
                <a:lnSpc>
                  <a:spcPts val="16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Data </a:t>
              </a:r>
              <a:b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b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Migration Tools </a:t>
              </a:r>
            </a:p>
            <a:p>
              <a:pPr marL="0" marR="0" lvl="0" indent="0"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srgbClr val="000000"/>
                  </a:solidFill>
                  <a:effectLst/>
                  <a:uLnTx/>
                  <a:uFillTx/>
                  <a:cs typeface="Calibri" panose="020F0502020204030204" pitchFamily="34" charset="0"/>
                </a:rPr>
                <a:t>Accelerated and Reliable </a:t>
              </a:r>
            </a:p>
            <a:p>
              <a:pPr marL="0" marR="0" lvl="0" indent="0"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srgbClr val="000000"/>
                  </a:solidFill>
                  <a:effectLst/>
                  <a:uLnTx/>
                  <a:uFillTx/>
                  <a:cs typeface="Calibri" panose="020F0502020204030204" pitchFamily="34" charset="0"/>
                </a:rPr>
                <a:t>Data Migration</a:t>
              </a:r>
            </a:p>
          </p:txBody>
        </p:sp>
        <p:sp>
          <p:nvSpPr>
            <p:cNvPr id="159" name="Rectangle 158"/>
            <p:cNvSpPr/>
            <p:nvPr/>
          </p:nvSpPr>
          <p:spPr bwMode="auto">
            <a:xfrm>
              <a:off x="7016930" y="3744430"/>
              <a:ext cx="1614635" cy="359301"/>
            </a:xfrm>
            <a:prstGeom prst="rect">
              <a:avLst/>
            </a:prstGeom>
            <a:noFill/>
            <a:ln w="6350" cap="flat" cmpd="sng" algn="ctr">
              <a:noFill/>
              <a:prstDash val="solid"/>
              <a:round/>
              <a:headEnd type="none" w="med" len="med"/>
              <a:tailEnd type="none" w="med" len="med"/>
            </a:ln>
            <a:effectLst/>
            <a:extLst/>
          </p:spPr>
          <p:txBody>
            <a:bodyPr vert="horz" wrap="none" lIns="121898" tIns="60949" rIns="121898" bIns="60949" numCol="1" rtlCol="0" anchor="ctr" anchorCtr="0" compatLnSpc="1">
              <a:prstTxWarp prst="textNoShape">
                <a:avLst/>
              </a:prstTxWarp>
            </a:bodyPr>
            <a:lstStyle/>
            <a:p>
              <a:pPr marL="0" marR="0" lvl="0" indent="0" defTabSz="1218720" eaLnBrk="1" fontAlgn="base" latinLnBrk="0" hangingPunct="1">
                <a:lnSpc>
                  <a:spcPts val="16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Data</a:t>
              </a:r>
            </a:p>
            <a:p>
              <a:pPr marL="0" marR="0" lvl="0" indent="0" defTabSz="1218720" eaLnBrk="1" fontAlgn="base" latinLnBrk="0" hangingPunct="1">
                <a:lnSpc>
                  <a:spcPts val="16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Accuracy Tool</a:t>
              </a:r>
            </a:p>
            <a:p>
              <a:pPr marL="0" marR="0" lvl="0" indent="0"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srgbClr val="000000"/>
                  </a:solidFill>
                  <a:effectLst/>
                  <a:uLnTx/>
                  <a:uFillTx/>
                  <a:cs typeface="Calibri" panose="020F0502020204030204" pitchFamily="34" charset="0"/>
                </a:rPr>
                <a:t>Data quality enhancement</a:t>
              </a:r>
            </a:p>
          </p:txBody>
        </p:sp>
        <p:sp>
          <p:nvSpPr>
            <p:cNvPr id="161" name="Oval 160"/>
            <p:cNvSpPr/>
            <p:nvPr/>
          </p:nvSpPr>
          <p:spPr>
            <a:xfrm>
              <a:off x="3659976" y="2290774"/>
              <a:ext cx="1806855" cy="1614575"/>
            </a:xfrm>
            <a:prstGeom prst="ellipse">
              <a:avLst/>
            </a:prstGeom>
            <a:solidFill>
              <a:srgbClr val="004678"/>
            </a:solidFill>
            <a:ln w="12700" cap="flat" cmpd="sng" algn="ctr">
              <a:solidFill>
                <a:sysClr val="window" lastClr="FFFFFF"/>
              </a:solidFill>
              <a:prstDash val="solid"/>
              <a:miter lim="800000"/>
            </a:ln>
            <a:effectLst/>
          </p:spPr>
          <p:txBody>
            <a:bodyPr lIns="91398" tIns="45718" rIns="91398" bIns="45718" rtlCol="0" anchor="ctr"/>
            <a:lstStyle/>
            <a:p>
              <a:pPr marL="0" marR="0" lvl="0" indent="0" algn="ctr" defTabSz="913924"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prstClr val="white"/>
                </a:solidFill>
                <a:effectLst/>
                <a:uLnTx/>
                <a:uFillTx/>
              </a:endParaRPr>
            </a:p>
          </p:txBody>
        </p:sp>
        <p:sp>
          <p:nvSpPr>
            <p:cNvPr id="162" name="TextBox 161"/>
            <p:cNvSpPr txBox="1"/>
            <p:nvPr/>
          </p:nvSpPr>
          <p:spPr>
            <a:xfrm>
              <a:off x="4028119" y="3043355"/>
              <a:ext cx="1101551" cy="665667"/>
            </a:xfrm>
            <a:prstGeom prst="rect">
              <a:avLst/>
            </a:prstGeom>
            <a:noFill/>
          </p:spPr>
          <p:txBody>
            <a:bodyPr wrap="none" lIns="91424" tIns="45718" rIns="91424" bIns="45718" rtlCol="0">
              <a:spAutoFit/>
            </a:bodyPr>
            <a:lstStyle/>
            <a:p>
              <a:pPr marL="0" marR="0" lvl="0" indent="0" algn="ctr" defTabSz="1218720" eaLnBrk="1" fontAlgn="base" latinLnBrk="0" hangingPunct="1">
                <a:lnSpc>
                  <a:spcPts val="19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cs typeface="Calibri" panose="020F0502020204030204" pitchFamily="34" charset="0"/>
                </a:rPr>
                <a:t>Cloud</a:t>
              </a:r>
            </a:p>
            <a:p>
              <a:pPr marL="0" marR="0" lvl="0" indent="0" algn="ctr" defTabSz="1218720" eaLnBrk="1" fontAlgn="base" latinLnBrk="0" hangingPunct="1">
                <a:lnSpc>
                  <a:spcPts val="19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cs typeface="Calibri" panose="020F0502020204030204" pitchFamily="34" charset="0"/>
                </a:rPr>
                <a:t>Acceleration</a:t>
              </a:r>
            </a:p>
            <a:p>
              <a:pPr marL="0" marR="0" lvl="0" indent="0" algn="ctr" defTabSz="1218720" eaLnBrk="1" fontAlgn="base" latinLnBrk="0" hangingPunct="1">
                <a:lnSpc>
                  <a:spcPts val="19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cs typeface="Calibri" panose="020F0502020204030204" pitchFamily="34" charset="0"/>
                </a:rPr>
                <a:t>Toolkit</a:t>
              </a:r>
              <a:endParaRPr kumimoji="0" lang="en-IN" sz="1400" b="0" i="0" u="none" strike="noStrike" kern="0" cap="none" spc="0" normalizeH="0" baseline="0" noProof="0" dirty="0" smtClean="0">
                <a:ln>
                  <a:noFill/>
                </a:ln>
                <a:solidFill>
                  <a:prstClr val="white"/>
                </a:solidFill>
                <a:effectLst/>
                <a:uLnTx/>
                <a:uFillTx/>
                <a:cs typeface="Calibri" panose="020F0502020204030204" pitchFamily="34" charset="0"/>
              </a:endParaRPr>
            </a:p>
          </p:txBody>
        </p:sp>
        <p:sp>
          <p:nvSpPr>
            <p:cNvPr id="163" name="Oval 162"/>
            <p:cNvSpPr/>
            <p:nvPr/>
          </p:nvSpPr>
          <p:spPr>
            <a:xfrm>
              <a:off x="6405263" y="3926856"/>
              <a:ext cx="591213" cy="633894"/>
            </a:xfrm>
            <a:prstGeom prst="ellipse">
              <a:avLst/>
            </a:prstGeom>
            <a:solidFill>
              <a:srgbClr val="4D4D4D"/>
            </a:solidFill>
            <a:ln w="12700" cap="flat" cmpd="sng" algn="ctr">
              <a:solidFill>
                <a:srgbClr val="EE3A43"/>
              </a:solidFill>
              <a:prstDash val="solid"/>
              <a:miter lim="800000"/>
            </a:ln>
            <a:effectLst/>
          </p:spPr>
          <p:txBody>
            <a:bodyPr lIns="91398" tIns="45718" rIns="91398" bIns="45718" rtlCol="0" anchor="ctr"/>
            <a:lstStyle/>
            <a:p>
              <a:pPr marL="0" marR="0" lvl="0" indent="0" algn="ctr" defTabSz="913924"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prstClr val="white"/>
                </a:solidFill>
                <a:effectLst/>
                <a:uLnTx/>
                <a:uFillTx/>
              </a:endParaRPr>
            </a:p>
          </p:txBody>
        </p:sp>
        <p:sp>
          <p:nvSpPr>
            <p:cNvPr id="164" name="Oval 163"/>
            <p:cNvSpPr/>
            <p:nvPr/>
          </p:nvSpPr>
          <p:spPr>
            <a:xfrm>
              <a:off x="2142092" y="1626467"/>
              <a:ext cx="591213" cy="633894"/>
            </a:xfrm>
            <a:prstGeom prst="ellipse">
              <a:avLst/>
            </a:prstGeom>
            <a:solidFill>
              <a:srgbClr val="4D4D4D"/>
            </a:solidFill>
            <a:ln w="12700" cap="flat" cmpd="sng" algn="ctr">
              <a:solidFill>
                <a:srgbClr val="EE3A43"/>
              </a:solidFill>
              <a:prstDash val="solid"/>
              <a:miter lim="800000"/>
            </a:ln>
            <a:effectLst/>
          </p:spPr>
          <p:txBody>
            <a:bodyPr lIns="91398" tIns="45718" rIns="91398" bIns="45718" rtlCol="0" anchor="ctr"/>
            <a:lstStyle/>
            <a:p>
              <a:pPr marL="0" marR="0" lvl="0" indent="0" algn="ctr" defTabSz="913924"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prstClr val="white"/>
                </a:solidFill>
                <a:effectLst/>
                <a:uLnTx/>
                <a:uFillTx/>
              </a:endParaRPr>
            </a:p>
          </p:txBody>
        </p:sp>
        <p:sp>
          <p:nvSpPr>
            <p:cNvPr id="165" name="Oval 164"/>
            <p:cNvSpPr/>
            <p:nvPr/>
          </p:nvSpPr>
          <p:spPr>
            <a:xfrm>
              <a:off x="2130332" y="2777797"/>
              <a:ext cx="591213" cy="633894"/>
            </a:xfrm>
            <a:prstGeom prst="ellipse">
              <a:avLst/>
            </a:prstGeom>
            <a:solidFill>
              <a:srgbClr val="4D4D4D"/>
            </a:solidFill>
            <a:ln w="12700" cap="flat" cmpd="sng" algn="ctr">
              <a:solidFill>
                <a:srgbClr val="EE3A43"/>
              </a:solidFill>
              <a:prstDash val="solid"/>
              <a:miter lim="800000"/>
            </a:ln>
            <a:effectLst/>
          </p:spPr>
          <p:txBody>
            <a:bodyPr lIns="91398" tIns="45718" rIns="91398" bIns="45718" rtlCol="0" anchor="ctr"/>
            <a:lstStyle/>
            <a:p>
              <a:pPr marL="0" marR="0" lvl="0" indent="0" algn="ctr" defTabSz="913924"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prstClr val="white"/>
                </a:solidFill>
                <a:effectLst/>
                <a:uLnTx/>
                <a:uFillTx/>
              </a:endParaRPr>
            </a:p>
          </p:txBody>
        </p:sp>
        <p:sp>
          <p:nvSpPr>
            <p:cNvPr id="166" name="Oval 165"/>
            <p:cNvSpPr/>
            <p:nvPr/>
          </p:nvSpPr>
          <p:spPr>
            <a:xfrm>
              <a:off x="2196386" y="3974415"/>
              <a:ext cx="591213" cy="633894"/>
            </a:xfrm>
            <a:prstGeom prst="ellipse">
              <a:avLst/>
            </a:prstGeom>
            <a:solidFill>
              <a:srgbClr val="4D4D4D"/>
            </a:solidFill>
            <a:ln w="12700" cap="flat" cmpd="sng" algn="ctr">
              <a:solidFill>
                <a:srgbClr val="EE3A43"/>
              </a:solidFill>
              <a:prstDash val="solid"/>
              <a:miter lim="800000"/>
            </a:ln>
            <a:effectLst/>
          </p:spPr>
          <p:txBody>
            <a:bodyPr lIns="91398" tIns="45718" rIns="91398" bIns="45718" rtlCol="0" anchor="ctr"/>
            <a:lstStyle/>
            <a:p>
              <a:pPr marL="0" marR="0" lvl="0" indent="0" algn="ctr" defTabSz="913924"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smtClean="0">
                <a:ln>
                  <a:noFill/>
                </a:ln>
                <a:solidFill>
                  <a:prstClr val="white"/>
                </a:solidFill>
                <a:effectLst/>
                <a:uLnTx/>
                <a:uFillTx/>
              </a:endParaRPr>
            </a:p>
          </p:txBody>
        </p:sp>
        <p:cxnSp>
          <p:nvCxnSpPr>
            <p:cNvPr id="167" name="Elbow Connector 166"/>
            <p:cNvCxnSpPr>
              <a:stCxn id="164" idx="6"/>
              <a:endCxn id="161" idx="1"/>
            </p:cNvCxnSpPr>
            <p:nvPr/>
          </p:nvCxnSpPr>
          <p:spPr>
            <a:xfrm>
              <a:off x="2733305" y="1943414"/>
              <a:ext cx="1191279" cy="583809"/>
            </a:xfrm>
            <a:prstGeom prst="bentConnector2">
              <a:avLst/>
            </a:prstGeom>
            <a:noFill/>
            <a:ln w="12700" cap="flat" cmpd="sng" algn="ctr">
              <a:solidFill>
                <a:schemeClr val="accent2">
                  <a:lumMod val="75000"/>
                </a:schemeClr>
              </a:solidFill>
              <a:prstDash val="solid"/>
              <a:miter lim="800000"/>
              <a:headEnd type="triangle" w="med" len="med"/>
              <a:tailEnd type="none" w="med" len="med"/>
            </a:ln>
            <a:effectLst/>
          </p:spPr>
        </p:cxnSp>
        <p:cxnSp>
          <p:nvCxnSpPr>
            <p:cNvPr id="168" name="Elbow Connector 167"/>
            <p:cNvCxnSpPr>
              <a:stCxn id="152" idx="2"/>
              <a:endCxn id="161" idx="7"/>
            </p:cNvCxnSpPr>
            <p:nvPr/>
          </p:nvCxnSpPr>
          <p:spPr>
            <a:xfrm rot="10800000" flipV="1">
              <a:off x="5202223" y="1985788"/>
              <a:ext cx="1125110" cy="541434"/>
            </a:xfrm>
            <a:prstGeom prst="bentConnector2">
              <a:avLst/>
            </a:prstGeom>
            <a:noFill/>
            <a:ln w="12700" cap="flat" cmpd="sng" algn="ctr">
              <a:solidFill>
                <a:schemeClr val="accent2">
                  <a:lumMod val="75000"/>
                </a:schemeClr>
              </a:solidFill>
              <a:prstDash val="solid"/>
              <a:miter lim="800000"/>
              <a:headEnd type="triangle" w="med" len="med"/>
              <a:tailEnd type="none" w="med" len="med"/>
            </a:ln>
            <a:effectLst/>
          </p:spPr>
        </p:cxnSp>
        <p:grpSp>
          <p:nvGrpSpPr>
            <p:cNvPr id="169" name="Group 168"/>
            <p:cNvGrpSpPr/>
            <p:nvPr/>
          </p:nvGrpSpPr>
          <p:grpSpPr>
            <a:xfrm>
              <a:off x="2787599" y="3668900"/>
              <a:ext cx="3617664" cy="622461"/>
              <a:chOff x="3646656" y="3935737"/>
              <a:chExt cx="4998798" cy="535199"/>
            </a:xfrm>
          </p:grpSpPr>
          <p:cxnSp>
            <p:nvCxnSpPr>
              <p:cNvPr id="187" name="Elbow Connector 186"/>
              <p:cNvCxnSpPr>
                <a:stCxn id="166" idx="6"/>
                <a:endCxn id="161" idx="3"/>
              </p:cNvCxnSpPr>
              <p:nvPr/>
            </p:nvCxnSpPr>
            <p:spPr>
              <a:xfrm flipV="1">
                <a:off x="3646656" y="3935739"/>
                <a:ext cx="1571058" cy="535199"/>
              </a:xfrm>
              <a:prstGeom prst="bentConnector2">
                <a:avLst/>
              </a:prstGeom>
              <a:noFill/>
              <a:ln w="12700" cap="flat" cmpd="sng" algn="ctr">
                <a:solidFill>
                  <a:schemeClr val="accent2">
                    <a:lumMod val="75000"/>
                  </a:schemeClr>
                </a:solidFill>
                <a:prstDash val="solid"/>
                <a:miter lim="800000"/>
                <a:headEnd type="triangle" w="med" len="med"/>
                <a:tailEnd type="none" w="med" len="med"/>
              </a:ln>
              <a:effectLst/>
            </p:spPr>
          </p:cxnSp>
          <p:cxnSp>
            <p:nvCxnSpPr>
              <p:cNvPr id="188" name="Elbow Connector 187"/>
              <p:cNvCxnSpPr>
                <a:stCxn id="163" idx="2"/>
                <a:endCxn id="161" idx="5"/>
              </p:cNvCxnSpPr>
              <p:nvPr/>
            </p:nvCxnSpPr>
            <p:spPr>
              <a:xfrm rot="10800000">
                <a:off x="6983123" y="3935738"/>
                <a:ext cx="1662331" cy="494307"/>
              </a:xfrm>
              <a:prstGeom prst="bentConnector2">
                <a:avLst/>
              </a:prstGeom>
              <a:noFill/>
              <a:ln w="12700" cap="flat" cmpd="sng" algn="ctr">
                <a:solidFill>
                  <a:schemeClr val="accent2">
                    <a:lumMod val="75000"/>
                  </a:schemeClr>
                </a:solidFill>
                <a:prstDash val="solid"/>
                <a:miter lim="800000"/>
                <a:headEnd type="triangle" w="med" len="med"/>
                <a:tailEnd type="none" w="med" len="med"/>
              </a:ln>
              <a:effectLst/>
            </p:spPr>
          </p:cxnSp>
        </p:grpSp>
        <p:pic>
          <p:nvPicPr>
            <p:cNvPr id="170" name="Picture 1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0910" y="1782624"/>
              <a:ext cx="299938" cy="321591"/>
            </a:xfrm>
            <a:prstGeom prst="rect">
              <a:avLst/>
            </a:prstGeom>
          </p:spPr>
        </p:pic>
        <p:pic>
          <p:nvPicPr>
            <p:cNvPr id="171" name="Picture 1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9149" y="2920610"/>
              <a:ext cx="299938" cy="321591"/>
            </a:xfrm>
            <a:prstGeom prst="rect">
              <a:avLst/>
            </a:prstGeom>
          </p:spPr>
        </p:pic>
        <p:pic>
          <p:nvPicPr>
            <p:cNvPr id="172" name="Picture 1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4329" y="2904840"/>
              <a:ext cx="362925" cy="389125"/>
            </a:xfrm>
            <a:prstGeom prst="rect">
              <a:avLst/>
            </a:prstGeom>
          </p:spPr>
        </p:pic>
        <p:pic>
          <p:nvPicPr>
            <p:cNvPr id="173" name="Picture 1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7258" y="1830127"/>
              <a:ext cx="299938" cy="321591"/>
            </a:xfrm>
            <a:prstGeom prst="rect">
              <a:avLst/>
            </a:prstGeom>
          </p:spPr>
        </p:pic>
        <p:pic>
          <p:nvPicPr>
            <p:cNvPr id="174" name="Picture 1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32163" y="4130574"/>
              <a:ext cx="299938" cy="321591"/>
            </a:xfrm>
            <a:prstGeom prst="rect">
              <a:avLst/>
            </a:prstGeom>
          </p:spPr>
        </p:pic>
        <p:pic>
          <p:nvPicPr>
            <p:cNvPr id="175" name="Picture 1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74422" y="2342559"/>
              <a:ext cx="777962" cy="834124"/>
            </a:xfrm>
            <a:prstGeom prst="rect">
              <a:avLst/>
            </a:prstGeom>
          </p:spPr>
        </p:pic>
        <p:sp>
          <p:nvSpPr>
            <p:cNvPr id="181" name="Rectangle 180"/>
            <p:cNvSpPr/>
            <p:nvPr/>
          </p:nvSpPr>
          <p:spPr bwMode="auto">
            <a:xfrm>
              <a:off x="318521" y="2789414"/>
              <a:ext cx="1793179" cy="595438"/>
            </a:xfrm>
            <a:prstGeom prst="rect">
              <a:avLst/>
            </a:prstGeom>
            <a:noFill/>
            <a:ln w="6350" cap="flat" cmpd="sng" algn="ctr">
              <a:noFill/>
              <a:prstDash val="solid"/>
              <a:round/>
              <a:headEnd type="none" w="med" len="med"/>
              <a:tailEnd type="none" w="med" len="med"/>
            </a:ln>
            <a:effectLst/>
            <a:extLst/>
          </p:spPr>
          <p:txBody>
            <a:bodyPr vert="horz" wrap="square" lIns="121898" tIns="60949" rIns="121898" bIns="60949" numCol="1" rtlCol="0" anchor="ctr" anchorCtr="0" compatLnSpc="1">
              <a:prstTxWarp prst="textNoShape">
                <a:avLst/>
              </a:prstTxWarp>
            </a:bodyPr>
            <a:lstStyle/>
            <a:p>
              <a:pPr marL="0" marR="0" lvl="0" indent="0" algn="r" defTabSz="1218720" eaLnBrk="1" fontAlgn="base" latinLnBrk="0" hangingPunct="1">
                <a:lnSpc>
                  <a:spcPts val="16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Cloud</a:t>
              </a:r>
              <a:r>
                <a:rPr kumimoji="0" lang="en-US" sz="1400" b="1" i="0" u="none" strike="noStrike" kern="0" cap="none" spc="0" normalizeH="0" noProof="0" dirty="0" smtClean="0">
                  <a:ln>
                    <a:noFill/>
                  </a:ln>
                  <a:solidFill>
                    <a:srgbClr val="000000"/>
                  </a:solidFill>
                  <a:effectLst/>
                  <a:uLnTx/>
                  <a:uFillTx/>
                  <a:cs typeface="Calibri" panose="020F0502020204030204" pitchFamily="34" charset="0"/>
                </a:rPr>
                <a:t> </a:t>
              </a:r>
              <a:r>
                <a:rPr kumimoji="0" lang="en-US" sz="1400" b="1" i="0" u="none" strike="noStrike" kern="0" cap="none" spc="0" normalizeH="0" baseline="0" noProof="0" dirty="0" smtClean="0">
                  <a:ln>
                    <a:noFill/>
                  </a:ln>
                  <a:solidFill>
                    <a:srgbClr val="000000"/>
                  </a:solidFill>
                  <a:effectLst/>
                  <a:uLnTx/>
                  <a:uFillTx/>
                  <a:cs typeface="Calibri" panose="020F0502020204030204" pitchFamily="34" charset="0"/>
                </a:rPr>
                <a:t>Configurator</a:t>
              </a:r>
            </a:p>
            <a:p>
              <a:pPr marL="0" marR="0" lvl="0" indent="0" algn="r"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srgbClr val="000000"/>
                  </a:solidFill>
                  <a:effectLst/>
                  <a:uLnTx/>
                  <a:uFillTx/>
                  <a:cs typeface="Calibri" panose="020F0502020204030204" pitchFamily="34" charset="0"/>
                </a:rPr>
                <a:t>Accelerated Configuration</a:t>
              </a:r>
            </a:p>
          </p:txBody>
        </p:sp>
        <p:sp>
          <p:nvSpPr>
            <p:cNvPr id="183" name="Rectangle 182"/>
            <p:cNvSpPr/>
            <p:nvPr/>
          </p:nvSpPr>
          <p:spPr bwMode="auto">
            <a:xfrm>
              <a:off x="6974669" y="2915367"/>
              <a:ext cx="1614635" cy="359301"/>
            </a:xfrm>
            <a:prstGeom prst="rect">
              <a:avLst/>
            </a:prstGeom>
            <a:noFill/>
            <a:ln w="6350" cap="flat" cmpd="sng" algn="ctr">
              <a:noFill/>
              <a:prstDash val="solid"/>
              <a:round/>
              <a:headEnd type="none" w="med" len="med"/>
              <a:tailEnd type="none" w="med" len="med"/>
            </a:ln>
            <a:effectLst/>
            <a:extLst/>
          </p:spPr>
          <p:txBody>
            <a:bodyPr vert="horz" wrap="none" lIns="121898" tIns="60949" rIns="121898" bIns="60949" numCol="1" rtlCol="0" anchor="ctr" anchorCtr="0" compatLnSpc="1">
              <a:prstTxWarp prst="textNoShape">
                <a:avLst/>
              </a:prstTxWarp>
            </a:bodyPr>
            <a:lstStyle/>
            <a:p>
              <a:pPr marL="0" marR="0" lvl="0" indent="0" defTabSz="1218720" eaLnBrk="1" fontAlgn="base" latinLnBrk="0" hangingPunct="1">
                <a:lnSpc>
                  <a:spcPts val="16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cs typeface="Calibri" panose="020F0502020204030204" pitchFamily="34" charset="0"/>
                </a:rPr>
                <a:t>MOSAIC </a:t>
              </a:r>
            </a:p>
            <a:p>
              <a:pPr marL="0" marR="0" lvl="0" indent="0" defTabSz="1218720" eaLnBrk="1" fontAlgn="base" latinLnBrk="0" hangingPunct="1">
                <a:lnSpc>
                  <a:spcPts val="16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cs typeface="Calibri" panose="020F0502020204030204" pitchFamily="34" charset="0"/>
                </a:rPr>
                <a:t>Test Automation</a:t>
              </a:r>
            </a:p>
            <a:p>
              <a:pPr marL="0" marR="0" lvl="0" indent="0"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prstClr val="black"/>
                  </a:solidFill>
                  <a:effectLst/>
                  <a:uLnTx/>
                  <a:uFillTx/>
                  <a:cs typeface="Calibri" panose="020F0502020204030204" pitchFamily="34" charset="0"/>
                </a:rPr>
                <a:t>Automated Testing &amp; Tracking</a:t>
              </a:r>
            </a:p>
            <a:p>
              <a:pPr marL="0" marR="0" lvl="0" indent="0" defTabSz="1218720" eaLnBrk="1" fontAlgn="base" latinLnBrk="0" hangingPunct="1">
                <a:lnSpc>
                  <a:spcPct val="100000"/>
                </a:lnSpc>
                <a:spcBef>
                  <a:spcPct val="0"/>
                </a:spcBef>
                <a:spcAft>
                  <a:spcPct val="0"/>
                </a:spcAft>
                <a:buClrTx/>
                <a:buSzTx/>
                <a:buFontTx/>
                <a:buNone/>
                <a:tabLst/>
                <a:defRPr/>
              </a:pPr>
              <a:r>
                <a:rPr kumimoji="0" lang="en-IN" sz="1100" b="0" i="0" u="none" strike="noStrike" kern="0" cap="none" spc="0" normalizeH="0" baseline="0" noProof="0" dirty="0" smtClean="0">
                  <a:ln>
                    <a:noFill/>
                  </a:ln>
                  <a:solidFill>
                    <a:prstClr val="black"/>
                  </a:solidFill>
                  <a:effectLst/>
                  <a:uLnTx/>
                  <a:uFillTx/>
                  <a:cs typeface="Calibri" panose="020F0502020204030204" pitchFamily="34" charset="0"/>
                </a:rPr>
                <a:t>Powered by Testing CoE</a:t>
              </a:r>
            </a:p>
          </p:txBody>
        </p:sp>
        <p:pic>
          <p:nvPicPr>
            <p:cNvPr id="184" name="Picture 18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54425" y="4131854"/>
              <a:ext cx="299938" cy="351270"/>
            </a:xfrm>
            <a:prstGeom prst="rect">
              <a:avLst/>
            </a:prstGeom>
          </p:spPr>
        </p:pic>
      </p:grpSp>
      <p:cxnSp>
        <p:nvCxnSpPr>
          <p:cNvPr id="31" name="Straight Arrow Connector 30"/>
          <p:cNvCxnSpPr>
            <a:stCxn id="161" idx="2"/>
            <a:endCxn id="165" idx="6"/>
          </p:cNvCxnSpPr>
          <p:nvPr/>
        </p:nvCxnSpPr>
        <p:spPr>
          <a:xfrm flipH="1" flipV="1">
            <a:off x="2721545" y="2833413"/>
            <a:ext cx="938431" cy="3238"/>
          </a:xfrm>
          <a:prstGeom prst="straightConnector1">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61" idx="6"/>
            <a:endCxn id="153" idx="2"/>
          </p:cNvCxnSpPr>
          <p:nvPr/>
        </p:nvCxnSpPr>
        <p:spPr>
          <a:xfrm>
            <a:off x="5466831" y="2836651"/>
            <a:ext cx="891939" cy="4210"/>
          </a:xfrm>
          <a:prstGeom prst="straightConnector1">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120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634" y="716089"/>
            <a:ext cx="6634480" cy="1803717"/>
          </a:xfrm>
        </p:spPr>
        <p:txBody>
          <a:bodyPr/>
          <a:lstStyle/>
          <a:p>
            <a:r>
              <a:rPr lang="en-US" dirty="0" smtClean="0"/>
              <a:t>Conclusion</a:t>
            </a:r>
            <a:br>
              <a:rPr lang="en-US" dirty="0" smtClean="0"/>
            </a:br>
            <a:endParaRPr lang="en-US" dirty="0"/>
          </a:p>
        </p:txBody>
      </p:sp>
      <p:sp>
        <p:nvSpPr>
          <p:cNvPr id="5" name="Subtitle 4"/>
          <p:cNvSpPr txBox="1">
            <a:spLocks/>
          </p:cNvSpPr>
          <p:nvPr/>
        </p:nvSpPr>
        <p:spPr>
          <a:xfrm>
            <a:off x="1398634" y="2074898"/>
            <a:ext cx="7547516" cy="5130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1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1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ts val="3000"/>
              </a:lnSpc>
              <a:buFont typeface="Wingdings" panose="05000000000000000000" pitchFamily="2" charset="2"/>
              <a:buChar char="q"/>
            </a:pPr>
            <a:r>
              <a:rPr lang="en-IN" sz="2000" dirty="0">
                <a:solidFill>
                  <a:srgbClr val="FFFFFF"/>
                </a:solidFill>
                <a:cs typeface="Calibri" panose="020F0502020204030204" pitchFamily="34" charset="0"/>
              </a:rPr>
              <a:t>Functionally led, practical approach | Upfront process exception handling strategy |Automation leverage|</a:t>
            </a:r>
          </a:p>
          <a:p>
            <a:pPr marL="342900" indent="-342900">
              <a:lnSpc>
                <a:spcPts val="3000"/>
              </a:lnSpc>
              <a:buFont typeface="Wingdings" panose="05000000000000000000" pitchFamily="2" charset="2"/>
              <a:buChar char="q"/>
            </a:pPr>
            <a:r>
              <a:rPr lang="en-US" sz="2000" dirty="0">
                <a:solidFill>
                  <a:srgbClr val="FFFFFF"/>
                </a:solidFill>
              </a:rPr>
              <a:t>Proprietary Tools results in </a:t>
            </a:r>
            <a:r>
              <a:rPr lang="en-US" sz="2000" dirty="0" smtClean="0">
                <a:solidFill>
                  <a:srgbClr val="FFFFFF"/>
                </a:solidFill>
              </a:rPr>
              <a:t>18-22% </a:t>
            </a:r>
            <a:r>
              <a:rPr lang="en-US" sz="2000" dirty="0">
                <a:solidFill>
                  <a:srgbClr val="FFFFFF"/>
                </a:solidFill>
              </a:rPr>
              <a:t>reduction in </a:t>
            </a:r>
            <a:r>
              <a:rPr lang="en-US" sz="2000" dirty="0" smtClean="0">
                <a:solidFill>
                  <a:srgbClr val="FFFFFF"/>
                </a:solidFill>
              </a:rPr>
              <a:t>Implementation</a:t>
            </a:r>
            <a:endParaRPr lang="en-US" sz="2000" dirty="0">
              <a:solidFill>
                <a:srgbClr val="FFFFFF"/>
              </a:solidFill>
            </a:endParaRPr>
          </a:p>
          <a:p>
            <a:pPr marL="342900" indent="-342900">
              <a:lnSpc>
                <a:spcPts val="3000"/>
              </a:lnSpc>
              <a:buFont typeface="Wingdings" panose="05000000000000000000" pitchFamily="2" charset="2"/>
              <a:buChar char="q"/>
            </a:pPr>
            <a:r>
              <a:rPr lang="en-US" sz="2000" dirty="0">
                <a:solidFill>
                  <a:srgbClr val="FFFFFF"/>
                </a:solidFill>
              </a:rPr>
              <a:t>Advantage of the embedded technologies with Lower costs</a:t>
            </a:r>
          </a:p>
          <a:p>
            <a:pPr marL="342900" indent="-342900">
              <a:lnSpc>
                <a:spcPts val="3000"/>
              </a:lnSpc>
              <a:buFont typeface="Wingdings" panose="05000000000000000000" pitchFamily="2" charset="2"/>
              <a:buChar char="q"/>
            </a:pPr>
            <a:r>
              <a:rPr lang="en-IN" sz="2000" dirty="0">
                <a:solidFill>
                  <a:srgbClr val="FFFFFF"/>
                </a:solidFill>
                <a:cs typeface="Calibri" panose="020F0502020204030204" pitchFamily="34" charset="0"/>
              </a:rPr>
              <a:t>Functionally led, practical approach | Upfront process exception handling strategy |Automation leverage|</a:t>
            </a:r>
          </a:p>
          <a:p>
            <a:pPr marL="342900" indent="-342900">
              <a:lnSpc>
                <a:spcPts val="3000"/>
              </a:lnSpc>
              <a:buFont typeface="Wingdings" panose="05000000000000000000" pitchFamily="2" charset="2"/>
              <a:buChar char="q"/>
            </a:pPr>
            <a:r>
              <a:rPr lang="en-IN" sz="2000" dirty="0">
                <a:solidFill>
                  <a:srgbClr val="FFFFFF"/>
                </a:solidFill>
                <a:cs typeface="Calibri" panose="020F0502020204030204" pitchFamily="34" charset="0"/>
              </a:rPr>
              <a:t>A+ talent | Well rounded team  composition| Access to L&amp;T business SME pool | L&amp;T business leaders as advisory </a:t>
            </a:r>
            <a:r>
              <a:rPr lang="en-IN" sz="2000" dirty="0" smtClean="0">
                <a:solidFill>
                  <a:srgbClr val="FFFFFF"/>
                </a:solidFill>
                <a:cs typeface="Calibri" panose="020F0502020204030204" pitchFamily="34" charset="0"/>
              </a:rPr>
              <a:t>|</a:t>
            </a:r>
            <a:endParaRPr lang="en-US" dirty="0">
              <a:solidFill>
                <a:srgbClr val="BDD630"/>
              </a:solidFill>
            </a:endParaRPr>
          </a:p>
        </p:txBody>
      </p:sp>
    </p:spTree>
    <p:extLst>
      <p:ext uri="{BB962C8B-B14F-4D97-AF65-F5344CB8AC3E}">
        <p14:creationId xmlns:p14="http://schemas.microsoft.com/office/powerpoint/2010/main" val="326196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Sachin Nade</a:t>
            </a:r>
            <a:r>
              <a:rPr lang="en-US" dirty="0" smtClean="0"/>
              <a:t/>
            </a:r>
            <a:br>
              <a:rPr lang="en-US" dirty="0" smtClean="0"/>
            </a:br>
            <a:r>
              <a:rPr lang="en-US" sz="2800" dirty="0" smtClean="0"/>
              <a:t>Certified Oracle </a:t>
            </a:r>
            <a:r>
              <a:rPr lang="en-US" sz="2800" dirty="0" smtClean="0"/>
              <a:t>Specialist and Sr Solutions Director</a:t>
            </a:r>
            <a:r>
              <a:rPr lang="en-US" dirty="0" smtClean="0"/>
              <a:t/>
            </a:r>
            <a:br>
              <a:rPr lang="en-US" dirty="0" smtClean="0"/>
            </a:br>
            <a:endParaRPr lang="en-US" dirty="0"/>
          </a:p>
        </p:txBody>
      </p:sp>
      <p:sp>
        <p:nvSpPr>
          <p:cNvPr id="42" name="TextBox 41"/>
          <p:cNvSpPr txBox="1"/>
          <p:nvPr/>
        </p:nvSpPr>
        <p:spPr>
          <a:xfrm>
            <a:off x="95534" y="1780606"/>
            <a:ext cx="8311487" cy="3647152"/>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kern="0" dirty="0" smtClean="0">
                <a:solidFill>
                  <a:srgbClr val="000000"/>
                </a:solidFill>
                <a:cs typeface="Arial" charset="0"/>
              </a:rPr>
              <a:t>20</a:t>
            </a:r>
            <a:r>
              <a:rPr lang="en-US" kern="0" dirty="0" smtClean="0">
                <a:solidFill>
                  <a:srgbClr val="000000"/>
                </a:solidFill>
                <a:cs typeface="Arial" charset="0"/>
              </a:rPr>
              <a:t>+ </a:t>
            </a:r>
            <a:r>
              <a:rPr lang="en-US" kern="0" dirty="0" smtClean="0">
                <a:solidFill>
                  <a:srgbClr val="000000"/>
                </a:solidFill>
                <a:cs typeface="Arial" charset="0"/>
              </a:rPr>
              <a:t>years of Financial domain and IT experience</a:t>
            </a:r>
          </a:p>
          <a:p>
            <a:pPr marL="342900" lvl="0" indent="-342900">
              <a:lnSpc>
                <a:spcPct val="150000"/>
              </a:lnSpc>
              <a:buFont typeface="Wingdings" panose="05000000000000000000" pitchFamily="2" charset="2"/>
              <a:buChar char="q"/>
            </a:pPr>
            <a:r>
              <a:rPr lang="en-IN" kern="0" dirty="0" smtClean="0">
                <a:solidFill>
                  <a:srgbClr val="000000"/>
                </a:solidFill>
                <a:cs typeface="Arial" charset="0"/>
              </a:rPr>
              <a:t>Involved</a:t>
            </a:r>
            <a:r>
              <a:rPr lang="en-IN" kern="0" dirty="0" smtClean="0">
                <a:solidFill>
                  <a:srgbClr val="000000"/>
                </a:solidFill>
                <a:cs typeface="Arial" charset="0"/>
              </a:rPr>
              <a:t> in project planning to address business requirements. </a:t>
            </a:r>
          </a:p>
          <a:p>
            <a:pPr marL="342900" lvl="0" indent="-342900">
              <a:lnSpc>
                <a:spcPct val="150000"/>
              </a:lnSpc>
              <a:buFont typeface="Wingdings" panose="05000000000000000000" pitchFamily="2" charset="2"/>
              <a:buChar char="q"/>
            </a:pPr>
            <a:r>
              <a:rPr lang="en-IN" kern="0" dirty="0" smtClean="0">
                <a:solidFill>
                  <a:srgbClr val="000000"/>
                </a:solidFill>
                <a:cs typeface="Arial" charset="0"/>
              </a:rPr>
              <a:t>Global Implementation across globe and multiple Industries </a:t>
            </a:r>
            <a:endParaRPr lang="en-IN" kern="0" dirty="0" smtClean="0">
              <a:solidFill>
                <a:srgbClr val="000000"/>
              </a:solidFill>
              <a:cs typeface="Arial" charset="0"/>
            </a:endParaRPr>
          </a:p>
          <a:p>
            <a:pPr marL="342900" lvl="0" indent="-342900">
              <a:lnSpc>
                <a:spcPct val="150000"/>
              </a:lnSpc>
              <a:buFont typeface="Wingdings" panose="05000000000000000000" pitchFamily="2" charset="2"/>
              <a:buChar char="q"/>
            </a:pPr>
            <a:r>
              <a:rPr lang="en-US" kern="0" dirty="0" smtClean="0">
                <a:solidFill>
                  <a:srgbClr val="000000"/>
                </a:solidFill>
                <a:cs typeface="Arial" charset="0"/>
              </a:rPr>
              <a:t>Complete life cycle management and consulting for IT Strategy for Fortune 500 companies </a:t>
            </a:r>
            <a:endParaRPr lang="en-US" kern="0" dirty="0" smtClean="0">
              <a:solidFill>
                <a:srgbClr val="000000"/>
              </a:solidFill>
              <a:cs typeface="Arial" charset="0"/>
            </a:endParaRPr>
          </a:p>
          <a:p>
            <a:pPr marL="342900" lvl="0" indent="-342900">
              <a:lnSpc>
                <a:spcPct val="150000"/>
              </a:lnSpc>
              <a:buFont typeface="Wingdings" panose="05000000000000000000" pitchFamily="2" charset="2"/>
              <a:buChar char="q"/>
            </a:pPr>
            <a:endParaRPr lang="en-US" sz="2000" kern="0" dirty="0" smtClean="0">
              <a:solidFill>
                <a:srgbClr val="000000"/>
              </a:solidFill>
              <a:cs typeface="Arial" charset="0"/>
            </a:endParaRPr>
          </a:p>
          <a:p>
            <a:pPr marL="342900" lvl="0" indent="-342900">
              <a:lnSpc>
                <a:spcPct val="150000"/>
              </a:lnSpc>
              <a:buFont typeface="Wingdings" panose="05000000000000000000" pitchFamily="2" charset="2"/>
              <a:buChar char="q"/>
            </a:pPr>
            <a:endParaRPr lang="en-US" sz="2000" kern="0" dirty="0" smtClean="0">
              <a:solidFill>
                <a:srgbClr val="000000"/>
              </a:solidFill>
              <a:cs typeface="Arial" charset="0"/>
            </a:endParaRPr>
          </a:p>
          <a:p>
            <a:pPr lvl="0"/>
            <a:endParaRPr lang="en-US" kern="0" dirty="0" smtClean="0">
              <a:solidFill>
                <a:srgbClr val="000000"/>
              </a:solidFill>
              <a:cs typeface="Arial" charset="0"/>
            </a:endParaRPr>
          </a:p>
          <a:p>
            <a:endParaRPr lang="en-US" dirty="0"/>
          </a:p>
        </p:txBody>
      </p:sp>
    </p:spTree>
    <p:extLst>
      <p:ext uri="{BB962C8B-B14F-4D97-AF65-F5344CB8AC3E}">
        <p14:creationId xmlns:p14="http://schemas.microsoft.com/office/powerpoint/2010/main" val="2064321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135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82970" y="1546588"/>
            <a:ext cx="6634480" cy="1204510"/>
          </a:xfrm>
        </p:spPr>
        <p:txBody>
          <a:bodyPr>
            <a:normAutofit/>
          </a:bodyPr>
          <a:lstStyle/>
          <a:p>
            <a:r>
              <a:rPr lang="en-US" b="1" dirty="0" smtClean="0"/>
              <a:t>…THANK YOU FOR LISTENING</a:t>
            </a:r>
            <a:endParaRPr lang="en-US" b="1" dirty="0"/>
          </a:p>
        </p:txBody>
      </p:sp>
      <p:pic>
        <p:nvPicPr>
          <p:cNvPr id="13" name="Picture 1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572" y="4496918"/>
            <a:ext cx="854511" cy="854511"/>
          </a:xfrm>
          <a:prstGeom prst="rect">
            <a:avLst/>
          </a:prstGeom>
        </p:spPr>
      </p:pic>
      <p:pic>
        <p:nvPicPr>
          <p:cNvPr id="14" name="Picture 13">
            <a:hlinkClick r:id="rId4"/>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79834" y="4496918"/>
            <a:ext cx="854511" cy="854511"/>
          </a:xfrm>
          <a:prstGeom prst="rect">
            <a:avLst/>
          </a:prstGeom>
        </p:spPr>
      </p:pic>
      <p:pic>
        <p:nvPicPr>
          <p:cNvPr id="16" name="Picture 1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1750" y="4496918"/>
            <a:ext cx="818796" cy="818796"/>
          </a:xfrm>
          <a:prstGeom prst="rect">
            <a:avLst/>
          </a:prstGeom>
        </p:spPr>
      </p:pic>
      <p:pic>
        <p:nvPicPr>
          <p:cNvPr id="17" name="Picture 16">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2534" y="4496918"/>
            <a:ext cx="865037" cy="865037"/>
          </a:xfrm>
          <a:prstGeom prst="rect">
            <a:avLst/>
          </a:prstGeom>
        </p:spPr>
      </p:pic>
      <p:pic>
        <p:nvPicPr>
          <p:cNvPr id="19" name="Picture 18">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91945" y="4389027"/>
            <a:ext cx="1070290" cy="1070290"/>
          </a:xfrm>
          <a:prstGeom prst="rect">
            <a:avLst/>
          </a:prstGeom>
        </p:spPr>
      </p:pic>
      <p:sp>
        <p:nvSpPr>
          <p:cNvPr id="20" name="Title 1"/>
          <p:cNvSpPr txBox="1">
            <a:spLocks/>
          </p:cNvSpPr>
          <p:nvPr/>
        </p:nvSpPr>
        <p:spPr>
          <a:xfrm>
            <a:off x="1737360" y="2584006"/>
            <a:ext cx="6308439" cy="1340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nSpc>
                <a:spcPts val="1900"/>
              </a:lnSpc>
            </a:pPr>
            <a:r>
              <a:rPr lang="en-US" sz="1600" dirty="0" smtClean="0">
                <a:solidFill>
                  <a:srgbClr val="0000FF"/>
                </a:solidFill>
              </a:rPr>
              <a:t>Kindly reach out to us at:</a:t>
            </a:r>
            <a:endParaRPr lang="en-US" sz="1600" dirty="0">
              <a:solidFill>
                <a:srgbClr val="0000FF"/>
              </a:solidFill>
            </a:endParaRPr>
          </a:p>
          <a:p>
            <a:pPr>
              <a:lnSpc>
                <a:spcPts val="1900"/>
              </a:lnSpc>
              <a:spcBef>
                <a:spcPts val="600"/>
              </a:spcBef>
              <a:spcAft>
                <a:spcPts val="600"/>
              </a:spcAft>
            </a:pPr>
            <a:r>
              <a:rPr lang="en-US" sz="1600" b="1" i="1" dirty="0" smtClean="0">
                <a:hlinkClick r:id="rId12"/>
              </a:rPr>
              <a:t>Gaurav.Oza@Lntinfotech.com</a:t>
            </a:r>
            <a:endParaRPr lang="en-US" sz="1600" b="1" i="1" dirty="0" smtClean="0"/>
          </a:p>
          <a:p>
            <a:pPr>
              <a:lnSpc>
                <a:spcPts val="1900"/>
              </a:lnSpc>
              <a:spcBef>
                <a:spcPts val="600"/>
              </a:spcBef>
              <a:spcAft>
                <a:spcPts val="600"/>
              </a:spcAft>
            </a:pPr>
            <a:r>
              <a:rPr lang="en-US" sz="1600" b="1" i="1" dirty="0" smtClean="0">
                <a:hlinkClick r:id="rId13"/>
              </a:rPr>
              <a:t>OracleBD@Lntinfotech.com</a:t>
            </a:r>
            <a:endParaRPr lang="en-US" sz="1600" b="1" i="1" dirty="0" smtClean="0"/>
          </a:p>
          <a:p>
            <a:pPr>
              <a:lnSpc>
                <a:spcPts val="1900"/>
              </a:lnSpc>
              <a:spcBef>
                <a:spcPts val="600"/>
              </a:spcBef>
              <a:spcAft>
                <a:spcPts val="600"/>
              </a:spcAft>
            </a:pPr>
            <a:endParaRPr lang="en-US" sz="1600" dirty="0"/>
          </a:p>
        </p:txBody>
      </p:sp>
      <p:sp>
        <p:nvSpPr>
          <p:cNvPr id="21" name="Title 1"/>
          <p:cNvSpPr txBox="1">
            <a:spLocks/>
          </p:cNvSpPr>
          <p:nvPr/>
        </p:nvSpPr>
        <p:spPr>
          <a:xfrm>
            <a:off x="1791750" y="3435061"/>
            <a:ext cx="6308439" cy="1340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a:lnSpc>
                <a:spcPts val="1900"/>
              </a:lnSpc>
            </a:pPr>
            <a:r>
              <a:rPr lang="en-US" sz="1600" dirty="0" smtClean="0">
                <a:solidFill>
                  <a:srgbClr val="0000FF"/>
                </a:solidFill>
              </a:rPr>
              <a:t>Or Connect with us at:</a:t>
            </a:r>
            <a:endParaRPr lang="en-US" sz="1600" dirty="0">
              <a:solidFill>
                <a:srgbClr val="0000FF"/>
              </a:solidFill>
            </a:endParaRPr>
          </a:p>
        </p:txBody>
      </p:sp>
    </p:spTree>
    <p:extLst>
      <p:ext uri="{BB962C8B-B14F-4D97-AF65-F5344CB8AC3E}">
        <p14:creationId xmlns:p14="http://schemas.microsoft.com/office/powerpoint/2010/main" val="2161829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554" y="205615"/>
            <a:ext cx="2976600" cy="1059091"/>
          </a:xfrm>
        </p:spPr>
      </p:pic>
      <p:sp>
        <p:nvSpPr>
          <p:cNvPr id="5" name="TextBox 4"/>
          <p:cNvSpPr txBox="1"/>
          <p:nvPr/>
        </p:nvSpPr>
        <p:spPr>
          <a:xfrm>
            <a:off x="3710762" y="413579"/>
            <a:ext cx="5231219" cy="615553"/>
          </a:xfrm>
          <a:prstGeom prst="rect">
            <a:avLst/>
          </a:prstGeom>
          <a:noFill/>
        </p:spPr>
        <p:txBody>
          <a:bodyPr wrap="square" rtlCol="0">
            <a:spAutoFit/>
          </a:bodyPr>
          <a:lstStyle/>
          <a:p>
            <a:r>
              <a:rPr lang="en-US" sz="1700" dirty="0">
                <a:solidFill>
                  <a:srgbClr val="2C2C2C"/>
                </a:solidFill>
                <a:latin typeface="Arial" panose="020B0604020202020204" pitchFamily="34" charset="0"/>
                <a:cs typeface="Arial" panose="020B0604020202020204" pitchFamily="34" charset="0"/>
              </a:rPr>
              <a:t>A 55,000+ member user community for JD Edwards, PeopleSoft and Cloud Applications customers.</a:t>
            </a:r>
          </a:p>
        </p:txBody>
      </p:sp>
      <p:sp>
        <p:nvSpPr>
          <p:cNvPr id="6" name="TextBox 5"/>
          <p:cNvSpPr txBox="1"/>
          <p:nvPr/>
        </p:nvSpPr>
        <p:spPr>
          <a:xfrm>
            <a:off x="404553" y="1655871"/>
            <a:ext cx="8303512" cy="461665"/>
          </a:xfrm>
          <a:prstGeom prst="rect">
            <a:avLst/>
          </a:prstGeom>
          <a:noFill/>
        </p:spPr>
        <p:txBody>
          <a:bodyPr wrap="square" rtlCol="0">
            <a:spAutoFit/>
          </a:bodyPr>
          <a:lstStyle/>
          <a:p>
            <a:pPr algn="ctr"/>
            <a:r>
              <a:rPr lang="en-US" sz="2400" b="1" dirty="0">
                <a:solidFill>
                  <a:srgbClr val="2C2C2C"/>
                </a:solidFill>
                <a:latin typeface="Arial" panose="020B0604020202020204" pitchFamily="34" charset="0"/>
                <a:cs typeface="Arial" panose="020B0604020202020204" pitchFamily="34" charset="0"/>
              </a:rPr>
              <a:t>Visit Quest International Users Group at Booth #435</a:t>
            </a:r>
          </a:p>
        </p:txBody>
      </p:sp>
      <p:sp>
        <p:nvSpPr>
          <p:cNvPr id="7" name="TextBox 6"/>
          <p:cNvSpPr txBox="1"/>
          <p:nvPr/>
        </p:nvSpPr>
        <p:spPr>
          <a:xfrm>
            <a:off x="404553" y="2487435"/>
            <a:ext cx="8452367" cy="3231654"/>
          </a:xfrm>
          <a:prstGeom prst="rect">
            <a:avLst/>
          </a:prstGeom>
          <a:noFill/>
        </p:spPr>
        <p:txBody>
          <a:bodyPr wrap="square" rtlCol="0">
            <a:spAutoFit/>
          </a:bodyPr>
          <a:lstStyle/>
          <a:p>
            <a:pPr marL="457200" indent="-457200">
              <a:spcAft>
                <a:spcPts val="3600"/>
              </a:spcAft>
              <a:buClr>
                <a:srgbClr val="BED710"/>
              </a:buClr>
              <a:buFont typeface="Wingdings" panose="05000000000000000000" pitchFamily="2" charset="2"/>
              <a:buChar char="§"/>
            </a:pPr>
            <a:r>
              <a:rPr lang="en-US" sz="2400" dirty="0">
                <a:solidFill>
                  <a:srgbClr val="2C2C2C"/>
                </a:solidFill>
                <a:latin typeface="Arial" panose="020B0604020202020204" pitchFamily="34" charset="0"/>
                <a:cs typeface="Arial" panose="020B0604020202020204" pitchFamily="34" charset="0"/>
              </a:rPr>
              <a:t>Learn how Quest can help you receive 4x the return on your ERP investment</a:t>
            </a:r>
          </a:p>
          <a:p>
            <a:pPr marL="457200" indent="-457200">
              <a:spcAft>
                <a:spcPts val="3600"/>
              </a:spcAft>
              <a:buClr>
                <a:srgbClr val="BED710"/>
              </a:buClr>
              <a:buFont typeface="Wingdings" panose="05000000000000000000" pitchFamily="2" charset="2"/>
              <a:buChar char="§"/>
            </a:pPr>
            <a:r>
              <a:rPr lang="en-US" sz="2400" dirty="0">
                <a:solidFill>
                  <a:srgbClr val="2C2C2C"/>
                </a:solidFill>
                <a:latin typeface="Arial" panose="020B0604020202020204" pitchFamily="34" charset="0"/>
                <a:cs typeface="Arial" panose="020B0604020202020204" pitchFamily="34" charset="0"/>
              </a:rPr>
              <a:t>Walk through a customized Quest Activation Plan (QAP) to help your ERP team</a:t>
            </a:r>
          </a:p>
          <a:p>
            <a:pPr marL="457200" indent="-457200">
              <a:buClr>
                <a:srgbClr val="BED710"/>
              </a:buClr>
              <a:buFont typeface="Wingdings" panose="05000000000000000000" pitchFamily="2" charset="2"/>
              <a:buChar char="§"/>
            </a:pPr>
            <a:r>
              <a:rPr lang="en-US" sz="2400" dirty="0">
                <a:solidFill>
                  <a:srgbClr val="2C2C2C"/>
                </a:solidFill>
                <a:latin typeface="Arial" panose="020B0604020202020204" pitchFamily="34" charset="0"/>
                <a:cs typeface="Arial" panose="020B0604020202020204" pitchFamily="34" charset="0"/>
              </a:rPr>
              <a:t>Find out more about Quest’s product-specific events, PeopleSoft RECONNECT and JD Edwards INFOCUS</a:t>
            </a:r>
          </a:p>
        </p:txBody>
      </p:sp>
    </p:spTree>
    <p:extLst>
      <p:ext uri="{BB962C8B-B14F-4D97-AF65-F5344CB8AC3E}">
        <p14:creationId xmlns:p14="http://schemas.microsoft.com/office/powerpoint/2010/main" val="3648018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106410</a:t>
            </a:r>
            <a:endParaRPr lang="en-US" dirty="0"/>
          </a:p>
        </p:txBody>
      </p:sp>
    </p:spTree>
    <p:extLst>
      <p:ext uri="{BB962C8B-B14F-4D97-AF65-F5344CB8AC3E}">
        <p14:creationId xmlns:p14="http://schemas.microsoft.com/office/powerpoint/2010/main" val="916386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Meet Larsen &amp; Toubro </a:t>
            </a:r>
            <a:r>
              <a:rPr lang="en-US" dirty="0" err="1"/>
              <a:t>Infotech</a:t>
            </a:r>
            <a:endParaRPr lang="en-US" dirty="0"/>
          </a:p>
        </p:txBody>
      </p:sp>
      <p:grpSp>
        <p:nvGrpSpPr>
          <p:cNvPr id="45" name="Group 44"/>
          <p:cNvGrpSpPr/>
          <p:nvPr/>
        </p:nvGrpSpPr>
        <p:grpSpPr>
          <a:xfrm>
            <a:off x="287540" y="1200150"/>
            <a:ext cx="8414919" cy="2878481"/>
            <a:chOff x="287540" y="1200150"/>
            <a:chExt cx="8414919" cy="2878481"/>
          </a:xfrm>
        </p:grpSpPr>
        <p:sp>
          <p:nvSpPr>
            <p:cNvPr id="46" name="TextBox 45"/>
            <p:cNvSpPr txBox="1"/>
            <p:nvPr/>
          </p:nvSpPr>
          <p:spPr>
            <a:xfrm>
              <a:off x="2532185" y="1209334"/>
              <a:ext cx="844062" cy="771184"/>
            </a:xfrm>
            <a:prstGeom prst="rect">
              <a:avLst/>
            </a:prstGeom>
            <a:noFill/>
          </p:spPr>
          <p:txBody>
            <a:bodyPr wrap="square" lIns="77925" tIns="38963" rIns="77925" bIns="38963"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4500" b="0" i="0" u="none" strike="noStrike" kern="0" cap="none" spc="0" normalizeH="0" baseline="0" noProof="0" dirty="0" smtClean="0">
                  <a:ln>
                    <a:noFill/>
                  </a:ln>
                  <a:solidFill>
                    <a:srgbClr val="124079"/>
                  </a:solidFill>
                  <a:effectLst/>
                  <a:uLnTx/>
                  <a:uFillTx/>
                  <a:latin typeface="Calibri Light"/>
                  <a:ea typeface="STKaiti"/>
                  <a:cs typeface="Calibri Light"/>
                </a:rPr>
                <a:t>6</a:t>
              </a:r>
              <a:r>
                <a:rPr kumimoji="0" lang="en-US" sz="2400" b="0" i="0" u="none" strike="noStrike" kern="0" cap="none" spc="0" normalizeH="0" baseline="30000" noProof="0" dirty="0" smtClean="0">
                  <a:ln>
                    <a:noFill/>
                  </a:ln>
                  <a:solidFill>
                    <a:srgbClr val="124079"/>
                  </a:solidFill>
                  <a:effectLst/>
                  <a:uLnTx/>
                  <a:uFillTx/>
                  <a:ea typeface="STKaiti"/>
                  <a:cs typeface="Calibri"/>
                </a:rPr>
                <a:t>th</a:t>
              </a:r>
              <a:r>
                <a:rPr kumimoji="0" lang="en-US" sz="3400" b="0" i="0" u="none" strike="noStrike" kern="0" cap="none" spc="0" normalizeH="0" baseline="0" noProof="0" dirty="0" smtClean="0">
                  <a:ln>
                    <a:noFill/>
                  </a:ln>
                  <a:solidFill>
                    <a:srgbClr val="9E660A"/>
                  </a:solidFill>
                  <a:effectLst/>
                  <a:uLnTx/>
                  <a:uFillTx/>
                  <a:latin typeface="Arial" pitchFamily="34" charset="0"/>
                  <a:ea typeface="STKaiti"/>
                </a:rPr>
                <a:t> </a:t>
              </a:r>
            </a:p>
          </p:txBody>
        </p:sp>
        <p:sp>
          <p:nvSpPr>
            <p:cNvPr id="47" name="TextBox 46"/>
            <p:cNvSpPr txBox="1"/>
            <p:nvPr/>
          </p:nvSpPr>
          <p:spPr>
            <a:xfrm>
              <a:off x="3096847" y="1412534"/>
              <a:ext cx="2061307" cy="903656"/>
            </a:xfrm>
            <a:prstGeom prst="rect">
              <a:avLst/>
            </a:prstGeom>
            <a:noFill/>
          </p:spPr>
          <p:txBody>
            <a:bodyPr wrap="square" lIns="77925" tIns="38963" rIns="77925" bIns="38963" rtlCol="0">
              <a:spAutoFit/>
            </a:bodyPr>
            <a:lstStyle/>
            <a:p>
              <a:pPr marL="147463" marR="0" lvl="1" indent="0" defTabSz="1566621" eaLnBrk="0" fontAlgn="base" latinLnBrk="0" hangingPunct="0">
                <a:lnSpc>
                  <a:spcPct val="90000"/>
                </a:lnSpc>
                <a:spcBef>
                  <a:spcPct val="25000"/>
                </a:spcBef>
                <a:spcAft>
                  <a:spcPct val="0"/>
                </a:spcAft>
                <a:buClr>
                  <a:srgbClr val="000000"/>
                </a:buClr>
                <a:buSzPct val="100000"/>
                <a:buFontTx/>
                <a:buNone/>
                <a:tabLst/>
                <a:defRPr/>
              </a:pPr>
              <a:r>
                <a:rPr kumimoji="0" lang="en-US" sz="140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Largest Indian IT services company</a:t>
              </a:r>
            </a:p>
            <a:p>
              <a:pPr marL="147463" marR="0" lvl="1" indent="0" defTabSz="1566621" eaLnBrk="0" fontAlgn="base" latinLnBrk="0" hangingPunct="0">
                <a:lnSpc>
                  <a:spcPct val="90000"/>
                </a:lnSpc>
                <a:spcBef>
                  <a:spcPct val="25000"/>
                </a:spcBef>
                <a:spcAft>
                  <a:spcPct val="0"/>
                </a:spcAft>
                <a:buClr>
                  <a:srgbClr val="000000"/>
                </a:buClr>
                <a:buSzPct val="100000"/>
                <a:buFontTx/>
                <a:buNone/>
                <a:tabLst/>
                <a:defRPr/>
              </a:pPr>
              <a:r>
                <a:rPr kumimoji="0" lang="en-US" sz="105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(NASSCOM ranking 2015)</a:t>
              </a:r>
              <a:endParaRPr kumimoji="0" lang="en-US" sz="105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a:p>
              <a:pPr marL="147463" marR="0" lvl="1" indent="0" defTabSz="1566621" eaLnBrk="0" fontAlgn="base" latinLnBrk="0" hangingPunct="0">
                <a:lnSpc>
                  <a:spcPct val="90000"/>
                </a:lnSpc>
                <a:spcBef>
                  <a:spcPct val="25000"/>
                </a:spcBef>
                <a:spcAft>
                  <a:spcPct val="0"/>
                </a:spcAft>
                <a:buClr>
                  <a:srgbClr val="000000"/>
                </a:buClr>
                <a:buSzPct val="100000"/>
                <a:buFontTx/>
                <a:buNone/>
                <a:tabLst/>
                <a:defRPr/>
              </a:pPr>
              <a:endPar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p:txBody>
        </p:sp>
        <p:sp>
          <p:nvSpPr>
            <p:cNvPr id="48" name="TextBox 47"/>
            <p:cNvSpPr txBox="1"/>
            <p:nvPr/>
          </p:nvSpPr>
          <p:spPr>
            <a:xfrm>
              <a:off x="5410200" y="1200150"/>
              <a:ext cx="1547446" cy="771184"/>
            </a:xfrm>
            <a:prstGeom prst="rect">
              <a:avLst/>
            </a:prstGeom>
            <a:noFill/>
          </p:spPr>
          <p:txBody>
            <a:bodyPr wrap="square" lIns="77925" tIns="38963" rIns="77925" bIns="38963"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4500" b="0" i="0" u="none" strike="noStrike" kern="0" cap="none" spc="0" normalizeH="0" baseline="0" noProof="0" dirty="0" smtClean="0">
                  <a:ln>
                    <a:noFill/>
                  </a:ln>
                  <a:solidFill>
                    <a:srgbClr val="124079"/>
                  </a:solidFill>
                  <a:effectLst/>
                  <a:uLnTx/>
                  <a:uFillTx/>
                  <a:latin typeface="Calibri Light"/>
                  <a:ea typeface="STKaiti"/>
                  <a:cs typeface="Calibri Light"/>
                </a:rPr>
                <a:t>264</a:t>
              </a:r>
              <a:r>
                <a:rPr kumimoji="0" lang="en-US" sz="3400" b="0" i="0" u="none" strike="noStrike" kern="0" cap="none" spc="0" normalizeH="0" baseline="0" noProof="0" dirty="0" smtClean="0">
                  <a:ln>
                    <a:noFill/>
                  </a:ln>
                  <a:solidFill>
                    <a:srgbClr val="9E660A"/>
                  </a:solidFill>
                  <a:effectLst/>
                  <a:uLnTx/>
                  <a:uFillTx/>
                  <a:latin typeface="Arial" pitchFamily="34" charset="0"/>
                  <a:ea typeface="STKaiti"/>
                </a:rPr>
                <a:t> </a:t>
              </a:r>
            </a:p>
          </p:txBody>
        </p:sp>
        <p:sp>
          <p:nvSpPr>
            <p:cNvPr id="49" name="TextBox 48"/>
            <p:cNvSpPr txBox="1"/>
            <p:nvPr/>
          </p:nvSpPr>
          <p:spPr>
            <a:xfrm>
              <a:off x="7214851" y="2410433"/>
              <a:ext cx="1442083" cy="239180"/>
            </a:xfrm>
            <a:prstGeom prst="rect">
              <a:avLst/>
            </a:prstGeom>
            <a:noFill/>
          </p:spPr>
          <p:txBody>
            <a:bodyPr wrap="square" lIns="77925" tIns="38963" rIns="77925" bIns="38963" rtlCol="0">
              <a:spAutoFit/>
            </a:bodyPr>
            <a:lstStyle>
              <a:defPPr>
                <a:defRPr lang="en-US"/>
              </a:defPPr>
              <a:lvl2pPr marL="173038" lvl="1" algn="l" defTabSz="1838325" eaLnBrk="0" hangingPunct="0">
                <a:lnSpc>
                  <a:spcPct val="120000"/>
                </a:lnSpc>
                <a:spcBef>
                  <a:spcPct val="25000"/>
                </a:spcBef>
                <a:buClr>
                  <a:srgbClr val="000000"/>
                </a:buClr>
                <a:buSzPct val="100000"/>
                <a:defRPr i="1">
                  <a:solidFill>
                    <a:srgbClr val="000000"/>
                  </a:solidFill>
                </a:defRPr>
              </a:lvl2pPr>
            </a:lstStyle>
            <a:p>
              <a:pPr marL="173038" marR="0" lvl="1" indent="0" algn="l" defTabSz="1838325" eaLnBrk="0" fontAlgn="base" latinLnBrk="0" hangingPunct="0">
                <a:lnSpc>
                  <a:spcPct val="70000"/>
                </a:lnSpc>
                <a:spcBef>
                  <a:spcPct val="25000"/>
                </a:spcBef>
                <a:spcAft>
                  <a:spcPct val="0"/>
                </a:spcAft>
                <a:buClr>
                  <a:srgbClr val="000000"/>
                </a:buClr>
                <a:buSzPct val="100000"/>
                <a:buFontTx/>
                <a:buNone/>
                <a:tabLst/>
                <a:defRPr/>
              </a:pPr>
              <a:r>
                <a:rPr kumimoji="0" lang="en-US" sz="140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FY 2016</a:t>
              </a:r>
              <a:endPar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p:txBody>
        </p:sp>
        <p:sp>
          <p:nvSpPr>
            <p:cNvPr id="50" name="TextBox 49"/>
            <p:cNvSpPr txBox="1"/>
            <p:nvPr/>
          </p:nvSpPr>
          <p:spPr>
            <a:xfrm>
              <a:off x="5410200" y="2123734"/>
              <a:ext cx="1810568" cy="771184"/>
            </a:xfrm>
            <a:prstGeom prst="rect">
              <a:avLst/>
            </a:prstGeom>
            <a:noFill/>
          </p:spPr>
          <p:txBody>
            <a:bodyPr wrap="square" lIns="77925" tIns="38963" rIns="77925" bIns="38963"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124079"/>
                  </a:solidFill>
                  <a:effectLst/>
                  <a:uLnTx/>
                  <a:uFillTx/>
                  <a:ea typeface="STKaiti"/>
                  <a:cs typeface="Calibri"/>
                </a:rPr>
                <a:t>$</a:t>
              </a:r>
              <a:r>
                <a:rPr kumimoji="0" lang="en-US" sz="4500" b="0" i="0" u="none" strike="noStrike" kern="0" cap="none" spc="0" normalizeH="0" baseline="0" noProof="0" dirty="0" smtClean="0">
                  <a:ln>
                    <a:noFill/>
                  </a:ln>
                  <a:solidFill>
                    <a:srgbClr val="124079"/>
                  </a:solidFill>
                  <a:effectLst/>
                  <a:uLnTx/>
                  <a:uFillTx/>
                  <a:latin typeface="Calibri Light"/>
                  <a:ea typeface="STKaiti"/>
                  <a:cs typeface="Calibri Light"/>
                </a:rPr>
                <a:t>880+</a:t>
              </a:r>
              <a:r>
                <a:rPr kumimoji="0" lang="en-US" sz="2000" b="0" i="0" u="none" strike="noStrike" kern="0" cap="none" spc="0" normalizeH="0" baseline="0" noProof="0" dirty="0" smtClean="0">
                  <a:ln>
                    <a:noFill/>
                  </a:ln>
                  <a:solidFill>
                    <a:srgbClr val="124079"/>
                  </a:solidFill>
                  <a:effectLst/>
                  <a:uLnTx/>
                  <a:uFillTx/>
                  <a:latin typeface="Calibri Light"/>
                  <a:ea typeface="STKaiti"/>
                  <a:cs typeface="Calibri Light"/>
                </a:rPr>
                <a:t>Mn</a:t>
              </a:r>
            </a:p>
          </p:txBody>
        </p:sp>
        <p:sp>
          <p:nvSpPr>
            <p:cNvPr id="51" name="TextBox 50"/>
            <p:cNvSpPr txBox="1"/>
            <p:nvPr/>
          </p:nvSpPr>
          <p:spPr>
            <a:xfrm>
              <a:off x="7214864" y="1506859"/>
              <a:ext cx="1487595" cy="391080"/>
            </a:xfrm>
            <a:prstGeom prst="rect">
              <a:avLst/>
            </a:prstGeom>
            <a:noFill/>
          </p:spPr>
          <p:txBody>
            <a:bodyPr wrap="square" lIns="77925" tIns="38963" rIns="77925" bIns="38963" rtlCol="0">
              <a:spAutoFit/>
            </a:bodyPr>
            <a:lstStyle>
              <a:defPPr>
                <a:defRPr lang="en-US"/>
              </a:defPPr>
              <a:lvl2pPr marL="173038" lvl="1" algn="l" defTabSz="1838325" eaLnBrk="0" hangingPunct="0">
                <a:lnSpc>
                  <a:spcPct val="120000"/>
                </a:lnSpc>
                <a:spcBef>
                  <a:spcPct val="25000"/>
                </a:spcBef>
                <a:buClr>
                  <a:srgbClr val="000000"/>
                </a:buClr>
                <a:buSzPct val="100000"/>
                <a:defRPr i="1">
                  <a:solidFill>
                    <a:srgbClr val="000000"/>
                  </a:solidFill>
                </a:defRPr>
              </a:lvl2pPr>
            </a:lstStyle>
            <a:p>
              <a:pPr marL="173038" marR="0" lvl="1" indent="0" algn="l" defTabSz="1838325" eaLnBrk="0" fontAlgn="base" latinLnBrk="0" hangingPunct="0">
                <a:lnSpc>
                  <a:spcPct val="70000"/>
                </a:lnSpc>
                <a:spcBef>
                  <a:spcPct val="25000"/>
                </a:spcBef>
                <a:spcAft>
                  <a:spcPct val="0"/>
                </a:spcAft>
                <a:buClr>
                  <a:srgbClr val="000000"/>
                </a:buClr>
                <a:buSzPct val="100000"/>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rPr>
                <a:t>Active </a:t>
              </a:r>
              <a:r>
                <a:rPr kumimoji="0" lang="en-US" sz="140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clients</a:t>
              </a:r>
            </a:p>
            <a:p>
              <a:pPr marL="173038" marR="0" lvl="1" indent="0" algn="l" defTabSz="1838325" eaLnBrk="0" fontAlgn="base" latinLnBrk="0" hangingPunct="0">
                <a:lnSpc>
                  <a:spcPct val="70000"/>
                </a:lnSpc>
                <a:spcBef>
                  <a:spcPct val="25000"/>
                </a:spcBef>
                <a:spcAft>
                  <a:spcPct val="0"/>
                </a:spcAft>
                <a:buClr>
                  <a:srgbClr val="000000"/>
                </a:buClr>
                <a:buSzPct val="100000"/>
                <a:buFontTx/>
                <a:buNone/>
                <a:tabLst/>
                <a:defRPr/>
              </a:pPr>
              <a:r>
                <a:rPr kumimoji="0" lang="en-US" sz="105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(as of Dec 2016)</a:t>
              </a:r>
              <a:endParaRPr kumimoji="0" lang="en-US" sz="105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p:txBody>
        </p:sp>
        <p:sp>
          <p:nvSpPr>
            <p:cNvPr id="52" name="TextBox 51"/>
            <p:cNvSpPr txBox="1"/>
            <p:nvPr/>
          </p:nvSpPr>
          <p:spPr>
            <a:xfrm>
              <a:off x="2538047" y="3190534"/>
              <a:ext cx="1547446" cy="771184"/>
            </a:xfrm>
            <a:prstGeom prst="rect">
              <a:avLst/>
            </a:prstGeom>
            <a:noFill/>
          </p:spPr>
          <p:txBody>
            <a:bodyPr wrap="square" lIns="77925" tIns="38963" rIns="77925" bIns="38963"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4500" b="0" i="0" u="none" strike="noStrike" kern="0" cap="none" spc="0" normalizeH="0" baseline="0" noProof="0" dirty="0" smtClean="0">
                  <a:ln>
                    <a:noFill/>
                  </a:ln>
                  <a:solidFill>
                    <a:srgbClr val="124079"/>
                  </a:solidFill>
                  <a:effectLst/>
                  <a:uLnTx/>
                  <a:uFillTx/>
                  <a:latin typeface="Calibri Light"/>
                  <a:ea typeface="STKaiti"/>
                  <a:cs typeface="Calibri Light"/>
                </a:rPr>
                <a:t>50</a:t>
              </a:r>
              <a:endParaRPr kumimoji="0" lang="en-US" sz="3400" b="0" i="0" u="none" strike="noStrike" kern="0" cap="none" spc="0" normalizeH="0" baseline="0" noProof="0" dirty="0" smtClean="0">
                <a:ln>
                  <a:noFill/>
                </a:ln>
                <a:solidFill>
                  <a:srgbClr val="9E660A"/>
                </a:solidFill>
                <a:effectLst/>
                <a:uLnTx/>
                <a:uFillTx/>
                <a:latin typeface="Arial" pitchFamily="34" charset="0"/>
                <a:ea typeface="STKaiti"/>
              </a:endParaRPr>
            </a:p>
          </p:txBody>
        </p:sp>
        <p:sp>
          <p:nvSpPr>
            <p:cNvPr id="53" name="TextBox 52"/>
            <p:cNvSpPr txBox="1"/>
            <p:nvPr/>
          </p:nvSpPr>
          <p:spPr>
            <a:xfrm>
              <a:off x="3058746" y="3444279"/>
              <a:ext cx="1862471" cy="634352"/>
            </a:xfrm>
            <a:prstGeom prst="rect">
              <a:avLst/>
            </a:prstGeom>
            <a:noFill/>
          </p:spPr>
          <p:txBody>
            <a:bodyPr wrap="square" lIns="77925" tIns="38963" rIns="77925" bIns="38963" rtlCol="0">
              <a:spAutoFit/>
            </a:bodyPr>
            <a:lstStyle>
              <a:defPPr>
                <a:defRPr lang="en-US"/>
              </a:defPPr>
              <a:lvl2pPr marL="173038" lvl="1" algn="l" defTabSz="1838325" eaLnBrk="0" hangingPunct="0">
                <a:lnSpc>
                  <a:spcPct val="120000"/>
                </a:lnSpc>
                <a:spcBef>
                  <a:spcPct val="25000"/>
                </a:spcBef>
                <a:buClr>
                  <a:srgbClr val="000000"/>
                </a:buClr>
                <a:buSzPct val="100000"/>
                <a:defRPr i="1">
                  <a:solidFill>
                    <a:srgbClr val="000000"/>
                  </a:solidFill>
                </a:defRPr>
              </a:lvl2pPr>
            </a:lstStyle>
            <a:p>
              <a:pPr marL="173038" marR="0" lvl="1" indent="0" algn="l" defTabSz="1838325" eaLnBrk="0" fontAlgn="base" latinLnBrk="0" hangingPunct="0">
                <a:lnSpc>
                  <a:spcPct val="70000"/>
                </a:lnSpc>
                <a:spcBef>
                  <a:spcPct val="25000"/>
                </a:spcBef>
                <a:spcAft>
                  <a:spcPct val="0"/>
                </a:spcAft>
                <a:buClr>
                  <a:srgbClr val="000000"/>
                </a:buClr>
                <a:buSzPct val="100000"/>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rPr>
                <a:t>Fortune</a:t>
              </a:r>
              <a:r>
                <a:rPr kumimoji="0" lang="en-US" sz="12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rPr>
                <a:t> </a:t>
              </a:r>
              <a:r>
                <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rPr>
                <a:t>500</a:t>
              </a:r>
              <a:r>
                <a:rPr kumimoji="0" lang="en-US" sz="12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rPr>
                <a:t> </a:t>
              </a:r>
              <a:r>
                <a:rPr kumimoji="0" lang="en-US" sz="140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clients</a:t>
              </a:r>
            </a:p>
            <a:p>
              <a:pPr marL="173038" marR="0" lvl="1" indent="0" algn="l" defTabSz="1838325" eaLnBrk="0" fontAlgn="base" latinLnBrk="0" hangingPunct="0">
                <a:lnSpc>
                  <a:spcPct val="70000"/>
                </a:lnSpc>
                <a:spcBef>
                  <a:spcPct val="25000"/>
                </a:spcBef>
                <a:spcAft>
                  <a:spcPct val="0"/>
                </a:spcAft>
                <a:buClr>
                  <a:srgbClr val="000000"/>
                </a:buClr>
                <a:buSzPct val="100000"/>
                <a:buFontTx/>
                <a:buNone/>
                <a:tabLst/>
                <a:defRPr/>
              </a:pPr>
              <a:r>
                <a:rPr kumimoji="0" lang="en-US" sz="105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(as of Dec 2016)</a:t>
              </a:r>
              <a:endParaRPr kumimoji="0" lang="en-US" sz="105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a:p>
              <a:pPr marL="173038" marR="0" lvl="1" indent="0" algn="l" defTabSz="1838325" eaLnBrk="0" fontAlgn="base" latinLnBrk="0" hangingPunct="0">
                <a:lnSpc>
                  <a:spcPct val="90000"/>
                </a:lnSpc>
                <a:spcBef>
                  <a:spcPct val="25000"/>
                </a:spcBef>
                <a:spcAft>
                  <a:spcPct val="0"/>
                </a:spcAft>
                <a:buClr>
                  <a:srgbClr val="000000"/>
                </a:buClr>
                <a:buSzPct val="100000"/>
                <a:buFontTx/>
                <a:buNone/>
                <a:tabLst/>
                <a:defRPr/>
              </a:pPr>
              <a:endPar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p:txBody>
        </p:sp>
        <p:sp>
          <p:nvSpPr>
            <p:cNvPr id="75" name="TextBox 74"/>
            <p:cNvSpPr txBox="1"/>
            <p:nvPr/>
          </p:nvSpPr>
          <p:spPr>
            <a:xfrm>
              <a:off x="5410200" y="3181350"/>
              <a:ext cx="2461846" cy="771184"/>
            </a:xfrm>
            <a:prstGeom prst="rect">
              <a:avLst/>
            </a:prstGeom>
            <a:noFill/>
          </p:spPr>
          <p:txBody>
            <a:bodyPr wrap="square" lIns="77925" tIns="38963" rIns="77925" bIns="38963"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4500" b="0" i="0" u="none" strike="noStrike" kern="0" cap="none" spc="0" normalizeH="0" baseline="0" noProof="0" dirty="0" smtClean="0">
                  <a:ln>
                    <a:noFill/>
                  </a:ln>
                  <a:solidFill>
                    <a:srgbClr val="124079"/>
                  </a:solidFill>
                  <a:effectLst/>
                  <a:uLnTx/>
                  <a:uFillTx/>
                  <a:latin typeface="Calibri Light"/>
                  <a:ea typeface="STKaiti"/>
                  <a:cs typeface="Calibri Light"/>
                </a:rPr>
                <a:t>20,000+</a:t>
              </a:r>
            </a:p>
          </p:txBody>
        </p:sp>
        <p:sp>
          <p:nvSpPr>
            <p:cNvPr id="76" name="TextBox 75"/>
            <p:cNvSpPr txBox="1"/>
            <p:nvPr/>
          </p:nvSpPr>
          <p:spPr>
            <a:xfrm>
              <a:off x="7219430" y="3401856"/>
              <a:ext cx="1394304" cy="391080"/>
            </a:xfrm>
            <a:prstGeom prst="rect">
              <a:avLst/>
            </a:prstGeom>
            <a:noFill/>
          </p:spPr>
          <p:txBody>
            <a:bodyPr wrap="square" lIns="77925" tIns="38963" rIns="77925" bIns="38963" rtlCol="0">
              <a:spAutoFit/>
            </a:bodyPr>
            <a:lstStyle>
              <a:defPPr>
                <a:defRPr lang="en-US"/>
              </a:defPPr>
              <a:lvl2pPr marL="173038" lvl="1" algn="l" defTabSz="1838325" eaLnBrk="0" hangingPunct="0">
                <a:lnSpc>
                  <a:spcPct val="120000"/>
                </a:lnSpc>
                <a:spcBef>
                  <a:spcPct val="25000"/>
                </a:spcBef>
                <a:buClr>
                  <a:srgbClr val="000000"/>
                </a:buClr>
                <a:buSzPct val="100000"/>
                <a:defRPr i="1">
                  <a:solidFill>
                    <a:srgbClr val="000000"/>
                  </a:solidFill>
                </a:defRPr>
              </a:lvl2pPr>
            </a:lstStyle>
            <a:p>
              <a:pPr marL="173038" marR="0" lvl="1" indent="0" algn="l" defTabSz="1838325" eaLnBrk="0" fontAlgn="base" latinLnBrk="0" hangingPunct="0">
                <a:lnSpc>
                  <a:spcPct val="70000"/>
                </a:lnSpc>
                <a:spcBef>
                  <a:spcPct val="25000"/>
                </a:spcBef>
                <a:spcAft>
                  <a:spcPct val="0"/>
                </a:spcAft>
                <a:buClr>
                  <a:srgbClr val="000000"/>
                </a:buClr>
                <a:buSzPct val="100000"/>
                <a:buFontTx/>
                <a:buNone/>
                <a:tabLst/>
                <a:defRPr/>
              </a:pPr>
              <a:r>
                <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rPr>
                <a:t>Employees </a:t>
              </a:r>
              <a:endParaRPr kumimoji="0" lang="en-US" sz="105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endParaRPr>
            </a:p>
            <a:p>
              <a:pPr marL="173038" marR="0" lvl="1" indent="0" algn="l" defTabSz="1838325" eaLnBrk="0" fontAlgn="base" latinLnBrk="0" hangingPunct="0">
                <a:lnSpc>
                  <a:spcPct val="70000"/>
                </a:lnSpc>
                <a:spcBef>
                  <a:spcPct val="25000"/>
                </a:spcBef>
                <a:spcAft>
                  <a:spcPct val="0"/>
                </a:spcAft>
                <a:buClr>
                  <a:srgbClr val="000000"/>
                </a:buClr>
                <a:buSzPct val="100000"/>
                <a:buFontTx/>
                <a:buNone/>
                <a:tabLst/>
                <a:defRPr/>
              </a:pPr>
              <a:r>
                <a:rPr kumimoji="0" lang="en-US" sz="105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a:t>
              </a:r>
              <a:r>
                <a:rPr kumimoji="0" lang="en-US" sz="105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rPr>
                <a:t>as of </a:t>
              </a:r>
              <a:r>
                <a:rPr kumimoji="0" lang="en-US" sz="105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Dec 2016)</a:t>
              </a:r>
              <a:endParaRPr kumimoji="0" lang="en-US" sz="105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p:txBody>
        </p:sp>
        <p:sp>
          <p:nvSpPr>
            <p:cNvPr id="77" name="TextBox 76"/>
            <p:cNvSpPr txBox="1"/>
            <p:nvPr/>
          </p:nvSpPr>
          <p:spPr>
            <a:xfrm>
              <a:off x="2538047" y="2123734"/>
              <a:ext cx="1524000" cy="771184"/>
            </a:xfrm>
            <a:prstGeom prst="rect">
              <a:avLst/>
            </a:prstGeom>
            <a:noFill/>
          </p:spPr>
          <p:txBody>
            <a:bodyPr wrap="square" lIns="77925" tIns="38963" rIns="77925" bIns="38963"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4500" b="0" i="0" u="none" strike="noStrike" kern="0" cap="none" spc="0" normalizeH="0" baseline="0" noProof="0" dirty="0" smtClean="0">
                  <a:ln>
                    <a:noFill/>
                  </a:ln>
                  <a:solidFill>
                    <a:srgbClr val="124079"/>
                  </a:solidFill>
                  <a:effectLst/>
                  <a:uLnTx/>
                  <a:uFillTx/>
                  <a:latin typeface="Calibri Light"/>
                  <a:ea typeface="STKaiti"/>
                  <a:cs typeface="Calibri Light"/>
                </a:rPr>
                <a:t>23</a:t>
              </a:r>
              <a:r>
                <a:rPr kumimoji="0" lang="en-US" sz="3400" b="0" i="0" u="none" strike="noStrike" kern="0" cap="none" spc="0" normalizeH="0" baseline="0" noProof="0" dirty="0" smtClean="0">
                  <a:ln>
                    <a:noFill/>
                  </a:ln>
                  <a:solidFill>
                    <a:srgbClr val="9E660A"/>
                  </a:solidFill>
                  <a:effectLst/>
                  <a:uLnTx/>
                  <a:uFillTx/>
                  <a:latin typeface="Arial" pitchFamily="34" charset="0"/>
                  <a:ea typeface="STKaiti"/>
                </a:rPr>
                <a:t> </a:t>
              </a:r>
            </a:p>
          </p:txBody>
        </p:sp>
        <p:sp>
          <p:nvSpPr>
            <p:cNvPr id="78" name="TextBox 77"/>
            <p:cNvSpPr txBox="1"/>
            <p:nvPr/>
          </p:nvSpPr>
          <p:spPr>
            <a:xfrm>
              <a:off x="3081220" y="2313149"/>
              <a:ext cx="2250827" cy="903656"/>
            </a:xfrm>
            <a:prstGeom prst="rect">
              <a:avLst/>
            </a:prstGeom>
            <a:noFill/>
          </p:spPr>
          <p:txBody>
            <a:bodyPr wrap="square" lIns="77925" tIns="38963" rIns="77925" bIns="38963" rtlCol="0">
              <a:spAutoFit/>
            </a:bodyPr>
            <a:lstStyle/>
            <a:p>
              <a:pPr marL="147463" marR="0" lvl="1" indent="0" defTabSz="1566621" eaLnBrk="0" fontAlgn="base" latinLnBrk="0" hangingPunct="0">
                <a:lnSpc>
                  <a:spcPct val="90000"/>
                </a:lnSpc>
                <a:spcBef>
                  <a:spcPct val="25000"/>
                </a:spcBef>
                <a:spcAft>
                  <a:spcPct val="0"/>
                </a:spcAft>
                <a:buClr>
                  <a:srgbClr val="000000"/>
                </a:buClr>
                <a:buSzPct val="100000"/>
                <a:buFontTx/>
                <a:buNone/>
                <a:tabLst/>
                <a:defRPr/>
              </a:pPr>
              <a:r>
                <a:rPr kumimoji="0" lang="en-US" sz="140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Delivery </a:t>
              </a:r>
              <a:r>
                <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rPr>
                <a:t>centers</a:t>
              </a:r>
              <a:r>
                <a:rPr kumimoji="0" lang="en-US" sz="140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 globally, with 44 sales offices</a:t>
              </a:r>
            </a:p>
            <a:p>
              <a:pPr marL="147463" marR="0" lvl="1" indent="0" defTabSz="1566621" eaLnBrk="0" fontAlgn="base" latinLnBrk="0" hangingPunct="0">
                <a:lnSpc>
                  <a:spcPct val="90000"/>
                </a:lnSpc>
                <a:spcBef>
                  <a:spcPct val="25000"/>
                </a:spcBef>
                <a:spcAft>
                  <a:spcPct val="0"/>
                </a:spcAft>
                <a:buClr>
                  <a:srgbClr val="000000"/>
                </a:buClr>
                <a:buSzPct val="100000"/>
                <a:buFontTx/>
                <a:buNone/>
                <a:tabLst/>
                <a:defRPr/>
              </a:pPr>
              <a:r>
                <a:rPr kumimoji="0" lang="en-US" sz="1050" b="0" i="0" u="none" strike="noStrike" kern="0" cap="none" spc="0" normalizeH="0" baseline="0" noProof="0" dirty="0" smtClean="0">
                  <a:ln>
                    <a:noFill/>
                  </a:ln>
                  <a:solidFill>
                    <a:schemeClr val="tx1">
                      <a:lumMod val="85000"/>
                      <a:lumOff val="15000"/>
                    </a:schemeClr>
                  </a:solidFill>
                  <a:effectLst/>
                  <a:uLnTx/>
                  <a:uFillTx/>
                  <a:latin typeface="Calibri Light"/>
                  <a:ea typeface="ヒラギノ角ゴ Pro W3" pitchFamily="124" charset="-128"/>
                  <a:cs typeface="Calibri Light"/>
                </a:rPr>
                <a:t>(as of Dec 2016)</a:t>
              </a:r>
              <a:endParaRPr kumimoji="0" lang="en-US" sz="105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a:p>
              <a:pPr marL="147463" marR="0" lvl="1" indent="0" defTabSz="1566621" eaLnBrk="0" fontAlgn="base" latinLnBrk="0" hangingPunct="0">
                <a:lnSpc>
                  <a:spcPct val="90000"/>
                </a:lnSpc>
                <a:spcBef>
                  <a:spcPct val="25000"/>
                </a:spcBef>
                <a:spcAft>
                  <a:spcPct val="0"/>
                </a:spcAft>
                <a:buClr>
                  <a:srgbClr val="000000"/>
                </a:buClr>
                <a:buSzPct val="100000"/>
                <a:buFontTx/>
                <a:buNone/>
                <a:tabLst/>
                <a:defRPr/>
              </a:pPr>
              <a:endParaRPr kumimoji="0" lang="en-US" sz="1400" b="0" i="0" u="none" strike="noStrike" kern="0" cap="none" spc="0" normalizeH="0" baseline="0" noProof="0" dirty="0">
                <a:ln>
                  <a:noFill/>
                </a:ln>
                <a:solidFill>
                  <a:schemeClr val="tx1">
                    <a:lumMod val="85000"/>
                    <a:lumOff val="15000"/>
                  </a:schemeClr>
                </a:solidFill>
                <a:effectLst/>
                <a:uLnTx/>
                <a:uFillTx/>
                <a:latin typeface="Calibri Light"/>
                <a:ea typeface="ヒラギノ角ゴ Pro W3" pitchFamily="124" charset="-128"/>
                <a:cs typeface="Calibri Light"/>
              </a:endParaRPr>
            </a:p>
          </p:txBody>
        </p:sp>
        <p:pic>
          <p:nvPicPr>
            <p:cNvPr id="79" name="Picture 78" descr="LNT Infotech.ai"/>
            <p:cNvPicPr>
              <a:picLocks noChangeAspect="1"/>
            </p:cNvPicPr>
            <p:nvPr/>
          </p:nvPicPr>
          <p:blipFill rotWithShape="1">
            <a:blip r:embed="rId2" cstate="email">
              <a:biLevel thresh="75000"/>
              <a:extLst>
                <a:ext uri="{28A0092B-C50C-407E-A947-70E740481C1C}">
                  <a14:useLocalDpi xmlns:a14="http://schemas.microsoft.com/office/drawing/2010/main"/>
                </a:ext>
              </a:extLst>
            </a:blip>
            <a:srcRect l="31000" t="34076" r="774" b="43814"/>
            <a:stretch/>
          </p:blipFill>
          <p:spPr>
            <a:xfrm>
              <a:off x="287540" y="2682915"/>
              <a:ext cx="1828800" cy="338658"/>
            </a:xfrm>
            <a:prstGeom prst="rect">
              <a:avLst/>
            </a:prstGeom>
          </p:spPr>
        </p:pic>
        <p:pic>
          <p:nvPicPr>
            <p:cNvPr id="80" name="Picture 79" descr="LNT Infotech.ai"/>
            <p:cNvPicPr>
              <a:picLocks noChangeAspect="1"/>
            </p:cNvPicPr>
            <p:nvPr/>
          </p:nvPicPr>
          <p:blipFill rotWithShape="1">
            <a:blip r:embed="rId2" cstate="email">
              <a:biLevel thresh="75000"/>
              <a:extLst>
                <a:ext uri="{28A0092B-C50C-407E-A947-70E740481C1C}">
                  <a14:useLocalDpi xmlns:a14="http://schemas.microsoft.com/office/drawing/2010/main"/>
                </a:ext>
              </a:extLst>
            </a:blip>
            <a:srcRect t="21178" r="66679" b="30091"/>
            <a:stretch/>
          </p:blipFill>
          <p:spPr>
            <a:xfrm>
              <a:off x="668541" y="1878574"/>
              <a:ext cx="893176" cy="746430"/>
            </a:xfrm>
            <a:prstGeom prst="rect">
              <a:avLst/>
            </a:prstGeom>
          </p:spPr>
        </p:pic>
        <p:cxnSp>
          <p:nvCxnSpPr>
            <p:cNvPr id="81" name="Straight Connector 80"/>
            <p:cNvCxnSpPr/>
            <p:nvPr/>
          </p:nvCxnSpPr>
          <p:spPr bwMode="auto">
            <a:xfrm>
              <a:off x="2514600" y="1387901"/>
              <a:ext cx="0" cy="457200"/>
            </a:xfrm>
            <a:prstGeom prst="line">
              <a:avLst/>
            </a:prstGeom>
            <a:solidFill>
              <a:srgbClr val="BBBDC0"/>
            </a:solidFill>
            <a:ln w="6350" cap="flat" cmpd="sng" algn="ctr">
              <a:solidFill>
                <a:srgbClr val="FEC32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2514600" y="2292605"/>
              <a:ext cx="0" cy="457200"/>
            </a:xfrm>
            <a:prstGeom prst="line">
              <a:avLst/>
            </a:prstGeom>
            <a:solidFill>
              <a:srgbClr val="BBBDC0"/>
            </a:solidFill>
            <a:ln w="6350" cap="flat" cmpd="sng" algn="ctr">
              <a:solidFill>
                <a:srgbClr val="FEC32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2514600" y="3359405"/>
              <a:ext cx="0" cy="457200"/>
            </a:xfrm>
            <a:prstGeom prst="line">
              <a:avLst/>
            </a:prstGeom>
            <a:solidFill>
              <a:srgbClr val="BBBDC0"/>
            </a:solidFill>
            <a:ln w="6350" cap="flat" cmpd="sng" algn="ctr">
              <a:solidFill>
                <a:srgbClr val="FEC32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p:nvPr/>
          </p:nvCxnSpPr>
          <p:spPr bwMode="auto">
            <a:xfrm>
              <a:off x="5334000" y="1387901"/>
              <a:ext cx="0" cy="457200"/>
            </a:xfrm>
            <a:prstGeom prst="line">
              <a:avLst/>
            </a:prstGeom>
            <a:solidFill>
              <a:srgbClr val="BBBDC0"/>
            </a:solidFill>
            <a:ln w="6350" cap="flat" cmpd="sng" algn="ctr">
              <a:solidFill>
                <a:srgbClr val="FEC32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p:nvPr/>
          </p:nvCxnSpPr>
          <p:spPr bwMode="auto">
            <a:xfrm>
              <a:off x="5334000" y="2292605"/>
              <a:ext cx="0" cy="457200"/>
            </a:xfrm>
            <a:prstGeom prst="line">
              <a:avLst/>
            </a:prstGeom>
            <a:solidFill>
              <a:srgbClr val="BBBDC0"/>
            </a:solidFill>
            <a:ln w="6350" cap="flat" cmpd="sng" algn="ctr">
              <a:solidFill>
                <a:srgbClr val="FEC32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p:cNvCxnSpPr/>
            <p:nvPr/>
          </p:nvCxnSpPr>
          <p:spPr bwMode="auto">
            <a:xfrm>
              <a:off x="5334000" y="3359405"/>
              <a:ext cx="0" cy="457200"/>
            </a:xfrm>
            <a:prstGeom prst="line">
              <a:avLst/>
            </a:prstGeom>
            <a:solidFill>
              <a:srgbClr val="BBBDC0"/>
            </a:solidFill>
            <a:ln w="6350" cap="flat" cmpd="sng" algn="ctr">
              <a:solidFill>
                <a:srgbClr val="FEC32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6" name="Group 95"/>
          <p:cNvGrpSpPr/>
          <p:nvPr/>
        </p:nvGrpSpPr>
        <p:grpSpPr>
          <a:xfrm>
            <a:off x="2514600" y="4189192"/>
            <a:ext cx="5833757" cy="2004166"/>
            <a:chOff x="583828" y="1583137"/>
            <a:chExt cx="11071518" cy="3982305"/>
          </a:xfrm>
        </p:grpSpPr>
        <p:pic>
          <p:nvPicPr>
            <p:cNvPr id="97" name="Picture 9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9233" y="1583137"/>
              <a:ext cx="1958789" cy="3953435"/>
            </a:xfrm>
            <a:prstGeom prst="rect">
              <a:avLst/>
            </a:prstGeom>
          </p:spPr>
        </p:pic>
        <p:pic>
          <p:nvPicPr>
            <p:cNvPr id="98" name="Picture 9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36877" y="1583137"/>
              <a:ext cx="1958789" cy="3953435"/>
            </a:xfrm>
            <a:prstGeom prst="rect">
              <a:avLst/>
            </a:prstGeom>
          </p:spPr>
        </p:pic>
        <p:pic>
          <p:nvPicPr>
            <p:cNvPr id="99" name="Picture 9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52656" y="1583473"/>
              <a:ext cx="1913966" cy="3953099"/>
            </a:xfrm>
            <a:prstGeom prst="rect">
              <a:avLst/>
            </a:prstGeom>
          </p:spPr>
        </p:pic>
        <p:pic>
          <p:nvPicPr>
            <p:cNvPr id="100" name="Picture 9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23612" y="1583473"/>
              <a:ext cx="2031734" cy="3981969"/>
            </a:xfrm>
            <a:prstGeom prst="rect">
              <a:avLst/>
            </a:prstGeom>
          </p:spPr>
        </p:pic>
        <p:pic>
          <p:nvPicPr>
            <p:cNvPr id="101" name="Picture 10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3828" y="1583473"/>
              <a:ext cx="1976550" cy="3953099"/>
            </a:xfrm>
            <a:prstGeom prst="rect">
              <a:avLst/>
            </a:prstGeom>
          </p:spPr>
        </p:pic>
      </p:grpSp>
      <p:sp>
        <p:nvSpPr>
          <p:cNvPr id="9" name="Rectangle 8"/>
          <p:cNvSpPr/>
          <p:nvPr/>
        </p:nvSpPr>
        <p:spPr>
          <a:xfrm>
            <a:off x="0" y="5309416"/>
            <a:ext cx="2309234" cy="400110"/>
          </a:xfrm>
          <a:prstGeom prst="rect">
            <a:avLst/>
          </a:prstGeom>
        </p:spPr>
        <p:txBody>
          <a:bodyPr wrap="square">
            <a:spAutoFit/>
          </a:bodyPr>
          <a:lstStyle/>
          <a:p>
            <a:pPr algn="ctr"/>
            <a:r>
              <a:rPr lang="en-US" sz="2000" b="1" kern="0" dirty="0">
                <a:solidFill>
                  <a:schemeClr val="tx1">
                    <a:lumMod val="85000"/>
                    <a:lumOff val="15000"/>
                  </a:schemeClr>
                </a:solidFill>
                <a:latin typeface="Calibri Light"/>
                <a:ea typeface="STKaiti"/>
                <a:cs typeface="Calibri Light"/>
              </a:rPr>
              <a:t>Our Key Beliefs</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290" y="4212830"/>
            <a:ext cx="1234898" cy="1112329"/>
          </a:xfrm>
          <a:prstGeom prst="rect">
            <a:avLst/>
          </a:prstGeom>
        </p:spPr>
      </p:pic>
    </p:spTree>
    <p:extLst>
      <p:ext uri="{BB962C8B-B14F-4D97-AF65-F5344CB8AC3E}">
        <p14:creationId xmlns:p14="http://schemas.microsoft.com/office/powerpoint/2010/main" val="414584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633" y="1001141"/>
            <a:ext cx="8024283" cy="557845"/>
          </a:xfrm>
        </p:spPr>
        <p:txBody>
          <a:bodyPr/>
          <a:lstStyle/>
          <a:p>
            <a:r>
              <a:rPr lang="en-IN" dirty="0">
                <a:solidFill>
                  <a:srgbClr val="FEFDFD">
                    <a:lumMod val="10000"/>
                  </a:srgbClr>
                </a:solidFill>
                <a:latin typeface="Calibri Light" panose="020F0302020204030204" pitchFamily="34" charset="0"/>
                <a:ea typeface="STKaiti"/>
              </a:rPr>
              <a:t>Oracle Capability Highlights </a:t>
            </a:r>
            <a:r>
              <a:rPr lang="en-IN" sz="1125" i="1" dirty="0"/>
              <a:t>– Committed to transform our customer’s business </a:t>
            </a:r>
            <a:br>
              <a:rPr lang="en-IN" sz="1125" i="1" dirty="0"/>
            </a:br>
            <a:endParaRPr lang="en-IN" sz="1125" i="1" dirty="0"/>
          </a:p>
        </p:txBody>
      </p:sp>
      <p:pic>
        <p:nvPicPr>
          <p:cNvPr id="107" name="Picture 2" descr="Image result for oracle platinum partner cloud stand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8133" y="886223"/>
            <a:ext cx="1678739" cy="4427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3.favim.com/orig/45/black-and-white-new-york-city-night-nyc-photography-Favim.com-405436.jpg"/>
          <p:cNvPicPr>
            <a:picLocks noChangeAspect="1" noChangeArrowheads="1"/>
          </p:cNvPicPr>
          <p:nvPr/>
        </p:nvPicPr>
        <p:blipFill rotWithShape="1">
          <a:blip r:embed="rId3">
            <a:extLst>
              <a:ext uri="{28A0092B-C50C-407E-A947-70E740481C1C}">
                <a14:useLocalDpi xmlns:a14="http://schemas.microsoft.com/office/drawing/2010/main" val="0"/>
              </a:ext>
            </a:extLst>
          </a:blip>
          <a:srcRect l="-239" t="17317"/>
          <a:stretch/>
        </p:blipFill>
        <p:spPr bwMode="auto">
          <a:xfrm>
            <a:off x="-21772" y="1418761"/>
            <a:ext cx="9165772" cy="420838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0" y="1418761"/>
            <a:ext cx="9144000" cy="4208384"/>
          </a:xfrm>
          <a:prstGeom prst="rect">
            <a:avLst/>
          </a:prstGeom>
          <a:solidFill>
            <a:schemeClr val="tx1">
              <a:lumMod val="65000"/>
              <a:lumOff val="35000"/>
              <a:alpha val="65000"/>
            </a:schemeClr>
          </a:solidFill>
          <a:ln w="6350" cap="flat" cmpd="sng" algn="ctr">
            <a:solidFill>
              <a:schemeClr val="tx2"/>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83" fontAlgn="base">
              <a:spcBef>
                <a:spcPct val="0"/>
              </a:spcBef>
              <a:spcAft>
                <a:spcPct val="0"/>
              </a:spcAft>
            </a:pPr>
            <a:endParaRPr lang="en-IN" sz="1050" dirty="0">
              <a:solidFill>
                <a:srgbClr val="7C7C7C"/>
              </a:solidFill>
              <a:ea typeface="+mj-ea"/>
            </a:endParaRPr>
          </a:p>
        </p:txBody>
      </p:sp>
      <p:sp>
        <p:nvSpPr>
          <p:cNvPr id="17" name="Rounded Rectangle 16"/>
          <p:cNvSpPr/>
          <p:nvPr/>
        </p:nvSpPr>
        <p:spPr>
          <a:xfrm>
            <a:off x="76200" y="1510455"/>
            <a:ext cx="1217250" cy="3623751"/>
          </a:xfrm>
          <a:prstGeom prst="roundRect">
            <a:avLst>
              <a:gd name="adj" fmla="val 3265"/>
            </a:avLst>
          </a:prstGeom>
          <a:solidFill>
            <a:schemeClr val="bg1">
              <a:alpha val="62000"/>
            </a:schemeClr>
          </a:solidFill>
          <a:ln w="6350" cap="flat" cmpd="sng" algn="ctr">
            <a:solidFill>
              <a:schemeClr val="tx2">
                <a:lumMod val="60000"/>
                <a:lumOff val="40000"/>
              </a:schemeClr>
            </a:solidFill>
            <a:prstDash val="lgDash"/>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783" fontAlgn="base">
              <a:spcBef>
                <a:spcPct val="0"/>
              </a:spcBef>
              <a:spcAft>
                <a:spcPct val="0"/>
              </a:spcAft>
            </a:pPr>
            <a:endParaRPr lang="en-IN" sz="1500" dirty="0">
              <a:solidFill>
                <a:srgbClr val="7C7C7C"/>
              </a:solidFill>
              <a:latin typeface="Calibri" panose="020F0502020204030204" pitchFamily="34" charset="0"/>
              <a:ea typeface="+mj-ea"/>
              <a:cs typeface="Calibri" panose="020F0502020204030204" pitchFamily="34" charset="0"/>
            </a:endParaRPr>
          </a:p>
        </p:txBody>
      </p:sp>
      <p:sp>
        <p:nvSpPr>
          <p:cNvPr id="18" name="Rounded Rectangle 17"/>
          <p:cNvSpPr/>
          <p:nvPr/>
        </p:nvSpPr>
        <p:spPr bwMode="auto">
          <a:xfrm>
            <a:off x="78147" y="5180313"/>
            <a:ext cx="8966871" cy="365760"/>
          </a:xfrm>
          <a:prstGeom prst="roundRect">
            <a:avLst/>
          </a:prstGeom>
          <a:solidFill>
            <a:srgbClr val="13386E"/>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85783" eaLnBrk="0" fontAlgn="base" hangingPunct="0">
              <a:spcBef>
                <a:spcPct val="0"/>
              </a:spcBef>
              <a:spcAft>
                <a:spcPct val="0"/>
              </a:spcAft>
            </a:pPr>
            <a:endParaRPr lang="en-IN" kern="0">
              <a:solidFill>
                <a:srgbClr val="000000"/>
              </a:solidFill>
              <a:latin typeface="Calibri Light" panose="020F0302020204030204" pitchFamily="34" charset="0"/>
              <a:ea typeface="ヒラギノ角ゴ Pro W3" pitchFamily="124" charset="-128"/>
              <a:cs typeface="Calibri" panose="020F0502020204030204" pitchFamily="34" charset="0"/>
            </a:endParaRPr>
          </a:p>
        </p:txBody>
      </p:sp>
      <p:sp>
        <p:nvSpPr>
          <p:cNvPr id="19" name="Rectangle 18"/>
          <p:cNvSpPr/>
          <p:nvPr/>
        </p:nvSpPr>
        <p:spPr>
          <a:xfrm>
            <a:off x="1693840" y="5232853"/>
            <a:ext cx="660758" cy="246221"/>
          </a:xfrm>
          <a:prstGeom prst="rect">
            <a:avLst/>
          </a:prstGeom>
        </p:spPr>
        <p:txBody>
          <a:bodyPr wrap="none">
            <a:spAutoFit/>
          </a:bodyPr>
          <a:lstStyle/>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Oil &amp; Gas</a:t>
            </a:r>
            <a:endParaRPr lang="en-IN" sz="1000" dirty="0">
              <a:solidFill>
                <a:srgbClr val="FEFDFD"/>
              </a:solidFill>
              <a:latin typeface="Calibri Light" panose="020F0302020204030204" pitchFamily="34" charset="0"/>
              <a:ea typeface="ヒラギノ角ゴ Pro W3" pitchFamily="124" charset="-128"/>
              <a:cs typeface="Arial" charset="0"/>
            </a:endParaRPr>
          </a:p>
        </p:txBody>
      </p:sp>
      <p:sp>
        <p:nvSpPr>
          <p:cNvPr id="20" name="Rectangle 19"/>
          <p:cNvSpPr/>
          <p:nvPr/>
        </p:nvSpPr>
        <p:spPr>
          <a:xfrm>
            <a:off x="3711569" y="5155908"/>
            <a:ext cx="982961" cy="400110"/>
          </a:xfrm>
          <a:prstGeom prst="rect">
            <a:avLst/>
          </a:prstGeom>
        </p:spPr>
        <p:txBody>
          <a:bodyPr wrap="none">
            <a:spAutoFit/>
          </a:bodyPr>
          <a:lstStyle/>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Manufacturing </a:t>
            </a:r>
          </a:p>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&amp; Aviation</a:t>
            </a:r>
            <a:endParaRPr lang="en-IN" sz="1000" dirty="0">
              <a:solidFill>
                <a:srgbClr val="FEFDFD"/>
              </a:solidFill>
              <a:latin typeface="Calibri Light" panose="020F0302020204030204" pitchFamily="34" charset="0"/>
              <a:ea typeface="ヒラギノ角ゴ Pro W3" pitchFamily="124" charset="-128"/>
              <a:cs typeface="Arial" charset="0"/>
            </a:endParaRPr>
          </a:p>
        </p:txBody>
      </p:sp>
      <p:cxnSp>
        <p:nvCxnSpPr>
          <p:cNvPr id="21" name="Straight Connector 20"/>
          <p:cNvCxnSpPr/>
          <p:nvPr/>
        </p:nvCxnSpPr>
        <p:spPr bwMode="auto">
          <a:xfrm>
            <a:off x="2407993" y="5186346"/>
            <a:ext cx="0" cy="353696"/>
          </a:xfrm>
          <a:prstGeom prst="line">
            <a:avLst/>
          </a:prstGeom>
          <a:solidFill>
            <a:schemeClr val="accent1"/>
          </a:solidFill>
          <a:ln w="28575" cap="flat" cmpd="sng" algn="ctr">
            <a:solidFill>
              <a:srgbClr val="FFC000"/>
            </a:solidFill>
            <a:prstDash val="solid"/>
            <a:round/>
            <a:headEnd type="none" w="med" len="med"/>
            <a:tailEnd type="none" w="med" len="med"/>
          </a:ln>
          <a:effectLst/>
        </p:spPr>
      </p:cxnSp>
      <p:cxnSp>
        <p:nvCxnSpPr>
          <p:cNvPr id="22" name="Straight Connector 21"/>
          <p:cNvCxnSpPr/>
          <p:nvPr/>
        </p:nvCxnSpPr>
        <p:spPr bwMode="auto">
          <a:xfrm>
            <a:off x="3455815" y="5194973"/>
            <a:ext cx="5741" cy="336442"/>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23" name="Rectangle 22"/>
          <p:cNvSpPr/>
          <p:nvPr/>
        </p:nvSpPr>
        <p:spPr>
          <a:xfrm>
            <a:off x="2823486" y="5232853"/>
            <a:ext cx="620684" cy="246221"/>
          </a:xfrm>
          <a:prstGeom prst="rect">
            <a:avLst/>
          </a:prstGeom>
        </p:spPr>
        <p:txBody>
          <a:bodyPr wrap="none">
            <a:spAutoFit/>
          </a:bodyPr>
          <a:lstStyle/>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Logistics</a:t>
            </a:r>
            <a:endParaRPr lang="en-IN" sz="1000" dirty="0">
              <a:solidFill>
                <a:srgbClr val="FEFDFD"/>
              </a:solidFill>
              <a:latin typeface="Calibri Light" panose="020F0302020204030204" pitchFamily="34" charset="0"/>
              <a:ea typeface="ヒラギノ角ゴ Pro W3" pitchFamily="124" charset="-128"/>
              <a:cs typeface="Arial" charset="0"/>
            </a:endParaRPr>
          </a:p>
        </p:txBody>
      </p:sp>
      <p:sp>
        <p:nvSpPr>
          <p:cNvPr id="24" name="Rectangle 23"/>
          <p:cNvSpPr/>
          <p:nvPr/>
        </p:nvSpPr>
        <p:spPr>
          <a:xfrm>
            <a:off x="5015559" y="5155908"/>
            <a:ext cx="1263487" cy="400110"/>
          </a:xfrm>
          <a:prstGeom prst="rect">
            <a:avLst/>
          </a:prstGeom>
        </p:spPr>
        <p:txBody>
          <a:bodyPr wrap="none">
            <a:spAutoFit/>
          </a:bodyPr>
          <a:lstStyle/>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Consumer Packaged </a:t>
            </a:r>
          </a:p>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Goods</a:t>
            </a:r>
            <a:endParaRPr lang="en-IN" sz="1000" dirty="0">
              <a:solidFill>
                <a:srgbClr val="FEFDFD"/>
              </a:solidFill>
              <a:latin typeface="Calibri Light" panose="020F0302020204030204" pitchFamily="34" charset="0"/>
              <a:ea typeface="ヒラギノ角ゴ Pro W3" pitchFamily="124" charset="-128"/>
              <a:cs typeface="Arial" charset="0"/>
            </a:endParaRPr>
          </a:p>
        </p:txBody>
      </p:sp>
      <p:cxnSp>
        <p:nvCxnSpPr>
          <p:cNvPr id="25" name="Straight Connector 24"/>
          <p:cNvCxnSpPr/>
          <p:nvPr/>
        </p:nvCxnSpPr>
        <p:spPr bwMode="auto">
          <a:xfrm>
            <a:off x="4707898" y="5194973"/>
            <a:ext cx="5741" cy="336442"/>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26" name="Rectangle 25"/>
          <p:cNvSpPr/>
          <p:nvPr/>
        </p:nvSpPr>
        <p:spPr>
          <a:xfrm>
            <a:off x="6604255" y="5232853"/>
            <a:ext cx="579005" cy="246221"/>
          </a:xfrm>
          <a:prstGeom prst="rect">
            <a:avLst/>
          </a:prstGeom>
        </p:spPr>
        <p:txBody>
          <a:bodyPr wrap="none">
            <a:spAutoFit/>
          </a:bodyPr>
          <a:lstStyle/>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Utilities</a:t>
            </a:r>
            <a:endParaRPr lang="en-IN" sz="1000" dirty="0">
              <a:solidFill>
                <a:srgbClr val="FEFDFD"/>
              </a:solidFill>
              <a:latin typeface="Calibri Light" panose="020F0302020204030204" pitchFamily="34" charset="0"/>
              <a:ea typeface="ヒラギノ角ゴ Pro W3" pitchFamily="124" charset="-128"/>
              <a:cs typeface="Arial" charset="0"/>
            </a:endParaRPr>
          </a:p>
        </p:txBody>
      </p:sp>
      <p:cxnSp>
        <p:nvCxnSpPr>
          <p:cNvPr id="27" name="Straight Connector 26"/>
          <p:cNvCxnSpPr/>
          <p:nvPr/>
        </p:nvCxnSpPr>
        <p:spPr bwMode="auto">
          <a:xfrm>
            <a:off x="6303946" y="5194973"/>
            <a:ext cx="5741" cy="336442"/>
          </a:xfrm>
          <a:prstGeom prst="line">
            <a:avLst/>
          </a:prstGeom>
          <a:solidFill>
            <a:schemeClr val="accent1"/>
          </a:solidFill>
          <a:ln w="28575" cap="flat" cmpd="sng" algn="ctr">
            <a:solidFill>
              <a:srgbClr val="FFC000"/>
            </a:solidFill>
            <a:prstDash val="solid"/>
            <a:round/>
            <a:headEnd type="none" w="med" len="med"/>
            <a:tailEnd type="none" w="med" len="med"/>
          </a:ln>
          <a:effectLst/>
        </p:spPr>
      </p:cxnSp>
      <p:cxnSp>
        <p:nvCxnSpPr>
          <p:cNvPr id="28" name="Straight Connector 27"/>
          <p:cNvCxnSpPr/>
          <p:nvPr/>
        </p:nvCxnSpPr>
        <p:spPr bwMode="auto">
          <a:xfrm>
            <a:off x="7315200" y="5186346"/>
            <a:ext cx="0" cy="353696"/>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29" name="Rectangle 28"/>
          <p:cNvSpPr/>
          <p:nvPr/>
        </p:nvSpPr>
        <p:spPr>
          <a:xfrm>
            <a:off x="7799012" y="5155907"/>
            <a:ext cx="845362" cy="400110"/>
          </a:xfrm>
          <a:prstGeom prst="rect">
            <a:avLst/>
          </a:prstGeom>
        </p:spPr>
        <p:txBody>
          <a:bodyPr wrap="square">
            <a:spAutoFit/>
          </a:bodyPr>
          <a:lstStyle/>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Banking &amp; </a:t>
            </a:r>
          </a:p>
          <a:p>
            <a:pPr algn="ctr" defTabSz="685783" eaLnBrk="0" fontAlgn="base" hangingPunct="0">
              <a:spcBef>
                <a:spcPct val="0"/>
              </a:spcBef>
              <a:spcAft>
                <a:spcPct val="0"/>
              </a:spcAft>
            </a:pPr>
            <a:r>
              <a:rPr lang="en-US" sz="1000" dirty="0">
                <a:solidFill>
                  <a:srgbClr val="FEFDFD"/>
                </a:solidFill>
                <a:latin typeface="Calibri Light" panose="020F0302020204030204" pitchFamily="34" charset="0"/>
                <a:ea typeface="ヒラギノ角ゴ Pro W3" pitchFamily="124" charset="-128"/>
                <a:cs typeface="Arial" charset="0"/>
              </a:rPr>
              <a:t>Insurance</a:t>
            </a:r>
            <a:endParaRPr lang="en-IN" sz="1000" dirty="0">
              <a:solidFill>
                <a:srgbClr val="FEFDFD"/>
              </a:solidFill>
              <a:latin typeface="Calibri Light" panose="020F0302020204030204" pitchFamily="34" charset="0"/>
              <a:ea typeface="ヒラギノ角ゴ Pro W3" pitchFamily="124" charset="-128"/>
              <a:cs typeface="Arial" charset="0"/>
            </a:endParaRPr>
          </a:p>
        </p:txBody>
      </p:sp>
      <p:sp>
        <p:nvSpPr>
          <p:cNvPr id="30" name="Rounded Rectangle 29"/>
          <p:cNvSpPr/>
          <p:nvPr/>
        </p:nvSpPr>
        <p:spPr bwMode="auto">
          <a:xfrm>
            <a:off x="264320" y="5239490"/>
            <a:ext cx="899641" cy="247409"/>
          </a:xfrm>
          <a:prstGeom prst="roundRect">
            <a:avLst/>
          </a:prstGeom>
          <a:solidFill>
            <a:schemeClr val="bg1"/>
          </a:solidFill>
          <a:ln w="6350" cap="flat" cmpd="sng" algn="ctr">
            <a:solidFill>
              <a:schemeClr val="tx2"/>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83" fontAlgn="base">
              <a:spcBef>
                <a:spcPct val="0"/>
              </a:spcBef>
              <a:spcAft>
                <a:spcPct val="0"/>
              </a:spcAft>
            </a:pPr>
            <a:r>
              <a:rPr lang="en-US" sz="1200" dirty="0">
                <a:solidFill>
                  <a:srgbClr val="FEFDFD">
                    <a:lumMod val="10000"/>
                  </a:srgbClr>
                </a:solidFill>
                <a:latin typeface="Calibri" panose="020F0502020204030204" pitchFamily="34" charset="0"/>
                <a:ea typeface="+mj-ea"/>
                <a:cs typeface="Calibri" panose="020F0502020204030204" pitchFamily="34" charset="0"/>
              </a:rPr>
              <a:t>Verticals</a:t>
            </a:r>
          </a:p>
        </p:txBody>
      </p:sp>
      <p:cxnSp>
        <p:nvCxnSpPr>
          <p:cNvPr id="31" name="Straight Connector 30"/>
          <p:cNvCxnSpPr/>
          <p:nvPr/>
        </p:nvCxnSpPr>
        <p:spPr bwMode="auto">
          <a:xfrm>
            <a:off x="1393738" y="5186346"/>
            <a:ext cx="0" cy="353696"/>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32" name="Rounded Rectangle 31"/>
          <p:cNvSpPr/>
          <p:nvPr/>
        </p:nvSpPr>
        <p:spPr>
          <a:xfrm>
            <a:off x="147685" y="1587315"/>
            <a:ext cx="1076339" cy="220050"/>
          </a:xfrm>
          <a:prstGeom prst="roundRect">
            <a:avLst>
              <a:gd name="adj" fmla="val 50000"/>
            </a:avLst>
          </a:prstGeom>
          <a:solidFill>
            <a:srgbClr val="FFC000"/>
          </a:solidFill>
          <a:ln w="19050" cap="flat" cmpd="sng" algn="ctr">
            <a:solidFill>
              <a:schemeClr val="tx1">
                <a:lumMod val="75000"/>
              </a:schemeClr>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783" eaLnBrk="0" fontAlgn="base" hangingPunct="0">
              <a:spcBef>
                <a:spcPct val="0"/>
              </a:spcBef>
              <a:spcAft>
                <a:spcPct val="0"/>
              </a:spcAft>
            </a:pPr>
            <a:r>
              <a:rPr lang="en-US" sz="1050" b="1" dirty="0">
                <a:solidFill>
                  <a:srgbClr val="000000"/>
                </a:solidFill>
                <a:latin typeface="Calibri" panose="020F0502020204030204" pitchFamily="34" charset="0"/>
                <a:ea typeface="ヒラギノ角ゴ Pro W3" pitchFamily="124" charset="-128"/>
                <a:cs typeface="Calibri" panose="020F0502020204030204" pitchFamily="34" charset="0"/>
              </a:rPr>
              <a:t>On Premise</a:t>
            </a:r>
          </a:p>
        </p:txBody>
      </p:sp>
      <p:sp>
        <p:nvSpPr>
          <p:cNvPr id="34" name="Rectangle 33"/>
          <p:cNvSpPr/>
          <p:nvPr/>
        </p:nvSpPr>
        <p:spPr bwMode="auto">
          <a:xfrm>
            <a:off x="130738" y="4174088"/>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Edge Products</a:t>
            </a:r>
          </a:p>
        </p:txBody>
      </p:sp>
      <p:sp>
        <p:nvSpPr>
          <p:cNvPr id="35" name="Rectangle 34"/>
          <p:cNvSpPr/>
          <p:nvPr/>
        </p:nvSpPr>
        <p:spPr bwMode="auto">
          <a:xfrm>
            <a:off x="125972" y="1990372"/>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E-Business Suite</a:t>
            </a:r>
          </a:p>
        </p:txBody>
      </p:sp>
      <p:sp>
        <p:nvSpPr>
          <p:cNvPr id="36" name="Rectangle 35"/>
          <p:cNvSpPr/>
          <p:nvPr/>
        </p:nvSpPr>
        <p:spPr bwMode="auto">
          <a:xfrm>
            <a:off x="125972" y="2302331"/>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JD Edwards</a:t>
            </a:r>
          </a:p>
        </p:txBody>
      </p:sp>
      <p:sp>
        <p:nvSpPr>
          <p:cNvPr id="37" name="Rectangle 36"/>
          <p:cNvSpPr/>
          <p:nvPr/>
        </p:nvSpPr>
        <p:spPr bwMode="auto">
          <a:xfrm>
            <a:off x="125972" y="2614291"/>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PeopleSoft</a:t>
            </a:r>
          </a:p>
        </p:txBody>
      </p:sp>
      <p:sp>
        <p:nvSpPr>
          <p:cNvPr id="38" name="Rectangle 37"/>
          <p:cNvSpPr/>
          <p:nvPr/>
        </p:nvSpPr>
        <p:spPr bwMode="auto">
          <a:xfrm>
            <a:off x="125972" y="2926250"/>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Siebel</a:t>
            </a:r>
          </a:p>
        </p:txBody>
      </p:sp>
      <p:sp>
        <p:nvSpPr>
          <p:cNvPr id="39" name="Rectangle 38"/>
          <p:cNvSpPr/>
          <p:nvPr/>
        </p:nvSpPr>
        <p:spPr bwMode="auto">
          <a:xfrm>
            <a:off x="122528" y="3238210"/>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Fusion Middleware</a:t>
            </a:r>
          </a:p>
        </p:txBody>
      </p:sp>
      <p:sp>
        <p:nvSpPr>
          <p:cNvPr id="40" name="Rectangle 39"/>
          <p:cNvSpPr/>
          <p:nvPr/>
        </p:nvSpPr>
        <p:spPr bwMode="auto">
          <a:xfrm>
            <a:off x="122528" y="3550169"/>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Business Analytics</a:t>
            </a:r>
          </a:p>
        </p:txBody>
      </p:sp>
      <p:sp>
        <p:nvSpPr>
          <p:cNvPr id="41" name="Rectangle 40"/>
          <p:cNvSpPr/>
          <p:nvPr/>
        </p:nvSpPr>
        <p:spPr bwMode="auto">
          <a:xfrm>
            <a:off x="130738" y="3862129"/>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Hyperion</a:t>
            </a:r>
          </a:p>
        </p:txBody>
      </p:sp>
      <p:sp>
        <p:nvSpPr>
          <p:cNvPr id="42" name="Rectangle 41"/>
          <p:cNvSpPr/>
          <p:nvPr/>
        </p:nvSpPr>
        <p:spPr bwMode="auto">
          <a:xfrm>
            <a:off x="136859" y="4486048"/>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Primavera</a:t>
            </a:r>
          </a:p>
        </p:txBody>
      </p:sp>
      <p:sp>
        <p:nvSpPr>
          <p:cNvPr id="43" name="Rectangle 42"/>
          <p:cNvSpPr/>
          <p:nvPr/>
        </p:nvSpPr>
        <p:spPr bwMode="auto">
          <a:xfrm>
            <a:off x="147684" y="4798006"/>
            <a:ext cx="1115405" cy="24300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50" dirty="0">
                <a:solidFill>
                  <a:srgbClr val="FEFDFD"/>
                </a:solidFill>
                <a:latin typeface="Calibri" panose="020F0502020204030204" pitchFamily="34" charset="0"/>
                <a:ea typeface="+mj-ea"/>
                <a:cs typeface="Calibri" panose="020F0502020204030204" pitchFamily="34" charset="0"/>
              </a:rPr>
              <a:t>Utility Tools</a:t>
            </a:r>
          </a:p>
        </p:txBody>
      </p:sp>
      <p:sp>
        <p:nvSpPr>
          <p:cNvPr id="44" name="Rounded Rectangle 43"/>
          <p:cNvSpPr/>
          <p:nvPr/>
        </p:nvSpPr>
        <p:spPr>
          <a:xfrm>
            <a:off x="7837292" y="1510455"/>
            <a:ext cx="1217250" cy="3623751"/>
          </a:xfrm>
          <a:prstGeom prst="roundRect">
            <a:avLst>
              <a:gd name="adj" fmla="val 3265"/>
            </a:avLst>
          </a:prstGeom>
          <a:solidFill>
            <a:schemeClr val="bg1">
              <a:alpha val="62000"/>
            </a:schemeClr>
          </a:solidFill>
          <a:ln w="6350" cap="flat" cmpd="sng" algn="ctr">
            <a:solidFill>
              <a:schemeClr val="tx2">
                <a:lumMod val="60000"/>
                <a:lumOff val="40000"/>
              </a:schemeClr>
            </a:solidFill>
            <a:prstDash val="lgDash"/>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783" fontAlgn="base">
              <a:spcBef>
                <a:spcPct val="0"/>
              </a:spcBef>
              <a:spcAft>
                <a:spcPct val="0"/>
              </a:spcAft>
            </a:pPr>
            <a:endParaRPr lang="en-IN" sz="1500" dirty="0">
              <a:solidFill>
                <a:srgbClr val="7C7C7C"/>
              </a:solidFill>
              <a:latin typeface="Calibri" panose="020F0502020204030204" pitchFamily="34" charset="0"/>
              <a:ea typeface="+mj-ea"/>
              <a:cs typeface="Calibri" panose="020F0502020204030204" pitchFamily="34" charset="0"/>
            </a:endParaRPr>
          </a:p>
        </p:txBody>
      </p:sp>
      <p:sp>
        <p:nvSpPr>
          <p:cNvPr id="45" name="Rounded Rectangle 44"/>
          <p:cNvSpPr/>
          <p:nvPr/>
        </p:nvSpPr>
        <p:spPr>
          <a:xfrm>
            <a:off x="7908777" y="1587315"/>
            <a:ext cx="1076339" cy="220050"/>
          </a:xfrm>
          <a:prstGeom prst="roundRect">
            <a:avLst>
              <a:gd name="adj" fmla="val 50000"/>
            </a:avLst>
          </a:prstGeom>
          <a:solidFill>
            <a:srgbClr val="FFC000"/>
          </a:solidFill>
          <a:ln w="19050" cap="flat" cmpd="sng" algn="ctr">
            <a:solidFill>
              <a:schemeClr val="tx1">
                <a:lumMod val="75000"/>
              </a:schemeClr>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783" eaLnBrk="0" fontAlgn="base" hangingPunct="0">
              <a:spcBef>
                <a:spcPct val="0"/>
              </a:spcBef>
              <a:spcAft>
                <a:spcPct val="0"/>
              </a:spcAft>
            </a:pPr>
            <a:r>
              <a:rPr lang="en-US" sz="1050" b="1" dirty="0">
                <a:solidFill>
                  <a:srgbClr val="000000"/>
                </a:solidFill>
                <a:latin typeface="Calibri" panose="020F0502020204030204" pitchFamily="34" charset="0"/>
                <a:ea typeface="ヒラギノ角ゴ Pro W3" pitchFamily="124" charset="-128"/>
                <a:cs typeface="Calibri" panose="020F0502020204030204" pitchFamily="34" charset="0"/>
              </a:rPr>
              <a:t>Cloud / Digital</a:t>
            </a:r>
          </a:p>
        </p:txBody>
      </p:sp>
      <p:sp>
        <p:nvSpPr>
          <p:cNvPr id="46" name="Rectangle 45"/>
          <p:cNvSpPr/>
          <p:nvPr/>
        </p:nvSpPr>
        <p:spPr bwMode="auto">
          <a:xfrm>
            <a:off x="7936810" y="3499211"/>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Integration</a:t>
            </a:r>
          </a:p>
        </p:txBody>
      </p:sp>
      <p:sp>
        <p:nvSpPr>
          <p:cNvPr id="47" name="Rectangle 46"/>
          <p:cNvSpPr/>
          <p:nvPr/>
        </p:nvSpPr>
        <p:spPr bwMode="auto">
          <a:xfrm>
            <a:off x="7936810" y="3731140"/>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Process</a:t>
            </a:r>
          </a:p>
        </p:txBody>
      </p:sp>
      <p:sp>
        <p:nvSpPr>
          <p:cNvPr id="48" name="Rectangle 47"/>
          <p:cNvSpPr/>
          <p:nvPr/>
        </p:nvSpPr>
        <p:spPr bwMode="auto">
          <a:xfrm>
            <a:off x="7936810" y="3963069"/>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Mobile</a:t>
            </a:r>
          </a:p>
        </p:txBody>
      </p:sp>
      <p:sp>
        <p:nvSpPr>
          <p:cNvPr id="49" name="Rectangle 48"/>
          <p:cNvSpPr/>
          <p:nvPr/>
        </p:nvSpPr>
        <p:spPr bwMode="auto">
          <a:xfrm>
            <a:off x="7936810" y="4194998"/>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Analytics</a:t>
            </a:r>
          </a:p>
        </p:txBody>
      </p:sp>
      <p:sp>
        <p:nvSpPr>
          <p:cNvPr id="50" name="Rectangle 49"/>
          <p:cNvSpPr/>
          <p:nvPr/>
        </p:nvSpPr>
        <p:spPr bwMode="auto">
          <a:xfrm>
            <a:off x="7936810" y="4426928"/>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Collaboration</a:t>
            </a:r>
          </a:p>
        </p:txBody>
      </p:sp>
      <p:sp>
        <p:nvSpPr>
          <p:cNvPr id="51" name="Rectangle 50"/>
          <p:cNvSpPr/>
          <p:nvPr/>
        </p:nvSpPr>
        <p:spPr bwMode="auto">
          <a:xfrm>
            <a:off x="7936810" y="4658857"/>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Security</a:t>
            </a:r>
          </a:p>
        </p:txBody>
      </p:sp>
      <p:sp>
        <p:nvSpPr>
          <p:cNvPr id="52" name="Rectangle 51"/>
          <p:cNvSpPr/>
          <p:nvPr/>
        </p:nvSpPr>
        <p:spPr bwMode="auto">
          <a:xfrm>
            <a:off x="7936810" y="4890791"/>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err="1">
                <a:solidFill>
                  <a:srgbClr val="FEFDFD"/>
                </a:solidFill>
                <a:latin typeface="Calibri" panose="020F0502020204030204" pitchFamily="34" charset="0"/>
                <a:ea typeface="+mj-ea"/>
                <a:cs typeface="Calibri" panose="020F0502020204030204" pitchFamily="34" charset="0"/>
              </a:rPr>
              <a:t>IoT</a:t>
            </a:r>
            <a:endParaRPr lang="en-US" sz="900" dirty="0">
              <a:solidFill>
                <a:srgbClr val="FEFDFD"/>
              </a:solidFill>
              <a:latin typeface="Calibri" panose="020F0502020204030204" pitchFamily="34" charset="0"/>
              <a:ea typeface="+mj-ea"/>
              <a:cs typeface="Calibri" panose="020F0502020204030204" pitchFamily="34" charset="0"/>
            </a:endParaRPr>
          </a:p>
        </p:txBody>
      </p:sp>
      <p:sp>
        <p:nvSpPr>
          <p:cNvPr id="53" name="Rectangle 52"/>
          <p:cNvSpPr/>
          <p:nvPr/>
        </p:nvSpPr>
        <p:spPr bwMode="auto">
          <a:xfrm>
            <a:off x="7936810" y="3257196"/>
            <a:ext cx="1028700" cy="205740"/>
          </a:xfrm>
          <a:prstGeom prst="rect">
            <a:avLst/>
          </a:prstGeom>
          <a:solidFill>
            <a:schemeClr val="bg1"/>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1200" b="1" dirty="0">
                <a:solidFill>
                  <a:srgbClr val="FEFDFD">
                    <a:lumMod val="10000"/>
                  </a:srgbClr>
                </a:solidFill>
                <a:latin typeface="Calibri" panose="020F0502020204030204" pitchFamily="34" charset="0"/>
                <a:ea typeface="+mj-ea"/>
                <a:cs typeface="Calibri" panose="020F0502020204030204" pitchFamily="34" charset="0"/>
              </a:rPr>
              <a:t>PaaS</a:t>
            </a:r>
          </a:p>
        </p:txBody>
      </p:sp>
      <p:sp>
        <p:nvSpPr>
          <p:cNvPr id="54" name="Rectangle 53"/>
          <p:cNvSpPr/>
          <p:nvPr/>
        </p:nvSpPr>
        <p:spPr bwMode="auto">
          <a:xfrm>
            <a:off x="7936810" y="2319394"/>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Finance Cloud</a:t>
            </a:r>
          </a:p>
        </p:txBody>
      </p:sp>
      <p:sp>
        <p:nvSpPr>
          <p:cNvPr id="55" name="Rectangle 54"/>
          <p:cNvSpPr/>
          <p:nvPr/>
        </p:nvSpPr>
        <p:spPr bwMode="auto">
          <a:xfrm>
            <a:off x="7936810" y="2551323"/>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Sales Cloud</a:t>
            </a:r>
          </a:p>
        </p:txBody>
      </p:sp>
      <p:sp>
        <p:nvSpPr>
          <p:cNvPr id="56" name="Rectangle 55"/>
          <p:cNvSpPr/>
          <p:nvPr/>
        </p:nvSpPr>
        <p:spPr bwMode="auto">
          <a:xfrm>
            <a:off x="7936810" y="2783252"/>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Procurement Cloud</a:t>
            </a:r>
          </a:p>
        </p:txBody>
      </p:sp>
      <p:sp>
        <p:nvSpPr>
          <p:cNvPr id="57" name="Rectangle 56"/>
          <p:cNvSpPr/>
          <p:nvPr/>
        </p:nvSpPr>
        <p:spPr bwMode="auto">
          <a:xfrm>
            <a:off x="7936810" y="3015182"/>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Mfg. Cloud</a:t>
            </a:r>
          </a:p>
        </p:txBody>
      </p:sp>
      <p:sp>
        <p:nvSpPr>
          <p:cNvPr id="58" name="Rectangle 57"/>
          <p:cNvSpPr/>
          <p:nvPr/>
        </p:nvSpPr>
        <p:spPr bwMode="auto">
          <a:xfrm>
            <a:off x="7936810" y="1855535"/>
            <a:ext cx="1028700" cy="205740"/>
          </a:xfrm>
          <a:prstGeom prst="rect">
            <a:avLst/>
          </a:prstGeom>
          <a:solidFill>
            <a:schemeClr val="bg1"/>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1200" b="1" dirty="0">
                <a:solidFill>
                  <a:srgbClr val="FEFDFD">
                    <a:lumMod val="10000"/>
                  </a:srgbClr>
                </a:solidFill>
                <a:latin typeface="Calibri" panose="020F0502020204030204" pitchFamily="34" charset="0"/>
                <a:ea typeface="+mj-ea"/>
                <a:cs typeface="Calibri" panose="020F0502020204030204" pitchFamily="34" charset="0"/>
              </a:rPr>
              <a:t>SaaS</a:t>
            </a:r>
          </a:p>
        </p:txBody>
      </p:sp>
      <p:sp>
        <p:nvSpPr>
          <p:cNvPr id="60" name="Rectangle 59"/>
          <p:cNvSpPr/>
          <p:nvPr/>
        </p:nvSpPr>
        <p:spPr>
          <a:xfrm>
            <a:off x="1393738" y="1510455"/>
            <a:ext cx="6360890" cy="362375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pPr>
            <a:endParaRPr lang="en-IN">
              <a:solidFill>
                <a:srgbClr val="FEFDFD"/>
              </a:solidFill>
            </a:endParaRPr>
          </a:p>
        </p:txBody>
      </p:sp>
      <p:sp>
        <p:nvSpPr>
          <p:cNvPr id="61" name="Rectangle 60"/>
          <p:cNvSpPr/>
          <p:nvPr/>
        </p:nvSpPr>
        <p:spPr>
          <a:xfrm>
            <a:off x="1435465" y="1645835"/>
            <a:ext cx="1801787" cy="692497"/>
          </a:xfrm>
          <a:prstGeom prst="rect">
            <a:avLst/>
          </a:prstGeom>
        </p:spPr>
        <p:txBody>
          <a:bodyPr wrap="square">
            <a:spAutoFit/>
          </a:bodyPr>
          <a:lstStyle/>
          <a:p>
            <a:pPr algn="ctr" defTabSz="685783" fontAlgn="base">
              <a:spcBef>
                <a:spcPct val="0"/>
              </a:spcBef>
              <a:spcAft>
                <a:spcPct val="0"/>
              </a:spcAft>
            </a:pPr>
            <a:r>
              <a:rPr lang="en-US" sz="1500" b="1" dirty="0">
                <a:solidFill>
                  <a:srgbClr val="FEFDFD">
                    <a:lumMod val="10000"/>
                  </a:srgbClr>
                </a:solidFill>
                <a:latin typeface="Calibri Light"/>
                <a:ea typeface="ヒラギノ角ゴ Pro W3" pitchFamily="124" charset="-128"/>
                <a:cs typeface="Calibri Light"/>
              </a:rPr>
              <a:t>100+ </a:t>
            </a:r>
          </a:p>
          <a:p>
            <a:pPr algn="ctr" defTabSz="685783" fontAlgn="base">
              <a:spcBef>
                <a:spcPct val="0"/>
              </a:spcBef>
              <a:spcAft>
                <a:spcPct val="0"/>
              </a:spcAft>
            </a:pPr>
            <a:r>
              <a:rPr lang="en-US" sz="1200" dirty="0">
                <a:solidFill>
                  <a:srgbClr val="FEFDFD">
                    <a:lumMod val="10000"/>
                  </a:srgbClr>
                </a:solidFill>
                <a:latin typeface="Calibri Light"/>
                <a:ea typeface="ヒラギノ角ゴ Pro W3" pitchFamily="124" charset="-128"/>
                <a:cs typeface="Calibri Light"/>
              </a:rPr>
              <a:t>Application engagements  across 56 countries</a:t>
            </a:r>
          </a:p>
        </p:txBody>
      </p:sp>
      <p:sp>
        <p:nvSpPr>
          <p:cNvPr id="62" name="Rectangle 61"/>
          <p:cNvSpPr/>
          <p:nvPr/>
        </p:nvSpPr>
        <p:spPr>
          <a:xfrm>
            <a:off x="3515902" y="1630423"/>
            <a:ext cx="2188028" cy="723275"/>
          </a:xfrm>
          <a:prstGeom prst="rect">
            <a:avLst/>
          </a:prstGeom>
        </p:spPr>
        <p:txBody>
          <a:bodyPr wrap="square">
            <a:spAutoFit/>
          </a:bodyPr>
          <a:lstStyle/>
          <a:p>
            <a:pPr algn="ctr" defTabSz="685783" fontAlgn="base">
              <a:spcBef>
                <a:spcPct val="0"/>
              </a:spcBef>
              <a:spcAft>
                <a:spcPct val="0"/>
              </a:spcAft>
            </a:pPr>
            <a:r>
              <a:rPr lang="en-US" sz="1500" b="1" dirty="0">
                <a:solidFill>
                  <a:srgbClr val="FEFDFD">
                    <a:lumMod val="10000"/>
                  </a:srgbClr>
                </a:solidFill>
                <a:latin typeface="Calibri Light"/>
                <a:ea typeface="ヒラギノ角ゴ Pro W3" pitchFamily="124" charset="-128"/>
                <a:cs typeface="Calibri Light"/>
              </a:rPr>
              <a:t>3900+</a:t>
            </a:r>
          </a:p>
          <a:p>
            <a:pPr algn="ctr" defTabSz="685783" fontAlgn="base">
              <a:spcBef>
                <a:spcPct val="0"/>
              </a:spcBef>
              <a:spcAft>
                <a:spcPct val="0"/>
              </a:spcAft>
            </a:pPr>
            <a:r>
              <a:rPr lang="en-US" sz="1400" b="1" dirty="0">
                <a:solidFill>
                  <a:srgbClr val="FEFDFD">
                    <a:lumMod val="10000"/>
                  </a:srgbClr>
                </a:solidFill>
                <a:latin typeface="Calibri Light"/>
                <a:ea typeface="ヒラギノ角ゴ Pro W3" pitchFamily="124" charset="-128"/>
                <a:cs typeface="Calibri Light"/>
              </a:rPr>
              <a:t> </a:t>
            </a:r>
            <a:r>
              <a:rPr lang="en-US" sz="1200" dirty="0">
                <a:solidFill>
                  <a:srgbClr val="FEFDFD">
                    <a:lumMod val="10000"/>
                  </a:srgbClr>
                </a:solidFill>
                <a:latin typeface="Calibri Light"/>
                <a:ea typeface="ヒラギノ角ゴ Pro W3" pitchFamily="124" charset="-128"/>
                <a:cs typeface="Calibri Light"/>
              </a:rPr>
              <a:t>Professionals with 36300+ man years of experience</a:t>
            </a:r>
          </a:p>
        </p:txBody>
      </p:sp>
      <p:sp>
        <p:nvSpPr>
          <p:cNvPr id="63" name="Rectangle 62"/>
          <p:cNvSpPr/>
          <p:nvPr/>
        </p:nvSpPr>
        <p:spPr>
          <a:xfrm>
            <a:off x="5791906" y="1645835"/>
            <a:ext cx="2056694" cy="692497"/>
          </a:xfrm>
          <a:prstGeom prst="rect">
            <a:avLst/>
          </a:prstGeom>
        </p:spPr>
        <p:txBody>
          <a:bodyPr wrap="square">
            <a:spAutoFit/>
          </a:bodyPr>
          <a:lstStyle/>
          <a:p>
            <a:pPr algn="ctr" defTabSz="685783" fontAlgn="base">
              <a:spcBef>
                <a:spcPct val="0"/>
              </a:spcBef>
              <a:spcAft>
                <a:spcPct val="0"/>
              </a:spcAft>
            </a:pPr>
            <a:r>
              <a:rPr lang="en-US" sz="1500" b="1" dirty="0">
                <a:solidFill>
                  <a:srgbClr val="FEFDFD">
                    <a:lumMod val="10000"/>
                  </a:srgbClr>
                </a:solidFill>
                <a:latin typeface="Calibri Light"/>
                <a:ea typeface="ヒラギノ角ゴ Pro W3" pitchFamily="124" charset="-128"/>
                <a:cs typeface="Calibri Light"/>
              </a:rPr>
              <a:t>       35+ Fortune </a:t>
            </a:r>
          </a:p>
          <a:p>
            <a:pPr algn="ctr" defTabSz="685783" fontAlgn="base">
              <a:spcBef>
                <a:spcPct val="0"/>
              </a:spcBef>
              <a:spcAft>
                <a:spcPct val="0"/>
              </a:spcAft>
            </a:pPr>
            <a:r>
              <a:rPr lang="en-US" sz="1200" dirty="0">
                <a:solidFill>
                  <a:srgbClr val="FEFDFD">
                    <a:lumMod val="10000"/>
                  </a:srgbClr>
                </a:solidFill>
                <a:latin typeface="Calibri Light"/>
                <a:ea typeface="ヒラギノ角ゴ Pro W3" pitchFamily="124" charset="-128"/>
                <a:cs typeface="Calibri Light"/>
              </a:rPr>
              <a:t>500 Clients with enduring relationship</a:t>
            </a:r>
          </a:p>
        </p:txBody>
      </p:sp>
      <p:cxnSp>
        <p:nvCxnSpPr>
          <p:cNvPr id="64" name="Straight Connector 63"/>
          <p:cNvCxnSpPr/>
          <p:nvPr/>
        </p:nvCxnSpPr>
        <p:spPr bwMode="auto">
          <a:xfrm>
            <a:off x="1600202" y="3316047"/>
            <a:ext cx="5984403" cy="39862"/>
          </a:xfrm>
          <a:prstGeom prst="line">
            <a:avLst/>
          </a:prstGeom>
          <a:solidFill>
            <a:schemeClr val="folHlink"/>
          </a:solidFill>
          <a:ln w="28575" cap="flat" cmpd="sng" algn="ctr">
            <a:solidFill>
              <a:srgbClr val="13386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3056670" y="3152996"/>
            <a:ext cx="2965865" cy="323165"/>
          </a:xfrm>
          <a:prstGeom prst="rect">
            <a:avLst/>
          </a:prstGeom>
          <a:solidFill>
            <a:schemeClr val="bg1"/>
          </a:solidFill>
          <a:ln w="28575" cap="flat" cmpd="sng" algn="ctr">
            <a:noFill/>
            <a:prstDash val="solid"/>
            <a:round/>
            <a:headEnd type="none" w="med" len="med"/>
            <a:tailEnd type="none" w="med" len="med"/>
          </a:ln>
          <a:effectLst/>
        </p:spPr>
        <p:txBody>
          <a:bodyPr wrap="square" rtlCol="0">
            <a:spAutoFit/>
          </a:bodyPr>
          <a:lstStyle/>
          <a:p>
            <a:pPr algn="ctr" defTabSz="685766" fontAlgn="base">
              <a:spcBef>
                <a:spcPct val="0"/>
              </a:spcBef>
              <a:spcAft>
                <a:spcPct val="0"/>
              </a:spcAft>
            </a:pPr>
            <a:r>
              <a:rPr lang="en-US" sz="1500" dirty="0">
                <a:solidFill>
                  <a:srgbClr val="000000"/>
                </a:solidFill>
                <a:latin typeface="Calibri" panose="020F0502020204030204" pitchFamily="34" charset="0"/>
                <a:ea typeface="+mj-ea"/>
                <a:cs typeface="Calibri" panose="020F0502020204030204" pitchFamily="34" charset="0"/>
              </a:rPr>
              <a:t>Our Practice Differentiators</a:t>
            </a:r>
          </a:p>
        </p:txBody>
      </p:sp>
      <p:sp>
        <p:nvSpPr>
          <p:cNvPr id="66" name="Rectangle 65"/>
          <p:cNvSpPr/>
          <p:nvPr/>
        </p:nvSpPr>
        <p:spPr>
          <a:xfrm>
            <a:off x="1421956" y="2453767"/>
            <a:ext cx="1828800" cy="507831"/>
          </a:xfrm>
          <a:prstGeom prst="rect">
            <a:avLst/>
          </a:prstGeom>
        </p:spPr>
        <p:txBody>
          <a:bodyPr wrap="square">
            <a:spAutoFit/>
          </a:bodyPr>
          <a:lstStyle/>
          <a:p>
            <a:pPr algn="ctr" defTabSz="685783" fontAlgn="base">
              <a:spcBef>
                <a:spcPct val="0"/>
              </a:spcBef>
              <a:spcAft>
                <a:spcPct val="0"/>
              </a:spcAft>
            </a:pPr>
            <a:r>
              <a:rPr lang="en-US" sz="1500" b="1" dirty="0">
                <a:solidFill>
                  <a:srgbClr val="FEFDFD">
                    <a:lumMod val="10000"/>
                  </a:srgbClr>
                </a:solidFill>
                <a:latin typeface="Calibri Light"/>
                <a:ea typeface="ヒラギノ角ゴ Pro W3" pitchFamily="124" charset="-128"/>
                <a:cs typeface="Calibri Light"/>
              </a:rPr>
              <a:t>500,000+</a:t>
            </a:r>
          </a:p>
          <a:p>
            <a:pPr algn="ctr" defTabSz="685783" fontAlgn="base">
              <a:spcBef>
                <a:spcPct val="0"/>
              </a:spcBef>
              <a:spcAft>
                <a:spcPct val="0"/>
              </a:spcAft>
            </a:pPr>
            <a:r>
              <a:rPr lang="en-US" sz="1200" dirty="0">
                <a:solidFill>
                  <a:srgbClr val="FEFDFD">
                    <a:lumMod val="10000"/>
                  </a:srgbClr>
                </a:solidFill>
                <a:latin typeface="Calibri Light"/>
                <a:ea typeface="ヒラギノ角ゴ Pro W3" pitchFamily="124" charset="-128"/>
                <a:cs typeface="Calibri Light"/>
              </a:rPr>
              <a:t>Users Globally Supported</a:t>
            </a:r>
          </a:p>
        </p:txBody>
      </p:sp>
      <p:sp>
        <p:nvSpPr>
          <p:cNvPr id="67" name="Rectangle 66"/>
          <p:cNvSpPr/>
          <p:nvPr/>
        </p:nvSpPr>
        <p:spPr>
          <a:xfrm>
            <a:off x="3276602" y="2453767"/>
            <a:ext cx="2666633" cy="723275"/>
          </a:xfrm>
          <a:prstGeom prst="rect">
            <a:avLst/>
          </a:prstGeom>
        </p:spPr>
        <p:txBody>
          <a:bodyPr wrap="square">
            <a:spAutoFit/>
          </a:bodyPr>
          <a:lstStyle/>
          <a:p>
            <a:pPr algn="ctr" defTabSz="685783" fontAlgn="base">
              <a:spcBef>
                <a:spcPct val="0"/>
              </a:spcBef>
              <a:spcAft>
                <a:spcPct val="0"/>
              </a:spcAft>
            </a:pPr>
            <a:r>
              <a:rPr lang="en-US" sz="1500" b="1" dirty="0">
                <a:solidFill>
                  <a:srgbClr val="000000"/>
                </a:solidFill>
                <a:latin typeface="Calibri Light"/>
                <a:ea typeface="ヒラギノ角ゴ Pro W3" pitchFamily="124" charset="-128"/>
                <a:cs typeface="Calibri Light"/>
              </a:rPr>
              <a:t>Idea Incubator</a:t>
            </a:r>
          </a:p>
          <a:p>
            <a:pPr algn="ctr" defTabSz="685783" fontAlgn="base">
              <a:spcBef>
                <a:spcPct val="0"/>
              </a:spcBef>
              <a:spcAft>
                <a:spcPct val="0"/>
              </a:spcAft>
            </a:pPr>
            <a:r>
              <a:rPr lang="en-US" sz="1400" b="1" dirty="0">
                <a:solidFill>
                  <a:srgbClr val="000000"/>
                </a:solidFill>
                <a:latin typeface="Calibri Light"/>
                <a:ea typeface="ヒラギノ角ゴ Pro W3" pitchFamily="124" charset="-128"/>
                <a:cs typeface="Calibri Light"/>
              </a:rPr>
              <a:t> </a:t>
            </a:r>
            <a:r>
              <a:rPr lang="en-US" sz="1200" dirty="0">
                <a:solidFill>
                  <a:srgbClr val="000000"/>
                </a:solidFill>
                <a:latin typeface="Calibri Light"/>
                <a:ea typeface="ヒラギノ角ゴ Pro W3" pitchFamily="124" charset="-128"/>
                <a:cs typeface="Calibri Light"/>
              </a:rPr>
              <a:t>Won prestigious innovation award at Oracle Open World</a:t>
            </a:r>
          </a:p>
        </p:txBody>
      </p:sp>
      <p:sp>
        <p:nvSpPr>
          <p:cNvPr id="68" name="Rectangle 67"/>
          <p:cNvSpPr/>
          <p:nvPr/>
        </p:nvSpPr>
        <p:spPr>
          <a:xfrm>
            <a:off x="5941417" y="2453767"/>
            <a:ext cx="1757677" cy="507831"/>
          </a:xfrm>
          <a:prstGeom prst="rect">
            <a:avLst/>
          </a:prstGeom>
        </p:spPr>
        <p:txBody>
          <a:bodyPr wrap="square">
            <a:spAutoFit/>
          </a:bodyPr>
          <a:lstStyle/>
          <a:p>
            <a:pPr algn="ctr" defTabSz="685783" fontAlgn="base">
              <a:spcBef>
                <a:spcPct val="0"/>
              </a:spcBef>
              <a:spcAft>
                <a:spcPct val="0"/>
              </a:spcAft>
            </a:pPr>
            <a:r>
              <a:rPr lang="en-US" sz="1500" b="1" dirty="0">
                <a:solidFill>
                  <a:srgbClr val="000000"/>
                </a:solidFill>
                <a:latin typeface="Calibri Light"/>
                <a:ea typeface="ヒラギノ角ゴ Pro W3" pitchFamily="124" charset="-128"/>
                <a:cs typeface="Calibri Light"/>
              </a:rPr>
              <a:t>132 +</a:t>
            </a:r>
          </a:p>
          <a:p>
            <a:pPr algn="ctr" defTabSz="685783" fontAlgn="base">
              <a:spcBef>
                <a:spcPct val="0"/>
              </a:spcBef>
              <a:spcAft>
                <a:spcPct val="0"/>
              </a:spcAft>
            </a:pPr>
            <a:r>
              <a:rPr lang="en-US" sz="1200" dirty="0">
                <a:solidFill>
                  <a:srgbClr val="000000"/>
                </a:solidFill>
                <a:latin typeface="Calibri Light"/>
                <a:ea typeface="ヒラギノ角ゴ Pro W3" pitchFamily="124" charset="-128"/>
                <a:cs typeface="Calibri Light"/>
              </a:rPr>
              <a:t>Countries Supported</a:t>
            </a:r>
          </a:p>
        </p:txBody>
      </p:sp>
      <p:grpSp>
        <p:nvGrpSpPr>
          <p:cNvPr id="69" name="Group 68"/>
          <p:cNvGrpSpPr/>
          <p:nvPr/>
        </p:nvGrpSpPr>
        <p:grpSpPr>
          <a:xfrm>
            <a:off x="1466297" y="4340464"/>
            <a:ext cx="6211409" cy="771704"/>
            <a:chOff x="1399748" y="3414589"/>
            <a:chExt cx="6448852" cy="924495"/>
          </a:xfrm>
        </p:grpSpPr>
        <p:grpSp>
          <p:nvGrpSpPr>
            <p:cNvPr id="70" name="Group 69"/>
            <p:cNvGrpSpPr/>
            <p:nvPr/>
          </p:nvGrpSpPr>
          <p:grpSpPr>
            <a:xfrm>
              <a:off x="1399748" y="3414593"/>
              <a:ext cx="1313757" cy="924488"/>
              <a:chOff x="4111158" y="2599175"/>
              <a:chExt cx="1242529" cy="761364"/>
            </a:xfrm>
            <a:noFill/>
          </p:grpSpPr>
          <p:sp>
            <p:nvSpPr>
              <p:cNvPr id="93" name="Rectangle 92"/>
              <p:cNvSpPr/>
              <p:nvPr/>
            </p:nvSpPr>
            <p:spPr>
              <a:xfrm>
                <a:off x="4168910" y="2859508"/>
                <a:ext cx="1058760" cy="501031"/>
              </a:xfrm>
              <a:prstGeom prst="rect">
                <a:avLst/>
              </a:prstGeom>
              <a:grpFill/>
            </p:spPr>
            <p:txBody>
              <a:bodyPr wrap="square">
                <a:spAutoFit/>
              </a:bodyPr>
              <a:lstStyle/>
              <a:p>
                <a:pPr algn="ctr" defTabSz="685766" fontAlgn="base">
                  <a:spcBef>
                    <a:spcPct val="0"/>
                  </a:spcBef>
                  <a:spcAft>
                    <a:spcPct val="0"/>
                  </a:spcAft>
                </a:pPr>
                <a:r>
                  <a:rPr lang="en-IN"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Joint Industry specific soln. development</a:t>
                </a:r>
              </a:p>
            </p:txBody>
          </p:sp>
          <p:pic>
            <p:nvPicPr>
              <p:cNvPr id="94" name="Picture 93"/>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11158" y="2660194"/>
                <a:ext cx="269440" cy="691798"/>
              </a:xfrm>
              <a:prstGeom prst="rect">
                <a:avLst/>
              </a:prstGeom>
              <a:grpFill/>
            </p:spPr>
          </p:pic>
          <p:pic>
            <p:nvPicPr>
              <p:cNvPr id="95" name="Picture 94"/>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flipH="1">
                <a:off x="5084247" y="2660195"/>
                <a:ext cx="269440" cy="691798"/>
              </a:xfrm>
              <a:prstGeom prst="rect">
                <a:avLst/>
              </a:prstGeom>
              <a:grpFill/>
            </p:spPr>
          </p:pic>
          <p:sp>
            <p:nvSpPr>
              <p:cNvPr id="96" name="Rectangle 95"/>
              <p:cNvSpPr/>
              <p:nvPr/>
            </p:nvSpPr>
            <p:spPr>
              <a:xfrm>
                <a:off x="4288375" y="2599175"/>
                <a:ext cx="955142" cy="364386"/>
              </a:xfrm>
              <a:prstGeom prst="rect">
                <a:avLst/>
              </a:prstGeom>
              <a:grpFill/>
            </p:spPr>
            <p:txBody>
              <a:bodyPr wrap="square">
                <a:spAutoFit/>
              </a:bodyPr>
              <a:lstStyle/>
              <a:p>
                <a:pPr algn="ctr" defTabSz="685766" fontAlgn="base">
                  <a:spcBef>
                    <a:spcPct val="0"/>
                  </a:spcBef>
                  <a:spcAft>
                    <a:spcPct val="0"/>
                  </a:spcAft>
                </a:pPr>
                <a:r>
                  <a:rPr lang="en-IN" sz="900" b="1" dirty="0">
                    <a:solidFill>
                      <a:srgbClr val="FF0000"/>
                    </a:solidFill>
                    <a:latin typeface="Calibri" panose="020F0502020204030204" pitchFamily="34" charset="0"/>
                    <a:ea typeface="ヒラギノ角ゴ Pro W3" pitchFamily="124" charset="-128"/>
                    <a:cs typeface="Calibri" panose="020F0502020204030204" pitchFamily="34" charset="0"/>
                  </a:rPr>
                  <a:t>Innovation &amp; Solution Centre</a:t>
                </a:r>
              </a:p>
            </p:txBody>
          </p:sp>
        </p:grpSp>
        <p:grpSp>
          <p:nvGrpSpPr>
            <p:cNvPr id="71" name="Group 70"/>
            <p:cNvGrpSpPr/>
            <p:nvPr/>
          </p:nvGrpSpPr>
          <p:grpSpPr>
            <a:xfrm>
              <a:off x="6568102" y="3414592"/>
              <a:ext cx="1280498" cy="924492"/>
              <a:chOff x="4105474" y="2621016"/>
              <a:chExt cx="1211073" cy="761366"/>
            </a:xfrm>
            <a:noFill/>
          </p:grpSpPr>
          <p:pic>
            <p:nvPicPr>
              <p:cNvPr id="89" name="Picture 88"/>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05474" y="2660195"/>
                <a:ext cx="269440" cy="691798"/>
              </a:xfrm>
              <a:prstGeom prst="rect">
                <a:avLst/>
              </a:prstGeom>
              <a:grpFill/>
            </p:spPr>
          </p:pic>
          <p:sp>
            <p:nvSpPr>
              <p:cNvPr id="90" name="Rectangle 89"/>
              <p:cNvSpPr/>
              <p:nvPr/>
            </p:nvSpPr>
            <p:spPr>
              <a:xfrm>
                <a:off x="4168910" y="2881352"/>
                <a:ext cx="1058760" cy="501030"/>
              </a:xfrm>
              <a:prstGeom prst="rect">
                <a:avLst/>
              </a:prstGeom>
              <a:grpFill/>
            </p:spPr>
            <p:txBody>
              <a:bodyPr wrap="square" lIns="0" rIns="0">
                <a:spAutoFit/>
              </a:bodyPr>
              <a:lstStyle/>
              <a:p>
                <a:pPr algn="ctr" defTabSz="685766" fontAlgn="base">
                  <a:spcBef>
                    <a:spcPct val="0"/>
                  </a:spcBef>
                  <a:spcAft>
                    <a:spcPct val="0"/>
                  </a:spcAft>
                </a:pPr>
                <a:r>
                  <a:rPr lang="en-IN"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Oracle Certified </a:t>
                </a:r>
              </a:p>
              <a:p>
                <a:pPr algn="ctr" defTabSz="685766" fontAlgn="base">
                  <a:spcBef>
                    <a:spcPct val="0"/>
                  </a:spcBef>
                  <a:spcAft>
                    <a:spcPct val="0"/>
                  </a:spcAft>
                </a:pPr>
                <a:r>
                  <a:rPr lang="en-IN"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IP &amp; Digital ISV Solutions</a:t>
                </a:r>
                <a:endParaRPr lang="en-US"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endParaRPr>
              </a:p>
            </p:txBody>
          </p:sp>
          <p:pic>
            <p:nvPicPr>
              <p:cNvPr id="91" name="Picture 90"/>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flipH="1">
                <a:off x="5047107" y="2660195"/>
                <a:ext cx="269440" cy="691798"/>
              </a:xfrm>
              <a:prstGeom prst="rect">
                <a:avLst/>
              </a:prstGeom>
              <a:grpFill/>
            </p:spPr>
          </p:pic>
          <p:sp>
            <p:nvSpPr>
              <p:cNvPr id="92" name="Rectangle 91"/>
              <p:cNvSpPr/>
              <p:nvPr/>
            </p:nvSpPr>
            <p:spPr>
              <a:xfrm>
                <a:off x="4274219" y="2621016"/>
                <a:ext cx="867702" cy="364385"/>
              </a:xfrm>
              <a:prstGeom prst="rect">
                <a:avLst/>
              </a:prstGeom>
              <a:grpFill/>
            </p:spPr>
            <p:txBody>
              <a:bodyPr wrap="square">
                <a:spAutoFit/>
              </a:bodyPr>
              <a:lstStyle/>
              <a:p>
                <a:pPr algn="ctr" defTabSz="685766" fontAlgn="base">
                  <a:spcBef>
                    <a:spcPct val="0"/>
                  </a:spcBef>
                  <a:spcAft>
                    <a:spcPct val="0"/>
                  </a:spcAft>
                </a:pPr>
                <a:r>
                  <a:rPr lang="en-IN" sz="900" b="1" dirty="0">
                    <a:solidFill>
                      <a:srgbClr val="FF0000"/>
                    </a:solidFill>
                    <a:latin typeface="Calibri" panose="020F0502020204030204" pitchFamily="34" charset="0"/>
                    <a:ea typeface="ヒラギノ角ゴ Pro W3" pitchFamily="124" charset="-128"/>
                    <a:cs typeface="Calibri" panose="020F0502020204030204" pitchFamily="34" charset="0"/>
                  </a:rPr>
                  <a:t>Tools &amp; Accelerators</a:t>
                </a:r>
              </a:p>
            </p:txBody>
          </p:sp>
        </p:grpSp>
        <p:grpSp>
          <p:nvGrpSpPr>
            <p:cNvPr id="72" name="Group 71"/>
            <p:cNvGrpSpPr/>
            <p:nvPr/>
          </p:nvGrpSpPr>
          <p:grpSpPr>
            <a:xfrm>
              <a:off x="2700470" y="3414589"/>
              <a:ext cx="1385321" cy="924485"/>
              <a:chOff x="3496211" y="4324180"/>
              <a:chExt cx="1847094" cy="1232647"/>
            </a:xfrm>
          </p:grpSpPr>
          <p:grpSp>
            <p:nvGrpSpPr>
              <p:cNvPr id="83" name="Group 82"/>
              <p:cNvGrpSpPr/>
              <p:nvPr/>
            </p:nvGrpSpPr>
            <p:grpSpPr>
              <a:xfrm>
                <a:off x="3645253" y="4324180"/>
                <a:ext cx="1589369" cy="1232647"/>
                <a:chOff x="5523892" y="3395781"/>
                <a:chExt cx="1127399" cy="761361"/>
              </a:xfrm>
              <a:noFill/>
            </p:grpSpPr>
            <p:sp>
              <p:nvSpPr>
                <p:cNvPr id="87" name="Rectangle 86"/>
                <p:cNvSpPr/>
                <p:nvPr/>
              </p:nvSpPr>
              <p:spPr>
                <a:xfrm>
                  <a:off x="5523892" y="3656112"/>
                  <a:ext cx="1127399" cy="501030"/>
                </a:xfrm>
                <a:prstGeom prst="rect">
                  <a:avLst/>
                </a:prstGeom>
                <a:grpFill/>
              </p:spPr>
              <p:txBody>
                <a:bodyPr wrap="square">
                  <a:spAutoFit/>
                </a:bodyPr>
                <a:lstStyle/>
                <a:p>
                  <a:pPr algn="ctr" defTabSz="685766" fontAlgn="base">
                    <a:spcBef>
                      <a:spcPct val="0"/>
                    </a:spcBef>
                    <a:spcAft>
                      <a:spcPct val="0"/>
                    </a:spcAft>
                  </a:pPr>
                  <a:r>
                    <a:rPr lang="en-IN"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Customer Advisory Board, Partner Advisory Counsel</a:t>
                  </a:r>
                </a:p>
              </p:txBody>
            </p:sp>
            <p:sp>
              <p:nvSpPr>
                <p:cNvPr id="88" name="Rectangle 87"/>
                <p:cNvSpPr/>
                <p:nvPr/>
              </p:nvSpPr>
              <p:spPr>
                <a:xfrm>
                  <a:off x="5678925" y="3395781"/>
                  <a:ext cx="817332" cy="364386"/>
                </a:xfrm>
                <a:prstGeom prst="rect">
                  <a:avLst/>
                </a:prstGeom>
                <a:grpFill/>
              </p:spPr>
              <p:txBody>
                <a:bodyPr wrap="square">
                  <a:spAutoFit/>
                </a:bodyPr>
                <a:lstStyle/>
                <a:p>
                  <a:pPr algn="ctr" defTabSz="685766" fontAlgn="base">
                    <a:spcBef>
                      <a:spcPct val="0"/>
                    </a:spcBef>
                    <a:spcAft>
                      <a:spcPct val="0"/>
                    </a:spcAft>
                  </a:pPr>
                  <a:r>
                    <a:rPr lang="en-IN" sz="900" b="1" dirty="0">
                      <a:solidFill>
                        <a:srgbClr val="FF0000"/>
                      </a:solidFill>
                      <a:latin typeface="Calibri" panose="020F0502020204030204" pitchFamily="34" charset="0"/>
                      <a:ea typeface="ヒラギノ角ゴ Pro W3" pitchFamily="124" charset="-128"/>
                      <a:cs typeface="Calibri" panose="020F0502020204030204" pitchFamily="34" charset="0"/>
                    </a:rPr>
                    <a:t>Strategic Partner</a:t>
                  </a:r>
                </a:p>
              </p:txBody>
            </p:sp>
          </p:grpSp>
          <p:grpSp>
            <p:nvGrpSpPr>
              <p:cNvPr id="84" name="Group 83"/>
              <p:cNvGrpSpPr/>
              <p:nvPr/>
            </p:nvGrpSpPr>
            <p:grpSpPr>
              <a:xfrm>
                <a:off x="3496211" y="4422974"/>
                <a:ext cx="1847094" cy="1120023"/>
                <a:chOff x="3944776" y="2660195"/>
                <a:chExt cx="1310216" cy="691798"/>
              </a:xfrm>
              <a:noFill/>
            </p:grpSpPr>
            <p:pic>
              <p:nvPicPr>
                <p:cNvPr id="85" name="Picture 84"/>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3944776" y="2660195"/>
                  <a:ext cx="269440" cy="691798"/>
                </a:xfrm>
                <a:prstGeom prst="rect">
                  <a:avLst/>
                </a:prstGeom>
                <a:grpFill/>
              </p:spPr>
            </p:pic>
            <p:pic>
              <p:nvPicPr>
                <p:cNvPr id="86" name="Picture 85"/>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flipH="1">
                  <a:off x="4985552" y="2660195"/>
                  <a:ext cx="269440" cy="691798"/>
                </a:xfrm>
                <a:prstGeom prst="rect">
                  <a:avLst/>
                </a:prstGeom>
                <a:grpFill/>
              </p:spPr>
            </p:pic>
          </p:grpSp>
        </p:grpSp>
        <p:grpSp>
          <p:nvGrpSpPr>
            <p:cNvPr id="73" name="Group 72"/>
            <p:cNvGrpSpPr/>
            <p:nvPr/>
          </p:nvGrpSpPr>
          <p:grpSpPr>
            <a:xfrm>
              <a:off x="5243015" y="3414590"/>
              <a:ext cx="1317011" cy="924483"/>
              <a:chOff x="4070941" y="2607625"/>
              <a:chExt cx="1245606" cy="761359"/>
            </a:xfrm>
            <a:noFill/>
          </p:grpSpPr>
          <p:sp>
            <p:nvSpPr>
              <p:cNvPr id="79" name="Rectangle 78"/>
              <p:cNvSpPr/>
              <p:nvPr/>
            </p:nvSpPr>
            <p:spPr>
              <a:xfrm>
                <a:off x="4163226" y="2867955"/>
                <a:ext cx="1095443" cy="501029"/>
              </a:xfrm>
              <a:prstGeom prst="rect">
                <a:avLst/>
              </a:prstGeom>
              <a:grpFill/>
            </p:spPr>
            <p:txBody>
              <a:bodyPr wrap="square">
                <a:spAutoFit/>
              </a:bodyPr>
              <a:lstStyle/>
              <a:p>
                <a:pPr algn="ctr" defTabSz="685766" fontAlgn="base">
                  <a:spcBef>
                    <a:spcPct val="0"/>
                  </a:spcBef>
                  <a:spcAft>
                    <a:spcPct val="0"/>
                  </a:spcAft>
                </a:pPr>
                <a:r>
                  <a:rPr lang="en-IN"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In Memory, Voice of Factory IOT </a:t>
                </a:r>
                <a:r>
                  <a:rPr lang="en-IN" sz="900" b="1" dirty="0" err="1">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Soln</a:t>
                </a:r>
                <a:r>
                  <a:rPr lang="en-IN"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 Cost Mgmt. </a:t>
                </a:r>
              </a:p>
            </p:txBody>
          </p:sp>
          <p:pic>
            <p:nvPicPr>
              <p:cNvPr id="80" name="Picture 79"/>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4070941" y="2660195"/>
                <a:ext cx="269440" cy="691798"/>
              </a:xfrm>
              <a:prstGeom prst="rect">
                <a:avLst/>
              </a:prstGeom>
              <a:grpFill/>
            </p:spPr>
          </p:pic>
          <p:pic>
            <p:nvPicPr>
              <p:cNvPr id="81" name="Picture 80"/>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flipH="1">
                <a:off x="5047107" y="2660195"/>
                <a:ext cx="269440" cy="691798"/>
              </a:xfrm>
              <a:prstGeom prst="rect">
                <a:avLst/>
              </a:prstGeom>
              <a:grpFill/>
            </p:spPr>
          </p:pic>
          <p:sp>
            <p:nvSpPr>
              <p:cNvPr id="82" name="Rectangle 81"/>
              <p:cNvSpPr/>
              <p:nvPr/>
            </p:nvSpPr>
            <p:spPr>
              <a:xfrm>
                <a:off x="4247098" y="2607625"/>
                <a:ext cx="913540" cy="364386"/>
              </a:xfrm>
              <a:prstGeom prst="rect">
                <a:avLst/>
              </a:prstGeom>
              <a:grpFill/>
            </p:spPr>
            <p:txBody>
              <a:bodyPr wrap="square">
                <a:spAutoFit/>
              </a:bodyPr>
              <a:lstStyle/>
              <a:p>
                <a:pPr algn="ctr" defTabSz="685766" fontAlgn="base">
                  <a:spcBef>
                    <a:spcPct val="0"/>
                  </a:spcBef>
                  <a:spcAft>
                    <a:spcPct val="0"/>
                  </a:spcAft>
                </a:pPr>
                <a:r>
                  <a:rPr lang="en-IN" sz="900" b="1" dirty="0">
                    <a:solidFill>
                      <a:srgbClr val="FF0000"/>
                    </a:solidFill>
                    <a:latin typeface="Calibri" panose="020F0502020204030204" pitchFamily="34" charset="0"/>
                    <a:ea typeface="ヒラギノ角ゴ Pro W3" pitchFamily="124" charset="-128"/>
                    <a:cs typeface="Calibri" panose="020F0502020204030204" pitchFamily="34" charset="0"/>
                  </a:rPr>
                  <a:t>Co Dev. Partner with Oracle</a:t>
                </a:r>
              </a:p>
            </p:txBody>
          </p:sp>
        </p:grpSp>
        <p:grpSp>
          <p:nvGrpSpPr>
            <p:cNvPr id="74" name="Group 73"/>
            <p:cNvGrpSpPr/>
            <p:nvPr/>
          </p:nvGrpSpPr>
          <p:grpSpPr>
            <a:xfrm>
              <a:off x="4065471" y="3414590"/>
              <a:ext cx="1120424" cy="924489"/>
              <a:chOff x="4187755" y="2599175"/>
              <a:chExt cx="1059678" cy="761365"/>
            </a:xfrm>
            <a:noFill/>
          </p:grpSpPr>
          <p:sp>
            <p:nvSpPr>
              <p:cNvPr id="75" name="Rectangle 74"/>
              <p:cNvSpPr/>
              <p:nvPr/>
            </p:nvSpPr>
            <p:spPr>
              <a:xfrm>
                <a:off x="4187755" y="2859509"/>
                <a:ext cx="1058760" cy="501031"/>
              </a:xfrm>
              <a:prstGeom prst="rect">
                <a:avLst/>
              </a:prstGeom>
              <a:grpFill/>
            </p:spPr>
            <p:txBody>
              <a:bodyPr wrap="square">
                <a:spAutoFit/>
              </a:bodyPr>
              <a:lstStyle/>
              <a:p>
                <a:pPr algn="ctr" defTabSz="685766" fontAlgn="base">
                  <a:spcBef>
                    <a:spcPct val="0"/>
                  </a:spcBef>
                  <a:spcAft>
                    <a:spcPct val="0"/>
                  </a:spcAft>
                </a:pPr>
                <a:r>
                  <a:rPr lang="en-IN"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Certified Beta testing </a:t>
                </a:r>
              </a:p>
              <a:p>
                <a:pPr algn="ctr" defTabSz="685766" fontAlgn="base">
                  <a:spcBef>
                    <a:spcPct val="0"/>
                  </a:spcBef>
                  <a:spcAft>
                    <a:spcPct val="0"/>
                  </a:spcAft>
                </a:pPr>
                <a:r>
                  <a:rPr lang="en-IN" sz="900" b="1" dirty="0">
                    <a:solidFill>
                      <a:srgbClr val="7C7C7C">
                        <a:lumMod val="75000"/>
                      </a:srgbClr>
                    </a:solidFill>
                    <a:latin typeface="Calibri" panose="020F0502020204030204" pitchFamily="34" charset="0"/>
                    <a:ea typeface="ヒラギノ角ゴ Pro W3" pitchFamily="124" charset="-128"/>
                    <a:cs typeface="Calibri" panose="020F0502020204030204" pitchFamily="34" charset="0"/>
                  </a:rPr>
                  <a:t>partner</a:t>
                </a:r>
              </a:p>
            </p:txBody>
          </p:sp>
          <p:pic>
            <p:nvPicPr>
              <p:cNvPr id="76" name="Picture 75"/>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98073" y="2660195"/>
                <a:ext cx="269440" cy="691798"/>
              </a:xfrm>
              <a:prstGeom prst="rect">
                <a:avLst/>
              </a:prstGeom>
              <a:grpFill/>
            </p:spPr>
          </p:pic>
          <p:pic>
            <p:nvPicPr>
              <p:cNvPr id="77" name="Picture 76"/>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flipH="1">
                <a:off x="4977993" y="2660195"/>
                <a:ext cx="269440" cy="691798"/>
              </a:xfrm>
              <a:prstGeom prst="rect">
                <a:avLst/>
              </a:prstGeom>
              <a:grpFill/>
            </p:spPr>
          </p:pic>
          <p:sp>
            <p:nvSpPr>
              <p:cNvPr id="78" name="Rectangle 77"/>
              <p:cNvSpPr/>
              <p:nvPr/>
            </p:nvSpPr>
            <p:spPr>
              <a:xfrm>
                <a:off x="4332975" y="2599175"/>
                <a:ext cx="735748" cy="364386"/>
              </a:xfrm>
              <a:prstGeom prst="rect">
                <a:avLst/>
              </a:prstGeom>
              <a:grpFill/>
            </p:spPr>
            <p:txBody>
              <a:bodyPr wrap="square">
                <a:spAutoFit/>
              </a:bodyPr>
              <a:lstStyle/>
              <a:p>
                <a:pPr algn="ctr" defTabSz="685766" fontAlgn="base">
                  <a:spcBef>
                    <a:spcPct val="0"/>
                  </a:spcBef>
                  <a:spcAft>
                    <a:spcPct val="0"/>
                  </a:spcAft>
                </a:pPr>
                <a:r>
                  <a:rPr lang="en-IN" sz="900" b="1" dirty="0">
                    <a:solidFill>
                      <a:srgbClr val="FF0000"/>
                    </a:solidFill>
                    <a:latin typeface="Calibri" panose="020F0502020204030204" pitchFamily="34" charset="0"/>
                    <a:ea typeface="ヒラギノ角ゴ Pro W3" pitchFamily="124" charset="-128"/>
                    <a:cs typeface="Calibri" panose="020F0502020204030204" pitchFamily="34" charset="0"/>
                  </a:rPr>
                  <a:t>Accelerate</a:t>
                </a:r>
              </a:p>
              <a:p>
                <a:pPr algn="ctr" defTabSz="685766" fontAlgn="base">
                  <a:spcBef>
                    <a:spcPct val="0"/>
                  </a:spcBef>
                  <a:spcAft>
                    <a:spcPct val="0"/>
                  </a:spcAft>
                </a:pPr>
                <a:r>
                  <a:rPr lang="en-US" sz="900" b="1" dirty="0">
                    <a:solidFill>
                      <a:srgbClr val="FF0000"/>
                    </a:solidFill>
                    <a:latin typeface="Calibri" panose="020F0502020204030204" pitchFamily="34" charset="0"/>
                    <a:ea typeface="ヒラギノ角ゴ Pro W3" pitchFamily="124" charset="-128"/>
                    <a:cs typeface="Calibri" panose="020F0502020204030204" pitchFamily="34" charset="0"/>
                  </a:rPr>
                  <a:t>Partner</a:t>
                </a:r>
                <a:endParaRPr lang="en-IN" sz="900" b="1" dirty="0">
                  <a:solidFill>
                    <a:srgbClr val="FF0000"/>
                  </a:solidFill>
                  <a:latin typeface="Calibri" panose="020F0502020204030204" pitchFamily="34" charset="0"/>
                  <a:ea typeface="ヒラギノ角ゴ Pro W3" pitchFamily="124" charset="-128"/>
                  <a:cs typeface="Calibri" panose="020F0502020204030204" pitchFamily="34" charset="0"/>
                </a:endParaRPr>
              </a:p>
            </p:txBody>
          </p:sp>
        </p:grpSp>
      </p:grpSp>
      <p:cxnSp>
        <p:nvCxnSpPr>
          <p:cNvPr id="97" name="Straight Connector 96"/>
          <p:cNvCxnSpPr/>
          <p:nvPr/>
        </p:nvCxnSpPr>
        <p:spPr bwMode="auto">
          <a:xfrm>
            <a:off x="3266593" y="1728108"/>
            <a:ext cx="0" cy="480060"/>
          </a:xfrm>
          <a:prstGeom prst="line">
            <a:avLst/>
          </a:prstGeom>
          <a:solidFill>
            <a:schemeClr val="folHlink"/>
          </a:solidFill>
          <a:ln w="19050" cap="flat" cmpd="sng" algn="ctr">
            <a:solidFill>
              <a:srgbClr val="224C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3264801" y="2545941"/>
            <a:ext cx="0" cy="480060"/>
          </a:xfrm>
          <a:prstGeom prst="line">
            <a:avLst/>
          </a:prstGeom>
          <a:solidFill>
            <a:schemeClr val="folHlink"/>
          </a:solidFill>
          <a:ln w="19050" cap="flat" cmpd="sng" algn="ctr">
            <a:solidFill>
              <a:srgbClr val="224C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5903344" y="2545941"/>
            <a:ext cx="0" cy="480060"/>
          </a:xfrm>
          <a:prstGeom prst="line">
            <a:avLst/>
          </a:prstGeom>
          <a:solidFill>
            <a:schemeClr val="folHlink"/>
          </a:solidFill>
          <a:ln w="19050" cap="flat" cmpd="sng" algn="ctr">
            <a:solidFill>
              <a:srgbClr val="224C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p:cNvCxnSpPr/>
          <p:nvPr/>
        </p:nvCxnSpPr>
        <p:spPr bwMode="auto">
          <a:xfrm>
            <a:off x="5903344" y="1728108"/>
            <a:ext cx="0" cy="480060"/>
          </a:xfrm>
          <a:prstGeom prst="line">
            <a:avLst/>
          </a:prstGeom>
          <a:solidFill>
            <a:schemeClr val="folHlink"/>
          </a:solidFill>
          <a:ln w="19050" cap="flat" cmpd="sng" algn="ctr">
            <a:solidFill>
              <a:srgbClr val="224C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8" name="Picture 107"/>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9006915" y="5385222"/>
            <a:ext cx="45719" cy="45719"/>
          </a:xfrm>
          <a:prstGeom prst="rect">
            <a:avLst/>
          </a:prstGeom>
        </p:spPr>
      </p:pic>
      <p:pic>
        <p:nvPicPr>
          <p:cNvPr id="109" name="Picture 108"/>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3529196" y="5229962"/>
            <a:ext cx="252000" cy="252000"/>
          </a:xfrm>
          <a:prstGeom prst="rect">
            <a:avLst/>
          </a:prstGeom>
        </p:spPr>
      </p:pic>
      <p:pic>
        <p:nvPicPr>
          <p:cNvPr id="110" name="Picture 109"/>
          <p:cNvPicPr>
            <a:picLocks noChangeAspect="1"/>
          </p:cNvPicPr>
          <p:nvPr/>
        </p:nvPicPr>
        <p:blipFill rotWithShape="1">
          <a:blip r:embed="rId9">
            <a:biLevel thresh="25000"/>
            <a:extLst>
              <a:ext uri="{28A0092B-C50C-407E-A947-70E740481C1C}">
                <a14:useLocalDpi xmlns:a14="http://schemas.microsoft.com/office/drawing/2010/main" val="0"/>
              </a:ext>
            </a:extLst>
          </a:blip>
          <a:srcRect l="18487" t="18487" r="18487" b="18487"/>
          <a:stretch/>
        </p:blipFill>
        <p:spPr>
          <a:xfrm>
            <a:off x="7488281" y="5249310"/>
            <a:ext cx="262626" cy="213309"/>
          </a:xfrm>
          <a:prstGeom prst="ellipse">
            <a:avLst/>
          </a:prstGeom>
        </p:spPr>
      </p:pic>
      <p:pic>
        <p:nvPicPr>
          <p:cNvPr id="111" name="Picture 4" descr="energy, green energy, power, turbine, wind, wind power, windmill icon"/>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6365922" y="5226477"/>
            <a:ext cx="258970" cy="25897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6" descr="basket, buy, cart, goods, market, shop, shopping icon"/>
          <p:cNvPicPr>
            <a:picLocks noChangeAspect="1" noChangeArrowheads="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4811030" y="5248658"/>
            <a:ext cx="214608" cy="21460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2"/>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1483409" y="5239489"/>
            <a:ext cx="252000" cy="252000"/>
          </a:xfrm>
          <a:prstGeom prst="rect">
            <a:avLst/>
          </a:prstGeom>
        </p:spPr>
      </p:pic>
      <p:pic>
        <p:nvPicPr>
          <p:cNvPr id="114" name="Picture 8" descr="delivery, logistics, transport, transportation, truck, vehicle icon"/>
          <p:cNvPicPr>
            <a:picLocks noChangeAspect="1" noChangeArrowheads="1"/>
          </p:cNvPicPr>
          <p:nvPr/>
        </p:nvPicPr>
        <p:blipFill rotWithShape="1">
          <a:blip r:embed="rId13" cstate="print">
            <a:lum bright="70000" contrast="-70000"/>
            <a:extLst>
              <a:ext uri="{28A0092B-C50C-407E-A947-70E740481C1C}">
                <a14:useLocalDpi xmlns:a14="http://schemas.microsoft.com/office/drawing/2010/main" val="0"/>
              </a:ext>
            </a:extLst>
          </a:blip>
          <a:srcRect t="27127" b="27127"/>
          <a:stretch/>
        </p:blipFill>
        <p:spPr bwMode="auto">
          <a:xfrm>
            <a:off x="2452069" y="5286852"/>
            <a:ext cx="384222" cy="175766"/>
          </a:xfrm>
          <a:prstGeom prst="rect">
            <a:avLst/>
          </a:prstGeom>
          <a:noFill/>
          <a:extLst>
            <a:ext uri="{909E8E84-426E-40DD-AFC4-6F175D3DCCD1}">
              <a14:hiddenFill xmlns:a14="http://schemas.microsoft.com/office/drawing/2010/main">
                <a:solidFill>
                  <a:srgbClr val="FFFFFF"/>
                </a:solidFill>
              </a14:hiddenFill>
            </a:ext>
          </a:extLst>
        </p:spPr>
      </p:pic>
      <p:sp>
        <p:nvSpPr>
          <p:cNvPr id="115" name="Rounded Rectangle 114"/>
          <p:cNvSpPr>
            <a:spLocks noChangeAspect="1"/>
          </p:cNvSpPr>
          <p:nvPr/>
        </p:nvSpPr>
        <p:spPr bwMode="auto">
          <a:xfrm rot="5400000">
            <a:off x="1585476" y="3461381"/>
            <a:ext cx="754893" cy="960193"/>
          </a:xfrm>
          <a:prstGeom prst="roundRect">
            <a:avLst/>
          </a:prstGeom>
          <a:solidFill>
            <a:schemeClr val="bg1"/>
          </a:solidFill>
          <a:ln w="12700">
            <a:solidFill>
              <a:srgbClr val="2849A3"/>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b"/>
          <a:lstStyle/>
          <a:p>
            <a:pPr algn="ctr" defTabSz="685783" fontAlgn="base">
              <a:spcBef>
                <a:spcPct val="0"/>
              </a:spcBef>
              <a:spcAft>
                <a:spcPct val="0"/>
              </a:spcAft>
            </a:pPr>
            <a:endParaRPr lang="en-GB" sz="750" dirty="0">
              <a:solidFill>
                <a:srgbClr val="FEFDFD">
                  <a:lumMod val="10000"/>
                </a:srgbClr>
              </a:solidFill>
              <a:latin typeface="Calibri" panose="020F0502020204030204" pitchFamily="34" charset="0"/>
              <a:ea typeface="+mj-ea"/>
              <a:cs typeface="Calibri" panose="020F0502020204030204" pitchFamily="34" charset="0"/>
            </a:endParaRPr>
          </a:p>
        </p:txBody>
      </p:sp>
      <p:sp>
        <p:nvSpPr>
          <p:cNvPr id="116" name="Rounded Rectangle 115"/>
          <p:cNvSpPr>
            <a:spLocks noChangeAspect="1"/>
          </p:cNvSpPr>
          <p:nvPr/>
        </p:nvSpPr>
        <p:spPr bwMode="auto">
          <a:xfrm rot="5400000">
            <a:off x="2624910" y="3461381"/>
            <a:ext cx="754893" cy="960193"/>
          </a:xfrm>
          <a:prstGeom prst="roundRect">
            <a:avLst/>
          </a:prstGeom>
          <a:solidFill>
            <a:schemeClr val="bg1"/>
          </a:solidFill>
          <a:ln w="12700">
            <a:solidFill>
              <a:srgbClr val="2849A3"/>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b"/>
          <a:lstStyle/>
          <a:p>
            <a:pPr algn="ctr" defTabSz="685783" fontAlgn="base">
              <a:spcBef>
                <a:spcPct val="0"/>
              </a:spcBef>
              <a:spcAft>
                <a:spcPct val="0"/>
              </a:spcAft>
            </a:pPr>
            <a:endParaRPr lang="en-GB" sz="750" dirty="0">
              <a:solidFill>
                <a:srgbClr val="FEFDFD">
                  <a:lumMod val="10000"/>
                </a:srgbClr>
              </a:solidFill>
              <a:latin typeface="Calibri" panose="020F0502020204030204" pitchFamily="34" charset="0"/>
              <a:ea typeface="+mj-ea"/>
              <a:cs typeface="Calibri" panose="020F0502020204030204" pitchFamily="34" charset="0"/>
            </a:endParaRPr>
          </a:p>
        </p:txBody>
      </p:sp>
      <p:sp>
        <p:nvSpPr>
          <p:cNvPr id="117" name="Rounded Rectangle 116"/>
          <p:cNvSpPr>
            <a:spLocks noChangeAspect="1"/>
          </p:cNvSpPr>
          <p:nvPr/>
        </p:nvSpPr>
        <p:spPr bwMode="auto">
          <a:xfrm rot="5400000">
            <a:off x="3664344" y="3461381"/>
            <a:ext cx="754893" cy="960193"/>
          </a:xfrm>
          <a:prstGeom prst="roundRect">
            <a:avLst/>
          </a:prstGeom>
          <a:solidFill>
            <a:schemeClr val="bg1"/>
          </a:solidFill>
          <a:ln w="12700">
            <a:solidFill>
              <a:srgbClr val="2849A3"/>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b"/>
          <a:lstStyle/>
          <a:p>
            <a:pPr algn="ctr" defTabSz="685783" fontAlgn="base">
              <a:spcBef>
                <a:spcPct val="0"/>
              </a:spcBef>
              <a:spcAft>
                <a:spcPct val="0"/>
              </a:spcAft>
            </a:pPr>
            <a:endParaRPr lang="en-GB" sz="750" dirty="0">
              <a:solidFill>
                <a:srgbClr val="FEFDFD">
                  <a:lumMod val="10000"/>
                </a:srgbClr>
              </a:solidFill>
              <a:latin typeface="Calibri" panose="020F0502020204030204" pitchFamily="34" charset="0"/>
              <a:ea typeface="+mj-ea"/>
              <a:cs typeface="Calibri" panose="020F0502020204030204" pitchFamily="34" charset="0"/>
            </a:endParaRPr>
          </a:p>
        </p:txBody>
      </p:sp>
      <p:sp>
        <p:nvSpPr>
          <p:cNvPr id="118" name="Rounded Rectangle 117"/>
          <p:cNvSpPr>
            <a:spLocks noChangeAspect="1"/>
          </p:cNvSpPr>
          <p:nvPr/>
        </p:nvSpPr>
        <p:spPr bwMode="auto">
          <a:xfrm rot="5400000">
            <a:off x="4703778" y="3461381"/>
            <a:ext cx="754893" cy="960193"/>
          </a:xfrm>
          <a:prstGeom prst="roundRect">
            <a:avLst/>
          </a:prstGeom>
          <a:solidFill>
            <a:schemeClr val="bg1"/>
          </a:solidFill>
          <a:ln w="12700">
            <a:solidFill>
              <a:srgbClr val="2849A3"/>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b"/>
          <a:lstStyle/>
          <a:p>
            <a:pPr algn="ctr" defTabSz="685783" fontAlgn="base">
              <a:spcBef>
                <a:spcPct val="0"/>
              </a:spcBef>
              <a:spcAft>
                <a:spcPct val="0"/>
              </a:spcAft>
            </a:pPr>
            <a:endParaRPr lang="en-GB" sz="750" dirty="0">
              <a:solidFill>
                <a:srgbClr val="FEFDFD">
                  <a:lumMod val="10000"/>
                </a:srgbClr>
              </a:solidFill>
              <a:latin typeface="Calibri" panose="020F0502020204030204" pitchFamily="34" charset="0"/>
              <a:ea typeface="+mj-ea"/>
              <a:cs typeface="Calibri" panose="020F0502020204030204" pitchFamily="34" charset="0"/>
            </a:endParaRPr>
          </a:p>
        </p:txBody>
      </p:sp>
      <p:sp>
        <p:nvSpPr>
          <p:cNvPr id="119" name="Rounded Rectangle 118"/>
          <p:cNvSpPr>
            <a:spLocks noChangeAspect="1"/>
          </p:cNvSpPr>
          <p:nvPr/>
        </p:nvSpPr>
        <p:spPr bwMode="auto">
          <a:xfrm rot="5400000">
            <a:off x="5743212" y="3461381"/>
            <a:ext cx="754893" cy="960193"/>
          </a:xfrm>
          <a:prstGeom prst="roundRect">
            <a:avLst/>
          </a:prstGeom>
          <a:solidFill>
            <a:schemeClr val="bg1"/>
          </a:solidFill>
          <a:ln w="12700">
            <a:solidFill>
              <a:srgbClr val="2849A3"/>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b"/>
          <a:lstStyle/>
          <a:p>
            <a:pPr algn="ctr" defTabSz="685783" fontAlgn="base">
              <a:spcBef>
                <a:spcPct val="0"/>
              </a:spcBef>
              <a:spcAft>
                <a:spcPct val="0"/>
              </a:spcAft>
            </a:pPr>
            <a:endParaRPr lang="en-GB" sz="750" dirty="0">
              <a:solidFill>
                <a:srgbClr val="FEFDFD">
                  <a:lumMod val="10000"/>
                </a:srgbClr>
              </a:solidFill>
              <a:latin typeface="Calibri" panose="020F0502020204030204" pitchFamily="34" charset="0"/>
              <a:ea typeface="+mj-ea"/>
              <a:cs typeface="Calibri" panose="020F0502020204030204" pitchFamily="34" charset="0"/>
            </a:endParaRPr>
          </a:p>
        </p:txBody>
      </p:sp>
      <p:sp>
        <p:nvSpPr>
          <p:cNvPr id="120" name="Rounded Rectangle 119"/>
          <p:cNvSpPr>
            <a:spLocks noChangeAspect="1"/>
          </p:cNvSpPr>
          <p:nvPr/>
        </p:nvSpPr>
        <p:spPr bwMode="auto">
          <a:xfrm rot="5400000">
            <a:off x="6782649" y="3461381"/>
            <a:ext cx="754893" cy="960193"/>
          </a:xfrm>
          <a:prstGeom prst="roundRect">
            <a:avLst/>
          </a:prstGeom>
          <a:solidFill>
            <a:schemeClr val="bg1"/>
          </a:solidFill>
          <a:ln w="12700">
            <a:solidFill>
              <a:srgbClr val="2849A3"/>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b"/>
          <a:lstStyle/>
          <a:p>
            <a:pPr algn="ctr" defTabSz="685783" fontAlgn="base">
              <a:spcBef>
                <a:spcPct val="0"/>
              </a:spcBef>
              <a:spcAft>
                <a:spcPct val="0"/>
              </a:spcAft>
            </a:pPr>
            <a:endParaRPr lang="en-IN" sz="750" dirty="0">
              <a:solidFill>
                <a:srgbClr val="FEFDFD">
                  <a:lumMod val="10000"/>
                </a:srgbClr>
              </a:solidFill>
              <a:latin typeface="Calibri" panose="020F0502020204030204" pitchFamily="34" charset="0"/>
              <a:ea typeface="+mj-ea"/>
              <a:cs typeface="Calibri" panose="020F0502020204030204" pitchFamily="34" charset="0"/>
            </a:endParaRPr>
          </a:p>
        </p:txBody>
      </p:sp>
      <p:pic>
        <p:nvPicPr>
          <p:cNvPr id="121" name="Picture 10" descr="art, digital icon"/>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0330" y="3617845"/>
            <a:ext cx="284053" cy="302990"/>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p:cNvSpPr txBox="1"/>
          <p:nvPr/>
        </p:nvSpPr>
        <p:spPr>
          <a:xfrm>
            <a:off x="1443205" y="3880341"/>
            <a:ext cx="1039434" cy="438582"/>
          </a:xfrm>
          <a:prstGeom prst="rect">
            <a:avLst/>
          </a:prstGeom>
          <a:noFill/>
        </p:spPr>
        <p:txBody>
          <a:bodyPr wrap="square" rtlCol="0">
            <a:spAutoFit/>
          </a:bodyPr>
          <a:lstStyle/>
          <a:p>
            <a:pPr algn="ctr" defTabSz="685783" fontAlgn="base">
              <a:spcBef>
                <a:spcPct val="0"/>
              </a:spcBef>
              <a:spcAft>
                <a:spcPct val="0"/>
              </a:spcAft>
            </a:pPr>
            <a:r>
              <a:rPr lang="en-IN" sz="750" dirty="0">
                <a:solidFill>
                  <a:srgbClr val="7C7C7C">
                    <a:lumMod val="50000"/>
                  </a:srgbClr>
                </a:solidFill>
                <a:ea typeface="ヒラギノ角ゴ Pro W3" pitchFamily="124" charset="-128"/>
              </a:rPr>
              <a:t>Corporate Relationships</a:t>
            </a:r>
          </a:p>
          <a:p>
            <a:pPr algn="ctr" defTabSz="685783" fontAlgn="base">
              <a:spcBef>
                <a:spcPct val="0"/>
              </a:spcBef>
              <a:spcAft>
                <a:spcPct val="0"/>
              </a:spcAft>
            </a:pPr>
            <a:r>
              <a:rPr lang="en-IN" sz="750" dirty="0">
                <a:solidFill>
                  <a:srgbClr val="7C7C7C">
                    <a:lumMod val="50000"/>
                  </a:srgbClr>
                </a:solidFill>
                <a:ea typeface="ヒラギノ角ゴ Pro W3" pitchFamily="124" charset="-128"/>
              </a:rPr>
              <a:t>/Synergy</a:t>
            </a:r>
          </a:p>
        </p:txBody>
      </p:sp>
      <p:sp>
        <p:nvSpPr>
          <p:cNvPr id="123" name="TextBox 122"/>
          <p:cNvSpPr txBox="1"/>
          <p:nvPr/>
        </p:nvSpPr>
        <p:spPr>
          <a:xfrm>
            <a:off x="2475645" y="3880341"/>
            <a:ext cx="1039434" cy="438582"/>
          </a:xfrm>
          <a:prstGeom prst="rect">
            <a:avLst/>
          </a:prstGeom>
          <a:noFill/>
        </p:spPr>
        <p:txBody>
          <a:bodyPr wrap="square" rtlCol="0">
            <a:spAutoFit/>
          </a:bodyPr>
          <a:lstStyle/>
          <a:p>
            <a:pPr algn="ctr" defTabSz="685783" fontAlgn="base">
              <a:spcBef>
                <a:spcPct val="0"/>
              </a:spcBef>
              <a:spcAft>
                <a:spcPct val="0"/>
              </a:spcAft>
            </a:pPr>
            <a:r>
              <a:rPr lang="en-IN" sz="750" dirty="0">
                <a:solidFill>
                  <a:srgbClr val="7C7C7C">
                    <a:lumMod val="50000"/>
                  </a:srgbClr>
                </a:solidFill>
                <a:ea typeface="ヒラギノ角ゴ Pro W3" pitchFamily="124" charset="-128"/>
              </a:rPr>
              <a:t>Proven Digital Transformation experience</a:t>
            </a:r>
          </a:p>
        </p:txBody>
      </p:sp>
      <p:sp>
        <p:nvSpPr>
          <p:cNvPr id="124" name="TextBox 123"/>
          <p:cNvSpPr txBox="1"/>
          <p:nvPr/>
        </p:nvSpPr>
        <p:spPr>
          <a:xfrm>
            <a:off x="3525752" y="3880341"/>
            <a:ext cx="1039434" cy="438582"/>
          </a:xfrm>
          <a:prstGeom prst="rect">
            <a:avLst/>
          </a:prstGeom>
          <a:noFill/>
        </p:spPr>
        <p:txBody>
          <a:bodyPr wrap="square" rtlCol="0">
            <a:spAutoFit/>
          </a:bodyPr>
          <a:lstStyle/>
          <a:p>
            <a:pPr algn="ctr" defTabSz="685783" fontAlgn="base">
              <a:spcBef>
                <a:spcPct val="0"/>
              </a:spcBef>
              <a:spcAft>
                <a:spcPct val="0"/>
              </a:spcAft>
            </a:pPr>
            <a:r>
              <a:rPr lang="en-IN" sz="750" dirty="0">
                <a:solidFill>
                  <a:srgbClr val="7C7C7C">
                    <a:lumMod val="50000"/>
                  </a:srgbClr>
                </a:solidFill>
                <a:ea typeface="ヒラギノ角ゴ Pro W3" pitchFamily="124" charset="-128"/>
              </a:rPr>
              <a:t>Experience of handling large and Complex programs</a:t>
            </a:r>
          </a:p>
        </p:txBody>
      </p:sp>
      <p:sp>
        <p:nvSpPr>
          <p:cNvPr id="125" name="TextBox 124"/>
          <p:cNvSpPr txBox="1"/>
          <p:nvPr/>
        </p:nvSpPr>
        <p:spPr>
          <a:xfrm>
            <a:off x="4558192" y="3880340"/>
            <a:ext cx="1039434" cy="553998"/>
          </a:xfrm>
          <a:prstGeom prst="rect">
            <a:avLst/>
          </a:prstGeom>
          <a:noFill/>
        </p:spPr>
        <p:txBody>
          <a:bodyPr wrap="square" rtlCol="0">
            <a:spAutoFit/>
          </a:bodyPr>
          <a:lstStyle/>
          <a:p>
            <a:pPr algn="ctr" defTabSz="685783" fontAlgn="base">
              <a:spcBef>
                <a:spcPct val="0"/>
              </a:spcBef>
              <a:spcAft>
                <a:spcPct val="0"/>
              </a:spcAft>
            </a:pPr>
            <a:r>
              <a:rPr lang="en-IN" sz="750" dirty="0">
                <a:solidFill>
                  <a:srgbClr val="7C7C7C">
                    <a:lumMod val="50000"/>
                  </a:srgbClr>
                </a:solidFill>
                <a:ea typeface="ヒラギノ角ゴ Pro W3" pitchFamily="124" charset="-128"/>
              </a:rPr>
              <a:t>Extreme Automation through Tools and Accelerators</a:t>
            </a:r>
          </a:p>
        </p:txBody>
      </p:sp>
      <p:sp>
        <p:nvSpPr>
          <p:cNvPr id="126" name="TextBox 125"/>
          <p:cNvSpPr txBox="1"/>
          <p:nvPr/>
        </p:nvSpPr>
        <p:spPr>
          <a:xfrm>
            <a:off x="5601818" y="3938050"/>
            <a:ext cx="1039434" cy="323165"/>
          </a:xfrm>
          <a:prstGeom prst="rect">
            <a:avLst/>
          </a:prstGeom>
          <a:noFill/>
        </p:spPr>
        <p:txBody>
          <a:bodyPr wrap="square" rtlCol="0">
            <a:spAutoFit/>
          </a:bodyPr>
          <a:lstStyle/>
          <a:p>
            <a:pPr algn="ctr" defTabSz="685783" fontAlgn="base">
              <a:spcBef>
                <a:spcPct val="0"/>
              </a:spcBef>
              <a:spcAft>
                <a:spcPct val="0"/>
              </a:spcAft>
            </a:pPr>
            <a:r>
              <a:rPr lang="en-IN" sz="750" dirty="0">
                <a:solidFill>
                  <a:srgbClr val="7C7C7C">
                    <a:lumMod val="50000"/>
                  </a:srgbClr>
                </a:solidFill>
                <a:ea typeface="ヒラギノ角ゴ Pro W3" pitchFamily="124" charset="-128"/>
              </a:rPr>
              <a:t>One Stop Shop for </a:t>
            </a:r>
          </a:p>
          <a:p>
            <a:pPr algn="ctr" defTabSz="685783" fontAlgn="base">
              <a:spcBef>
                <a:spcPct val="0"/>
              </a:spcBef>
              <a:spcAft>
                <a:spcPct val="0"/>
              </a:spcAft>
            </a:pPr>
            <a:r>
              <a:rPr lang="en-IN" sz="750" dirty="0">
                <a:solidFill>
                  <a:srgbClr val="7C7C7C">
                    <a:lumMod val="50000"/>
                  </a:srgbClr>
                </a:solidFill>
                <a:ea typeface="ヒラギノ角ゴ Pro W3" pitchFamily="124" charset="-128"/>
              </a:rPr>
              <a:t>Oracle needs</a:t>
            </a:r>
          </a:p>
        </p:txBody>
      </p:sp>
      <p:sp>
        <p:nvSpPr>
          <p:cNvPr id="127" name="TextBox 126"/>
          <p:cNvSpPr txBox="1"/>
          <p:nvPr/>
        </p:nvSpPr>
        <p:spPr>
          <a:xfrm>
            <a:off x="6634258" y="3938050"/>
            <a:ext cx="1039434" cy="323165"/>
          </a:xfrm>
          <a:prstGeom prst="rect">
            <a:avLst/>
          </a:prstGeom>
          <a:noFill/>
        </p:spPr>
        <p:txBody>
          <a:bodyPr wrap="square" rtlCol="0">
            <a:spAutoFit/>
          </a:bodyPr>
          <a:lstStyle/>
          <a:p>
            <a:pPr algn="ctr" defTabSz="685783" fontAlgn="base">
              <a:spcBef>
                <a:spcPct val="0"/>
              </a:spcBef>
              <a:spcAft>
                <a:spcPct val="0"/>
              </a:spcAft>
            </a:pPr>
            <a:r>
              <a:rPr lang="en-IN" sz="750" dirty="0">
                <a:solidFill>
                  <a:srgbClr val="7C7C7C">
                    <a:lumMod val="50000"/>
                  </a:srgbClr>
                </a:solidFill>
                <a:ea typeface="ヒラギノ角ゴ Pro W3" pitchFamily="124" charset="-128"/>
              </a:rPr>
              <a:t>Cross Industry</a:t>
            </a:r>
          </a:p>
          <a:p>
            <a:pPr algn="ctr" defTabSz="685783" fontAlgn="base">
              <a:spcBef>
                <a:spcPct val="0"/>
              </a:spcBef>
              <a:spcAft>
                <a:spcPct val="0"/>
              </a:spcAft>
            </a:pPr>
            <a:r>
              <a:rPr lang="en-IN" sz="750" dirty="0">
                <a:solidFill>
                  <a:srgbClr val="7C7C7C">
                    <a:lumMod val="50000"/>
                  </a:srgbClr>
                </a:solidFill>
                <a:ea typeface="ヒラギノ角ゴ Pro W3" pitchFamily="124" charset="-128"/>
              </a:rPr>
              <a:t> Expertise</a:t>
            </a:r>
          </a:p>
        </p:txBody>
      </p:sp>
      <p:pic>
        <p:nvPicPr>
          <p:cNvPr id="128" name="Picture 127"/>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11826" y="3578840"/>
            <a:ext cx="381000" cy="381000"/>
          </a:xfrm>
          <a:prstGeom prst="rect">
            <a:avLst/>
          </a:prstGeom>
        </p:spPr>
      </p:pic>
      <p:pic>
        <p:nvPicPr>
          <p:cNvPr id="129" name="Picture 128"/>
          <p:cNvPicPr>
            <a:picLocks/>
          </p:cNvPicPr>
          <p:nvPr/>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11329" t="21875" r="11718" b="22266"/>
          <a:stretch/>
        </p:blipFill>
        <p:spPr>
          <a:xfrm>
            <a:off x="6943302" y="3617845"/>
            <a:ext cx="421347" cy="302990"/>
          </a:xfrm>
          <a:prstGeom prst="rect">
            <a:avLst/>
          </a:prstGeom>
        </p:spPr>
      </p:pic>
      <p:pic>
        <p:nvPicPr>
          <p:cNvPr id="130" name="Picture 129"/>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05049" y="3632417"/>
            <a:ext cx="273846" cy="273846"/>
          </a:xfrm>
          <a:prstGeom prst="rect">
            <a:avLst/>
          </a:prstGeom>
        </p:spPr>
      </p:pic>
      <p:pic>
        <p:nvPicPr>
          <p:cNvPr id="131" name="Picture 2" descr="buyer, client, customer, intermediate, management, meeting, seller icon"/>
          <p:cNvPicPr>
            <a:picLocks noChangeAspect="1" noChangeArrowheads="1"/>
          </p:cNvPicPr>
          <p:nvPr/>
        </p:nvPicPr>
        <p:blipFill rotWithShape="1">
          <a:blip r:embed="rId18" cstate="print">
            <a:duotone>
              <a:schemeClr val="accent1">
                <a:shade val="45000"/>
                <a:satMod val="135000"/>
              </a:schemeClr>
              <a:prstClr val="white"/>
            </a:duotone>
            <a:extLst>
              <a:ext uri="{28A0092B-C50C-407E-A947-70E740481C1C}">
                <a14:useLocalDpi xmlns:a14="http://schemas.microsoft.com/office/drawing/2010/main" val="0"/>
              </a:ext>
            </a:extLst>
          </a:blip>
          <a:srcRect t="39536"/>
          <a:stretch/>
        </p:blipFill>
        <p:spPr bwMode="auto">
          <a:xfrm>
            <a:off x="1777959" y="3680580"/>
            <a:ext cx="330379" cy="199761"/>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attention, awareness, hand, perception, sensory, touch icon"/>
          <p:cNvPicPr>
            <a:picLocks noChangeAspect="1" noChangeArrowheads="1"/>
          </p:cNvPicPr>
          <p:nvPr/>
        </p:nvPicPr>
        <p:blipFill>
          <a:blip r:embed="rId1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3457" y="3618630"/>
            <a:ext cx="319420" cy="319420"/>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p:cNvSpPr/>
          <p:nvPr/>
        </p:nvSpPr>
        <p:spPr bwMode="auto">
          <a:xfrm>
            <a:off x="7936810" y="2087465"/>
            <a:ext cx="1028700" cy="205740"/>
          </a:xfrm>
          <a:prstGeom prst="rect">
            <a:avLst/>
          </a:prstGeom>
          <a:solidFill>
            <a:srgbClr val="13386E"/>
          </a:solidFill>
          <a:ln w="6350" cap="flat" cmpd="sng" algn="ctr">
            <a:no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766" fontAlgn="base">
              <a:spcBef>
                <a:spcPct val="0"/>
              </a:spcBef>
              <a:spcAft>
                <a:spcPct val="0"/>
              </a:spcAft>
            </a:pPr>
            <a:r>
              <a:rPr lang="en-US" sz="900" dirty="0">
                <a:solidFill>
                  <a:srgbClr val="FEFDFD"/>
                </a:solidFill>
                <a:latin typeface="Calibri" panose="020F0502020204030204" pitchFamily="34" charset="0"/>
                <a:ea typeface="+mj-ea"/>
                <a:cs typeface="Calibri" panose="020F0502020204030204" pitchFamily="34" charset="0"/>
              </a:rPr>
              <a:t>HCM Cloud/Taleo</a:t>
            </a:r>
          </a:p>
        </p:txBody>
      </p:sp>
    </p:spTree>
    <p:extLst>
      <p:ext uri="{BB962C8B-B14F-4D97-AF65-F5344CB8AC3E}">
        <p14:creationId xmlns:p14="http://schemas.microsoft.com/office/powerpoint/2010/main" val="2167621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6953" y="1048758"/>
            <a:ext cx="8458200" cy="384721"/>
          </a:xfrm>
        </p:spPr>
        <p:txBody>
          <a:bodyPr/>
          <a:lstStyle/>
          <a:p>
            <a:r>
              <a:rPr lang="en-IN" dirty="0"/>
              <a:t>Oracle Cloud Apps Highlights</a:t>
            </a:r>
          </a:p>
        </p:txBody>
      </p:sp>
      <p:sp>
        <p:nvSpPr>
          <p:cNvPr id="68" name="AutoShape 1033"/>
          <p:cNvSpPr>
            <a:spLocks noChangeArrowheads="1"/>
          </p:cNvSpPr>
          <p:nvPr/>
        </p:nvSpPr>
        <p:spPr bwMode="auto">
          <a:xfrm flipV="1">
            <a:off x="13270" y="4364577"/>
            <a:ext cx="9092630" cy="1004666"/>
          </a:xfrm>
          <a:custGeom>
            <a:avLst/>
            <a:gdLst>
              <a:gd name="G0" fmla="+- 3863 0 0"/>
              <a:gd name="G1" fmla="+- 21600 0 3863"/>
              <a:gd name="G2" fmla="*/ 3863 1 2"/>
              <a:gd name="G3" fmla="+- 21600 0 G2"/>
              <a:gd name="G4" fmla="+/ 3863 21600 2"/>
              <a:gd name="G5" fmla="+/ G1 0 2"/>
              <a:gd name="G6" fmla="*/ 21600 21600 3863"/>
              <a:gd name="G7" fmla="*/ G6 1 2"/>
              <a:gd name="G8" fmla="+- 21600 0 G7"/>
              <a:gd name="G9" fmla="*/ 21600 1 2"/>
              <a:gd name="G10" fmla="+- 3863 0 G9"/>
              <a:gd name="G11" fmla="?: G10 G8 0"/>
              <a:gd name="G12" fmla="?: G10 G7 21600"/>
              <a:gd name="T0" fmla="*/ 19668 w 21600"/>
              <a:gd name="T1" fmla="*/ 10800 h 21600"/>
              <a:gd name="T2" fmla="*/ 10800 w 21600"/>
              <a:gd name="T3" fmla="*/ 21600 h 21600"/>
              <a:gd name="T4" fmla="*/ 1932 w 21600"/>
              <a:gd name="T5" fmla="*/ 10800 h 21600"/>
              <a:gd name="T6" fmla="*/ 10800 w 21600"/>
              <a:gd name="T7" fmla="*/ 0 h 21600"/>
              <a:gd name="T8" fmla="*/ 3732 w 21600"/>
              <a:gd name="T9" fmla="*/ 3732 h 21600"/>
              <a:gd name="T10" fmla="*/ 17868 w 21600"/>
              <a:gd name="T11" fmla="*/ 17868 h 21600"/>
              <a:gd name="connsiteX0" fmla="*/ 0 w 21600"/>
              <a:gd name="connsiteY0" fmla="*/ 0 h 21600"/>
              <a:gd name="connsiteX1" fmla="*/ 3863 w 21600"/>
              <a:gd name="connsiteY1" fmla="*/ 21600 h 21600"/>
              <a:gd name="connsiteX2" fmla="*/ 17737 w 21600"/>
              <a:gd name="connsiteY2" fmla="*/ 21600 h 21600"/>
              <a:gd name="connsiteX3" fmla="*/ 20865 w 21600"/>
              <a:gd name="connsiteY3" fmla="*/ 4976 h 21600"/>
              <a:gd name="connsiteX4" fmla="*/ 21600 w 21600"/>
              <a:gd name="connsiteY4" fmla="*/ 0 h 21600"/>
              <a:gd name="connsiteX5" fmla="*/ 0 w 21600"/>
              <a:gd name="connsiteY5" fmla="*/ 0 h 21600"/>
              <a:gd name="connsiteX0" fmla="*/ 0 w 20865"/>
              <a:gd name="connsiteY0" fmla="*/ 0 h 21600"/>
              <a:gd name="connsiteX1" fmla="*/ 3863 w 20865"/>
              <a:gd name="connsiteY1" fmla="*/ 21600 h 21600"/>
              <a:gd name="connsiteX2" fmla="*/ 17737 w 20865"/>
              <a:gd name="connsiteY2" fmla="*/ 21600 h 21600"/>
              <a:gd name="connsiteX3" fmla="*/ 20865 w 20865"/>
              <a:gd name="connsiteY3" fmla="*/ 4976 h 21600"/>
              <a:gd name="connsiteX4" fmla="*/ 20784 w 20865"/>
              <a:gd name="connsiteY4" fmla="*/ 0 h 21600"/>
              <a:gd name="connsiteX5" fmla="*/ 0 w 20865"/>
              <a:gd name="connsiteY5" fmla="*/ 0 h 21600"/>
              <a:gd name="connsiteX0" fmla="*/ 0 w 20811"/>
              <a:gd name="connsiteY0" fmla="*/ 0 h 21600"/>
              <a:gd name="connsiteX1" fmla="*/ 3863 w 20811"/>
              <a:gd name="connsiteY1" fmla="*/ 21600 h 21600"/>
              <a:gd name="connsiteX2" fmla="*/ 17737 w 20811"/>
              <a:gd name="connsiteY2" fmla="*/ 21600 h 21600"/>
              <a:gd name="connsiteX3" fmla="*/ 20784 w 20811"/>
              <a:gd name="connsiteY3" fmla="*/ 5851 h 21600"/>
              <a:gd name="connsiteX4" fmla="*/ 20784 w 20811"/>
              <a:gd name="connsiteY4" fmla="*/ 0 h 21600"/>
              <a:gd name="connsiteX5" fmla="*/ 0 w 20811"/>
              <a:gd name="connsiteY5" fmla="*/ 0 h 21600"/>
              <a:gd name="connsiteX0" fmla="*/ 0 w 20811"/>
              <a:gd name="connsiteY0" fmla="*/ 273 h 21873"/>
              <a:gd name="connsiteX1" fmla="*/ 3863 w 20811"/>
              <a:gd name="connsiteY1" fmla="*/ 21873 h 21873"/>
              <a:gd name="connsiteX2" fmla="*/ 17737 w 20811"/>
              <a:gd name="connsiteY2" fmla="*/ 21873 h 21873"/>
              <a:gd name="connsiteX3" fmla="*/ 20784 w 20811"/>
              <a:gd name="connsiteY3" fmla="*/ 6124 h 21873"/>
              <a:gd name="connsiteX4" fmla="*/ 20784 w 20811"/>
              <a:gd name="connsiteY4" fmla="*/ 273 h 21873"/>
              <a:gd name="connsiteX5" fmla="*/ 1170 w 20811"/>
              <a:gd name="connsiteY5" fmla="*/ 0 h 21873"/>
              <a:gd name="connsiteX6" fmla="*/ 0 w 20811"/>
              <a:gd name="connsiteY6" fmla="*/ 273 h 21873"/>
              <a:gd name="connsiteX0" fmla="*/ 0 w 20811"/>
              <a:gd name="connsiteY0" fmla="*/ 273 h 21873"/>
              <a:gd name="connsiteX1" fmla="*/ 1170 w 20811"/>
              <a:gd name="connsiteY1" fmla="*/ 6999 h 21873"/>
              <a:gd name="connsiteX2" fmla="*/ 3863 w 20811"/>
              <a:gd name="connsiteY2" fmla="*/ 21873 h 21873"/>
              <a:gd name="connsiteX3" fmla="*/ 17737 w 20811"/>
              <a:gd name="connsiteY3" fmla="*/ 21873 h 21873"/>
              <a:gd name="connsiteX4" fmla="*/ 20784 w 20811"/>
              <a:gd name="connsiteY4" fmla="*/ 6124 h 21873"/>
              <a:gd name="connsiteX5" fmla="*/ 20784 w 20811"/>
              <a:gd name="connsiteY5" fmla="*/ 273 h 21873"/>
              <a:gd name="connsiteX6" fmla="*/ 1170 w 20811"/>
              <a:gd name="connsiteY6" fmla="*/ 0 h 21873"/>
              <a:gd name="connsiteX7" fmla="*/ 0 w 20811"/>
              <a:gd name="connsiteY7" fmla="*/ 273 h 21873"/>
              <a:gd name="connsiteX0" fmla="*/ 0 w 19641"/>
              <a:gd name="connsiteY0" fmla="*/ 0 h 21873"/>
              <a:gd name="connsiteX1" fmla="*/ 0 w 19641"/>
              <a:gd name="connsiteY1" fmla="*/ 6999 h 21873"/>
              <a:gd name="connsiteX2" fmla="*/ 2693 w 19641"/>
              <a:gd name="connsiteY2" fmla="*/ 21873 h 21873"/>
              <a:gd name="connsiteX3" fmla="*/ 16567 w 19641"/>
              <a:gd name="connsiteY3" fmla="*/ 21873 h 21873"/>
              <a:gd name="connsiteX4" fmla="*/ 19614 w 19641"/>
              <a:gd name="connsiteY4" fmla="*/ 6124 h 21873"/>
              <a:gd name="connsiteX5" fmla="*/ 19614 w 19641"/>
              <a:gd name="connsiteY5" fmla="*/ 273 h 21873"/>
              <a:gd name="connsiteX6" fmla="*/ 0 w 19641"/>
              <a:gd name="connsiteY6" fmla="*/ 0 h 2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1" h="21873">
                <a:moveTo>
                  <a:pt x="0" y="0"/>
                </a:moveTo>
                <a:lnTo>
                  <a:pt x="0" y="6999"/>
                </a:lnTo>
                <a:lnTo>
                  <a:pt x="2693" y="21873"/>
                </a:lnTo>
                <a:lnTo>
                  <a:pt x="16567" y="21873"/>
                </a:lnTo>
                <a:lnTo>
                  <a:pt x="19614" y="6124"/>
                </a:lnTo>
                <a:cubicBezTo>
                  <a:pt x="19587" y="4465"/>
                  <a:pt x="19641" y="1932"/>
                  <a:pt x="19614" y="273"/>
                </a:cubicBezTo>
                <a:lnTo>
                  <a:pt x="0" y="0"/>
                </a:lnTo>
                <a:close/>
              </a:path>
            </a:pathLst>
          </a:custGeom>
          <a:solidFill>
            <a:srgbClr val="92D050">
              <a:alpha val="67059"/>
            </a:srgbClr>
          </a:solidFill>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defTabSz="685783" fontAlgn="base">
              <a:spcBef>
                <a:spcPct val="0"/>
              </a:spcBef>
              <a:spcAft>
                <a:spcPct val="0"/>
              </a:spcAft>
              <a:defRPr/>
            </a:pPr>
            <a:endParaRPr lang="en-US" sz="900" kern="0">
              <a:solidFill>
                <a:srgbClr val="000000"/>
              </a:solidFill>
              <a:latin typeface="Trebuchet MS"/>
            </a:endParaRPr>
          </a:p>
        </p:txBody>
      </p:sp>
      <p:sp>
        <p:nvSpPr>
          <p:cNvPr id="73" name="Pie 2047"/>
          <p:cNvSpPr/>
          <p:nvPr/>
        </p:nvSpPr>
        <p:spPr bwMode="auto">
          <a:xfrm rot="10800000">
            <a:off x="396372" y="3822780"/>
            <a:ext cx="8262789" cy="779373"/>
          </a:xfrm>
          <a:custGeom>
            <a:avLst/>
            <a:gdLst>
              <a:gd name="connsiteX0" fmla="*/ 8458200 w 8458200"/>
              <a:gd name="connsiteY0" fmla="*/ 1171390 h 2342779"/>
              <a:gd name="connsiteX1" fmla="*/ 4889126 w 8458200"/>
              <a:gd name="connsiteY1" fmla="*/ 2328426 h 2342779"/>
              <a:gd name="connsiteX2" fmla="*/ 3545581 w 8458200"/>
              <a:gd name="connsiteY2" fmla="*/ 2327379 h 2342779"/>
              <a:gd name="connsiteX3" fmla="*/ 6676 w 8458200"/>
              <a:gd name="connsiteY3" fmla="*/ 1105593 h 2342779"/>
              <a:gd name="connsiteX4" fmla="*/ 4229100 w 8458200"/>
              <a:gd name="connsiteY4" fmla="*/ 1171390 h 2342779"/>
              <a:gd name="connsiteX5" fmla="*/ 8458200 w 8458200"/>
              <a:gd name="connsiteY5" fmla="*/ 1171390 h 2342779"/>
              <a:gd name="connsiteX0" fmla="*/ 8458289 w 8458289"/>
              <a:gd name="connsiteY0" fmla="*/ 65797 h 1237186"/>
              <a:gd name="connsiteX1" fmla="*/ 4889215 w 8458289"/>
              <a:gd name="connsiteY1" fmla="*/ 1222833 h 1237186"/>
              <a:gd name="connsiteX2" fmla="*/ 3545670 w 8458289"/>
              <a:gd name="connsiteY2" fmla="*/ 1221786 h 1237186"/>
              <a:gd name="connsiteX3" fmla="*/ 6765 w 8458289"/>
              <a:gd name="connsiteY3" fmla="*/ 0 h 1237186"/>
              <a:gd name="connsiteX4" fmla="*/ 8458289 w 8458289"/>
              <a:gd name="connsiteY4" fmla="*/ 65797 h 1237186"/>
              <a:gd name="connsiteX0" fmla="*/ 0 w 8451524"/>
              <a:gd name="connsiteY0" fmla="*/ 0 h 1237186"/>
              <a:gd name="connsiteX1" fmla="*/ 8451524 w 8451524"/>
              <a:gd name="connsiteY1" fmla="*/ 65797 h 1237186"/>
              <a:gd name="connsiteX2" fmla="*/ 4882450 w 8451524"/>
              <a:gd name="connsiteY2" fmla="*/ 1222833 h 1237186"/>
              <a:gd name="connsiteX3" fmla="*/ 3538905 w 8451524"/>
              <a:gd name="connsiteY3" fmla="*/ 1221786 h 1237186"/>
              <a:gd name="connsiteX4" fmla="*/ 91440 w 8451524"/>
              <a:gd name="connsiteY4" fmla="*/ 91440 h 1237186"/>
              <a:gd name="connsiteX0" fmla="*/ 942 w 8379894"/>
              <a:gd name="connsiteY0" fmla="*/ 0 h 1411357"/>
              <a:gd name="connsiteX1" fmla="*/ 8379894 w 8379894"/>
              <a:gd name="connsiteY1" fmla="*/ 239968 h 1411357"/>
              <a:gd name="connsiteX2" fmla="*/ 4810820 w 8379894"/>
              <a:gd name="connsiteY2" fmla="*/ 1397004 h 1411357"/>
              <a:gd name="connsiteX3" fmla="*/ 3467275 w 8379894"/>
              <a:gd name="connsiteY3" fmla="*/ 1395957 h 1411357"/>
              <a:gd name="connsiteX4" fmla="*/ 19810 w 8379894"/>
              <a:gd name="connsiteY4" fmla="*/ 265611 h 1411357"/>
              <a:gd name="connsiteX0" fmla="*/ 8379894 w 8379894"/>
              <a:gd name="connsiteY0" fmla="*/ 0 h 1171389"/>
              <a:gd name="connsiteX1" fmla="*/ 4810820 w 8379894"/>
              <a:gd name="connsiteY1" fmla="*/ 1157036 h 1171389"/>
              <a:gd name="connsiteX2" fmla="*/ 3467275 w 8379894"/>
              <a:gd name="connsiteY2" fmla="*/ 1155989 h 1171389"/>
              <a:gd name="connsiteX3" fmla="*/ 19810 w 8379894"/>
              <a:gd name="connsiteY3" fmla="*/ 25643 h 1171389"/>
            </a:gdLst>
            <a:ahLst/>
            <a:cxnLst>
              <a:cxn ang="0">
                <a:pos x="connsiteX0" y="connsiteY0"/>
              </a:cxn>
              <a:cxn ang="0">
                <a:pos x="connsiteX1" y="connsiteY1"/>
              </a:cxn>
              <a:cxn ang="0">
                <a:pos x="connsiteX2" y="connsiteY2"/>
              </a:cxn>
              <a:cxn ang="0">
                <a:pos x="connsiteX3" y="connsiteY3"/>
              </a:cxn>
            </a:cxnLst>
            <a:rect l="l" t="t" r="r" b="b"/>
            <a:pathLst>
              <a:path w="8379894" h="1171389">
                <a:moveTo>
                  <a:pt x="8379894" y="0"/>
                </a:moveTo>
                <a:cubicBezTo>
                  <a:pt x="8379894" y="576363"/>
                  <a:pt x="6866180" y="1067084"/>
                  <a:pt x="4810820" y="1157036"/>
                </a:cubicBezTo>
                <a:cubicBezTo>
                  <a:pt x="4365631" y="1176519"/>
                  <a:pt x="3912061" y="1176166"/>
                  <a:pt x="3467275" y="1155989"/>
                </a:cubicBezTo>
                <a:cubicBezTo>
                  <a:pt x="1333460" y="1059192"/>
                  <a:pt x="-193082" y="532163"/>
                  <a:pt x="19810" y="25643"/>
                </a:cubicBezTo>
              </a:path>
            </a:pathLst>
          </a:cu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endParaRPr lang="en-US" sz="1500" b="1" kern="0">
              <a:solidFill>
                <a:srgbClr val="000000"/>
              </a:solidFill>
              <a:latin typeface="Times" pitchFamily="36" charset="0"/>
            </a:endParaRPr>
          </a:p>
        </p:txBody>
      </p:sp>
      <p:sp>
        <p:nvSpPr>
          <p:cNvPr id="74" name="Rounded Rectangle 28"/>
          <p:cNvSpPr/>
          <p:nvPr/>
        </p:nvSpPr>
        <p:spPr bwMode="auto">
          <a:xfrm rot="10800000" flipV="1">
            <a:off x="7806126" y="4206506"/>
            <a:ext cx="1087671" cy="519090"/>
          </a:xfrm>
          <a:custGeom>
            <a:avLst/>
            <a:gdLst>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62222 w 1927654"/>
              <a:gd name="connsiteY6" fmla="*/ 973310 h 973310"/>
              <a:gd name="connsiteX7" fmla="*/ 0 w 1927654"/>
              <a:gd name="connsiteY7" fmla="*/ 811088 h 973310"/>
              <a:gd name="connsiteX8" fmla="*/ 0 w 1927654"/>
              <a:gd name="connsiteY8"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761590 w 1927654"/>
              <a:gd name="connsiteY6" fmla="*/ 960431 h 973310"/>
              <a:gd name="connsiteX7" fmla="*/ 162222 w 1927654"/>
              <a:gd name="connsiteY7" fmla="*/ 973310 h 973310"/>
              <a:gd name="connsiteX8" fmla="*/ 0 w 1927654"/>
              <a:gd name="connsiteY8" fmla="*/ 811088 h 973310"/>
              <a:gd name="connsiteX9" fmla="*/ 0 w 1927654"/>
              <a:gd name="connsiteY9"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761590 w 1927654"/>
              <a:gd name="connsiteY7" fmla="*/ 960431 h 973310"/>
              <a:gd name="connsiteX8" fmla="*/ 162222 w 1927654"/>
              <a:gd name="connsiteY8" fmla="*/ 973310 h 973310"/>
              <a:gd name="connsiteX9" fmla="*/ 0 w 1927654"/>
              <a:gd name="connsiteY9" fmla="*/ 811088 h 973310"/>
              <a:gd name="connsiteX10" fmla="*/ 0 w 1927654"/>
              <a:gd name="connsiteY10"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956115 w 1927654"/>
              <a:gd name="connsiteY7" fmla="*/ 958486 h 973310"/>
              <a:gd name="connsiteX8" fmla="*/ 761590 w 1927654"/>
              <a:gd name="connsiteY8" fmla="*/ 960431 h 973310"/>
              <a:gd name="connsiteX9" fmla="*/ 162222 w 1927654"/>
              <a:gd name="connsiteY9" fmla="*/ 973310 h 973310"/>
              <a:gd name="connsiteX10" fmla="*/ 0 w 1927654"/>
              <a:gd name="connsiteY10" fmla="*/ 811088 h 973310"/>
              <a:gd name="connsiteX11" fmla="*/ 0 w 1927654"/>
              <a:gd name="connsiteY11" fmla="*/ 162222 h 973310"/>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60431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7753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336764"/>
              <a:gd name="connsiteX1" fmla="*/ 162222 w 1927654"/>
              <a:gd name="connsiteY1" fmla="*/ 0 h 1336764"/>
              <a:gd name="connsiteX2" fmla="*/ 1765432 w 1927654"/>
              <a:gd name="connsiteY2" fmla="*/ 0 h 1336764"/>
              <a:gd name="connsiteX3" fmla="*/ 1927654 w 1927654"/>
              <a:gd name="connsiteY3" fmla="*/ 162222 h 1336764"/>
              <a:gd name="connsiteX4" fmla="*/ 1927654 w 1927654"/>
              <a:gd name="connsiteY4" fmla="*/ 811088 h 1336764"/>
              <a:gd name="connsiteX5" fmla="*/ 1765432 w 1927654"/>
              <a:gd name="connsiteY5" fmla="*/ 973310 h 1336764"/>
              <a:gd name="connsiteX6" fmla="*/ 1160903 w 1927654"/>
              <a:gd name="connsiteY6" fmla="*/ 977536 h 1336764"/>
              <a:gd name="connsiteX7" fmla="*/ 960877 w 1927654"/>
              <a:gd name="connsiteY7" fmla="*/ 1336764 h 1336764"/>
              <a:gd name="connsiteX8" fmla="*/ 761590 w 1927654"/>
              <a:gd name="connsiteY8" fmla="*/ 974719 h 1336764"/>
              <a:gd name="connsiteX9" fmla="*/ 162222 w 1927654"/>
              <a:gd name="connsiteY9" fmla="*/ 973310 h 1336764"/>
              <a:gd name="connsiteX10" fmla="*/ 0 w 1927654"/>
              <a:gd name="connsiteY10" fmla="*/ 811088 h 1336764"/>
              <a:gd name="connsiteX11" fmla="*/ 0 w 1927654"/>
              <a:gd name="connsiteY11" fmla="*/ 162222 h 13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654" h="1336764">
                <a:moveTo>
                  <a:pt x="0" y="162222"/>
                </a:moveTo>
                <a:cubicBezTo>
                  <a:pt x="0" y="72629"/>
                  <a:pt x="72629" y="0"/>
                  <a:pt x="162222" y="0"/>
                </a:cubicBezTo>
                <a:lnTo>
                  <a:pt x="1765432" y="0"/>
                </a:lnTo>
                <a:cubicBezTo>
                  <a:pt x="1855025" y="0"/>
                  <a:pt x="1927654" y="72629"/>
                  <a:pt x="1927654" y="162222"/>
                </a:cubicBezTo>
                <a:lnTo>
                  <a:pt x="1927654" y="811088"/>
                </a:lnTo>
                <a:cubicBezTo>
                  <a:pt x="1927654" y="900681"/>
                  <a:pt x="1855025" y="973310"/>
                  <a:pt x="1765432" y="973310"/>
                </a:cubicBezTo>
                <a:lnTo>
                  <a:pt x="1160903" y="977536"/>
                </a:lnTo>
                <a:lnTo>
                  <a:pt x="960877" y="1336764"/>
                </a:lnTo>
                <a:lnTo>
                  <a:pt x="761590" y="974719"/>
                </a:lnTo>
                <a:lnTo>
                  <a:pt x="162222" y="973310"/>
                </a:lnTo>
                <a:cubicBezTo>
                  <a:pt x="72629" y="973310"/>
                  <a:pt x="0" y="900681"/>
                  <a:pt x="0" y="811088"/>
                </a:cubicBezTo>
                <a:lnTo>
                  <a:pt x="0" y="162222"/>
                </a:lnTo>
                <a:close/>
              </a:path>
            </a:pathLst>
          </a:custGeom>
          <a:solidFill>
            <a:srgbClr val="10386E"/>
          </a:solidFill>
          <a:ln w="28575" cap="flat" cmpd="sng" algn="ctr">
            <a:solidFill>
              <a:schemeClr val="accent3"/>
            </a:solidFill>
            <a:prstDash val="solid"/>
            <a:round/>
            <a:headEnd type="none" w="med" len="med"/>
            <a:tailEnd type="none" w="med" len="med"/>
          </a:ln>
          <a:effectLst>
            <a:outerShdw blurRad="190500" dir="6840000" kx="-1200000" algn="bl" rotWithShape="0">
              <a:srgbClr val="FFFFFF">
                <a:lumMod val="65000"/>
                <a:alpha val="20000"/>
              </a:srgbClr>
            </a:outerShdw>
          </a:effectLst>
        </p:spPr>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r>
              <a:rPr lang="en-US" sz="1400" kern="0" dirty="0">
                <a:solidFill>
                  <a:srgbClr val="FEFDFD"/>
                </a:solidFill>
                <a:latin typeface="Calibri" panose="020F0502020204030204" pitchFamily="34" charset="0"/>
                <a:ea typeface="ヒラギノ角ゴ Pro W3" pitchFamily="124" charset="-128"/>
                <a:cs typeface="Calibri" panose="020F0502020204030204" pitchFamily="34" charset="0"/>
              </a:rPr>
              <a:t>Simplified UI</a:t>
            </a:r>
          </a:p>
        </p:txBody>
      </p:sp>
      <p:sp>
        <p:nvSpPr>
          <p:cNvPr id="75" name="Rounded Rectangle 28"/>
          <p:cNvSpPr/>
          <p:nvPr/>
        </p:nvSpPr>
        <p:spPr bwMode="auto">
          <a:xfrm rot="10800000" flipV="1">
            <a:off x="6713315" y="3771943"/>
            <a:ext cx="1087671" cy="519090"/>
          </a:xfrm>
          <a:custGeom>
            <a:avLst/>
            <a:gdLst>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62222 w 1927654"/>
              <a:gd name="connsiteY6" fmla="*/ 973310 h 973310"/>
              <a:gd name="connsiteX7" fmla="*/ 0 w 1927654"/>
              <a:gd name="connsiteY7" fmla="*/ 811088 h 973310"/>
              <a:gd name="connsiteX8" fmla="*/ 0 w 1927654"/>
              <a:gd name="connsiteY8"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761590 w 1927654"/>
              <a:gd name="connsiteY6" fmla="*/ 960431 h 973310"/>
              <a:gd name="connsiteX7" fmla="*/ 162222 w 1927654"/>
              <a:gd name="connsiteY7" fmla="*/ 973310 h 973310"/>
              <a:gd name="connsiteX8" fmla="*/ 0 w 1927654"/>
              <a:gd name="connsiteY8" fmla="*/ 811088 h 973310"/>
              <a:gd name="connsiteX9" fmla="*/ 0 w 1927654"/>
              <a:gd name="connsiteY9"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761590 w 1927654"/>
              <a:gd name="connsiteY7" fmla="*/ 960431 h 973310"/>
              <a:gd name="connsiteX8" fmla="*/ 162222 w 1927654"/>
              <a:gd name="connsiteY8" fmla="*/ 973310 h 973310"/>
              <a:gd name="connsiteX9" fmla="*/ 0 w 1927654"/>
              <a:gd name="connsiteY9" fmla="*/ 811088 h 973310"/>
              <a:gd name="connsiteX10" fmla="*/ 0 w 1927654"/>
              <a:gd name="connsiteY10"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956115 w 1927654"/>
              <a:gd name="connsiteY7" fmla="*/ 958486 h 973310"/>
              <a:gd name="connsiteX8" fmla="*/ 761590 w 1927654"/>
              <a:gd name="connsiteY8" fmla="*/ 960431 h 973310"/>
              <a:gd name="connsiteX9" fmla="*/ 162222 w 1927654"/>
              <a:gd name="connsiteY9" fmla="*/ 973310 h 973310"/>
              <a:gd name="connsiteX10" fmla="*/ 0 w 1927654"/>
              <a:gd name="connsiteY10" fmla="*/ 811088 h 973310"/>
              <a:gd name="connsiteX11" fmla="*/ 0 w 1927654"/>
              <a:gd name="connsiteY11" fmla="*/ 162222 h 973310"/>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60431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7753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336764"/>
              <a:gd name="connsiteX1" fmla="*/ 162222 w 1927654"/>
              <a:gd name="connsiteY1" fmla="*/ 0 h 1336764"/>
              <a:gd name="connsiteX2" fmla="*/ 1765432 w 1927654"/>
              <a:gd name="connsiteY2" fmla="*/ 0 h 1336764"/>
              <a:gd name="connsiteX3" fmla="*/ 1927654 w 1927654"/>
              <a:gd name="connsiteY3" fmla="*/ 162222 h 1336764"/>
              <a:gd name="connsiteX4" fmla="*/ 1927654 w 1927654"/>
              <a:gd name="connsiteY4" fmla="*/ 811088 h 1336764"/>
              <a:gd name="connsiteX5" fmla="*/ 1765432 w 1927654"/>
              <a:gd name="connsiteY5" fmla="*/ 973310 h 1336764"/>
              <a:gd name="connsiteX6" fmla="*/ 1160903 w 1927654"/>
              <a:gd name="connsiteY6" fmla="*/ 977536 h 1336764"/>
              <a:gd name="connsiteX7" fmla="*/ 960877 w 1927654"/>
              <a:gd name="connsiteY7" fmla="*/ 1336764 h 1336764"/>
              <a:gd name="connsiteX8" fmla="*/ 761590 w 1927654"/>
              <a:gd name="connsiteY8" fmla="*/ 974719 h 1336764"/>
              <a:gd name="connsiteX9" fmla="*/ 162222 w 1927654"/>
              <a:gd name="connsiteY9" fmla="*/ 973310 h 1336764"/>
              <a:gd name="connsiteX10" fmla="*/ 0 w 1927654"/>
              <a:gd name="connsiteY10" fmla="*/ 811088 h 1336764"/>
              <a:gd name="connsiteX11" fmla="*/ 0 w 1927654"/>
              <a:gd name="connsiteY11" fmla="*/ 162222 h 13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654" h="1336764">
                <a:moveTo>
                  <a:pt x="0" y="162222"/>
                </a:moveTo>
                <a:cubicBezTo>
                  <a:pt x="0" y="72629"/>
                  <a:pt x="72629" y="0"/>
                  <a:pt x="162222" y="0"/>
                </a:cubicBezTo>
                <a:lnTo>
                  <a:pt x="1765432" y="0"/>
                </a:lnTo>
                <a:cubicBezTo>
                  <a:pt x="1855025" y="0"/>
                  <a:pt x="1927654" y="72629"/>
                  <a:pt x="1927654" y="162222"/>
                </a:cubicBezTo>
                <a:lnTo>
                  <a:pt x="1927654" y="811088"/>
                </a:lnTo>
                <a:cubicBezTo>
                  <a:pt x="1927654" y="900681"/>
                  <a:pt x="1855025" y="973310"/>
                  <a:pt x="1765432" y="973310"/>
                </a:cubicBezTo>
                <a:lnTo>
                  <a:pt x="1160903" y="977536"/>
                </a:lnTo>
                <a:lnTo>
                  <a:pt x="960877" y="1336764"/>
                </a:lnTo>
                <a:lnTo>
                  <a:pt x="761590" y="974719"/>
                </a:lnTo>
                <a:lnTo>
                  <a:pt x="162222" y="973310"/>
                </a:lnTo>
                <a:cubicBezTo>
                  <a:pt x="72629" y="973310"/>
                  <a:pt x="0" y="900681"/>
                  <a:pt x="0" y="811088"/>
                </a:cubicBezTo>
                <a:lnTo>
                  <a:pt x="0" y="162222"/>
                </a:lnTo>
                <a:close/>
              </a:path>
            </a:pathLst>
          </a:custGeom>
          <a:solidFill>
            <a:srgbClr val="10386E"/>
          </a:solidFill>
          <a:ln w="28575" cap="flat" cmpd="sng" algn="ctr">
            <a:solidFill>
              <a:schemeClr val="accent3"/>
            </a:solidFill>
            <a:prstDash val="solid"/>
            <a:round/>
            <a:headEnd type="none" w="med" len="med"/>
            <a:tailEnd type="none" w="med" len="med"/>
          </a:ln>
          <a:effectLst>
            <a:outerShdw blurRad="190500" dir="6840000" kx="-1200000" algn="bl" rotWithShape="0">
              <a:srgbClr val="FFFFFF">
                <a:lumMod val="65000"/>
                <a:alpha val="20000"/>
              </a:srgbClr>
            </a:outerShdw>
          </a:effectLst>
        </p:spPr>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r>
              <a:rPr lang="en-US" sz="1400" kern="0" dirty="0">
                <a:solidFill>
                  <a:srgbClr val="FEFDFD"/>
                </a:solidFill>
                <a:latin typeface="Calibri" panose="020F0502020204030204" pitchFamily="34" charset="0"/>
                <a:ea typeface="ヒラギノ角ゴ Pro W3" pitchFamily="124" charset="-128"/>
                <a:cs typeface="Calibri" panose="020F0502020204030204" pitchFamily="34" charset="0"/>
              </a:rPr>
              <a:t>Secure</a:t>
            </a:r>
          </a:p>
        </p:txBody>
      </p:sp>
      <p:sp>
        <p:nvSpPr>
          <p:cNvPr id="76" name="Rounded Rectangle 28"/>
          <p:cNvSpPr/>
          <p:nvPr/>
        </p:nvSpPr>
        <p:spPr bwMode="auto">
          <a:xfrm rot="10800000" flipV="1">
            <a:off x="5377998" y="3604361"/>
            <a:ext cx="1087671" cy="519090"/>
          </a:xfrm>
          <a:custGeom>
            <a:avLst/>
            <a:gdLst>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62222 w 1927654"/>
              <a:gd name="connsiteY6" fmla="*/ 973310 h 973310"/>
              <a:gd name="connsiteX7" fmla="*/ 0 w 1927654"/>
              <a:gd name="connsiteY7" fmla="*/ 811088 h 973310"/>
              <a:gd name="connsiteX8" fmla="*/ 0 w 1927654"/>
              <a:gd name="connsiteY8"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761590 w 1927654"/>
              <a:gd name="connsiteY6" fmla="*/ 960431 h 973310"/>
              <a:gd name="connsiteX7" fmla="*/ 162222 w 1927654"/>
              <a:gd name="connsiteY7" fmla="*/ 973310 h 973310"/>
              <a:gd name="connsiteX8" fmla="*/ 0 w 1927654"/>
              <a:gd name="connsiteY8" fmla="*/ 811088 h 973310"/>
              <a:gd name="connsiteX9" fmla="*/ 0 w 1927654"/>
              <a:gd name="connsiteY9"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761590 w 1927654"/>
              <a:gd name="connsiteY7" fmla="*/ 960431 h 973310"/>
              <a:gd name="connsiteX8" fmla="*/ 162222 w 1927654"/>
              <a:gd name="connsiteY8" fmla="*/ 973310 h 973310"/>
              <a:gd name="connsiteX9" fmla="*/ 0 w 1927654"/>
              <a:gd name="connsiteY9" fmla="*/ 811088 h 973310"/>
              <a:gd name="connsiteX10" fmla="*/ 0 w 1927654"/>
              <a:gd name="connsiteY10"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956115 w 1927654"/>
              <a:gd name="connsiteY7" fmla="*/ 958486 h 973310"/>
              <a:gd name="connsiteX8" fmla="*/ 761590 w 1927654"/>
              <a:gd name="connsiteY8" fmla="*/ 960431 h 973310"/>
              <a:gd name="connsiteX9" fmla="*/ 162222 w 1927654"/>
              <a:gd name="connsiteY9" fmla="*/ 973310 h 973310"/>
              <a:gd name="connsiteX10" fmla="*/ 0 w 1927654"/>
              <a:gd name="connsiteY10" fmla="*/ 811088 h 973310"/>
              <a:gd name="connsiteX11" fmla="*/ 0 w 1927654"/>
              <a:gd name="connsiteY11" fmla="*/ 162222 h 973310"/>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60431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7753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336764"/>
              <a:gd name="connsiteX1" fmla="*/ 162222 w 1927654"/>
              <a:gd name="connsiteY1" fmla="*/ 0 h 1336764"/>
              <a:gd name="connsiteX2" fmla="*/ 1765432 w 1927654"/>
              <a:gd name="connsiteY2" fmla="*/ 0 h 1336764"/>
              <a:gd name="connsiteX3" fmla="*/ 1927654 w 1927654"/>
              <a:gd name="connsiteY3" fmla="*/ 162222 h 1336764"/>
              <a:gd name="connsiteX4" fmla="*/ 1927654 w 1927654"/>
              <a:gd name="connsiteY4" fmla="*/ 811088 h 1336764"/>
              <a:gd name="connsiteX5" fmla="*/ 1765432 w 1927654"/>
              <a:gd name="connsiteY5" fmla="*/ 973310 h 1336764"/>
              <a:gd name="connsiteX6" fmla="*/ 1160903 w 1927654"/>
              <a:gd name="connsiteY6" fmla="*/ 977536 h 1336764"/>
              <a:gd name="connsiteX7" fmla="*/ 960877 w 1927654"/>
              <a:gd name="connsiteY7" fmla="*/ 1336764 h 1336764"/>
              <a:gd name="connsiteX8" fmla="*/ 761590 w 1927654"/>
              <a:gd name="connsiteY8" fmla="*/ 974719 h 1336764"/>
              <a:gd name="connsiteX9" fmla="*/ 162222 w 1927654"/>
              <a:gd name="connsiteY9" fmla="*/ 973310 h 1336764"/>
              <a:gd name="connsiteX10" fmla="*/ 0 w 1927654"/>
              <a:gd name="connsiteY10" fmla="*/ 811088 h 1336764"/>
              <a:gd name="connsiteX11" fmla="*/ 0 w 1927654"/>
              <a:gd name="connsiteY11" fmla="*/ 162222 h 13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654" h="1336764">
                <a:moveTo>
                  <a:pt x="0" y="162222"/>
                </a:moveTo>
                <a:cubicBezTo>
                  <a:pt x="0" y="72629"/>
                  <a:pt x="72629" y="0"/>
                  <a:pt x="162222" y="0"/>
                </a:cubicBezTo>
                <a:lnTo>
                  <a:pt x="1765432" y="0"/>
                </a:lnTo>
                <a:cubicBezTo>
                  <a:pt x="1855025" y="0"/>
                  <a:pt x="1927654" y="72629"/>
                  <a:pt x="1927654" y="162222"/>
                </a:cubicBezTo>
                <a:lnTo>
                  <a:pt x="1927654" y="811088"/>
                </a:lnTo>
                <a:cubicBezTo>
                  <a:pt x="1927654" y="900681"/>
                  <a:pt x="1855025" y="973310"/>
                  <a:pt x="1765432" y="973310"/>
                </a:cubicBezTo>
                <a:lnTo>
                  <a:pt x="1160903" y="977536"/>
                </a:lnTo>
                <a:lnTo>
                  <a:pt x="960877" y="1336764"/>
                </a:lnTo>
                <a:lnTo>
                  <a:pt x="761590" y="974719"/>
                </a:lnTo>
                <a:lnTo>
                  <a:pt x="162222" y="973310"/>
                </a:lnTo>
                <a:cubicBezTo>
                  <a:pt x="72629" y="973310"/>
                  <a:pt x="0" y="900681"/>
                  <a:pt x="0" y="811088"/>
                </a:cubicBezTo>
                <a:lnTo>
                  <a:pt x="0" y="162222"/>
                </a:lnTo>
                <a:close/>
              </a:path>
            </a:pathLst>
          </a:custGeom>
          <a:solidFill>
            <a:srgbClr val="10386E"/>
          </a:solidFill>
          <a:ln w="28575" cap="flat" cmpd="sng" algn="ctr">
            <a:solidFill>
              <a:schemeClr val="accent3"/>
            </a:solidFill>
            <a:prstDash val="solid"/>
            <a:round/>
            <a:headEnd type="none" w="med" len="med"/>
            <a:tailEnd type="none" w="med" len="med"/>
          </a:ln>
          <a:effectLst>
            <a:outerShdw blurRad="190500" dir="6840000" kx="-1200000" algn="bl" rotWithShape="0">
              <a:srgbClr val="FFFFFF">
                <a:lumMod val="65000"/>
                <a:alpha val="20000"/>
              </a:srgbClr>
            </a:outerShdw>
          </a:effectLst>
        </p:spPr>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r>
              <a:rPr lang="en-US" sz="1400" kern="0" dirty="0">
                <a:solidFill>
                  <a:srgbClr val="FEFDFD"/>
                </a:solidFill>
                <a:latin typeface="Calibri" panose="020F0502020204030204" pitchFamily="34" charset="0"/>
                <a:ea typeface="ヒラギノ角ゴ Pro W3" pitchFamily="124" charset="-128"/>
                <a:cs typeface="Calibri" panose="020F0502020204030204" pitchFamily="34" charset="0"/>
              </a:rPr>
              <a:t>Reliable</a:t>
            </a:r>
          </a:p>
        </p:txBody>
      </p:sp>
      <p:sp>
        <p:nvSpPr>
          <p:cNvPr id="77" name="Rounded Rectangle 28"/>
          <p:cNvSpPr/>
          <p:nvPr/>
        </p:nvSpPr>
        <p:spPr bwMode="auto">
          <a:xfrm rot="10800000" flipV="1">
            <a:off x="2499291" y="3614647"/>
            <a:ext cx="1087671" cy="519090"/>
          </a:xfrm>
          <a:custGeom>
            <a:avLst/>
            <a:gdLst>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62222 w 1927654"/>
              <a:gd name="connsiteY6" fmla="*/ 973310 h 973310"/>
              <a:gd name="connsiteX7" fmla="*/ 0 w 1927654"/>
              <a:gd name="connsiteY7" fmla="*/ 811088 h 973310"/>
              <a:gd name="connsiteX8" fmla="*/ 0 w 1927654"/>
              <a:gd name="connsiteY8"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761590 w 1927654"/>
              <a:gd name="connsiteY6" fmla="*/ 960431 h 973310"/>
              <a:gd name="connsiteX7" fmla="*/ 162222 w 1927654"/>
              <a:gd name="connsiteY7" fmla="*/ 973310 h 973310"/>
              <a:gd name="connsiteX8" fmla="*/ 0 w 1927654"/>
              <a:gd name="connsiteY8" fmla="*/ 811088 h 973310"/>
              <a:gd name="connsiteX9" fmla="*/ 0 w 1927654"/>
              <a:gd name="connsiteY9"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761590 w 1927654"/>
              <a:gd name="connsiteY7" fmla="*/ 960431 h 973310"/>
              <a:gd name="connsiteX8" fmla="*/ 162222 w 1927654"/>
              <a:gd name="connsiteY8" fmla="*/ 973310 h 973310"/>
              <a:gd name="connsiteX9" fmla="*/ 0 w 1927654"/>
              <a:gd name="connsiteY9" fmla="*/ 811088 h 973310"/>
              <a:gd name="connsiteX10" fmla="*/ 0 w 1927654"/>
              <a:gd name="connsiteY10"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956115 w 1927654"/>
              <a:gd name="connsiteY7" fmla="*/ 958486 h 973310"/>
              <a:gd name="connsiteX8" fmla="*/ 761590 w 1927654"/>
              <a:gd name="connsiteY8" fmla="*/ 960431 h 973310"/>
              <a:gd name="connsiteX9" fmla="*/ 162222 w 1927654"/>
              <a:gd name="connsiteY9" fmla="*/ 973310 h 973310"/>
              <a:gd name="connsiteX10" fmla="*/ 0 w 1927654"/>
              <a:gd name="connsiteY10" fmla="*/ 811088 h 973310"/>
              <a:gd name="connsiteX11" fmla="*/ 0 w 1927654"/>
              <a:gd name="connsiteY11" fmla="*/ 162222 h 973310"/>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60431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7753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336764"/>
              <a:gd name="connsiteX1" fmla="*/ 162222 w 1927654"/>
              <a:gd name="connsiteY1" fmla="*/ 0 h 1336764"/>
              <a:gd name="connsiteX2" fmla="*/ 1765432 w 1927654"/>
              <a:gd name="connsiteY2" fmla="*/ 0 h 1336764"/>
              <a:gd name="connsiteX3" fmla="*/ 1927654 w 1927654"/>
              <a:gd name="connsiteY3" fmla="*/ 162222 h 1336764"/>
              <a:gd name="connsiteX4" fmla="*/ 1927654 w 1927654"/>
              <a:gd name="connsiteY4" fmla="*/ 811088 h 1336764"/>
              <a:gd name="connsiteX5" fmla="*/ 1765432 w 1927654"/>
              <a:gd name="connsiteY5" fmla="*/ 973310 h 1336764"/>
              <a:gd name="connsiteX6" fmla="*/ 1160903 w 1927654"/>
              <a:gd name="connsiteY6" fmla="*/ 977536 h 1336764"/>
              <a:gd name="connsiteX7" fmla="*/ 960877 w 1927654"/>
              <a:gd name="connsiteY7" fmla="*/ 1336764 h 1336764"/>
              <a:gd name="connsiteX8" fmla="*/ 761590 w 1927654"/>
              <a:gd name="connsiteY8" fmla="*/ 974719 h 1336764"/>
              <a:gd name="connsiteX9" fmla="*/ 162222 w 1927654"/>
              <a:gd name="connsiteY9" fmla="*/ 973310 h 1336764"/>
              <a:gd name="connsiteX10" fmla="*/ 0 w 1927654"/>
              <a:gd name="connsiteY10" fmla="*/ 811088 h 1336764"/>
              <a:gd name="connsiteX11" fmla="*/ 0 w 1927654"/>
              <a:gd name="connsiteY11" fmla="*/ 162222 h 13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654" h="1336764">
                <a:moveTo>
                  <a:pt x="0" y="162222"/>
                </a:moveTo>
                <a:cubicBezTo>
                  <a:pt x="0" y="72629"/>
                  <a:pt x="72629" y="0"/>
                  <a:pt x="162222" y="0"/>
                </a:cubicBezTo>
                <a:lnTo>
                  <a:pt x="1765432" y="0"/>
                </a:lnTo>
                <a:cubicBezTo>
                  <a:pt x="1855025" y="0"/>
                  <a:pt x="1927654" y="72629"/>
                  <a:pt x="1927654" y="162222"/>
                </a:cubicBezTo>
                <a:lnTo>
                  <a:pt x="1927654" y="811088"/>
                </a:lnTo>
                <a:cubicBezTo>
                  <a:pt x="1927654" y="900681"/>
                  <a:pt x="1855025" y="973310"/>
                  <a:pt x="1765432" y="973310"/>
                </a:cubicBezTo>
                <a:lnTo>
                  <a:pt x="1160903" y="977536"/>
                </a:lnTo>
                <a:lnTo>
                  <a:pt x="960877" y="1336764"/>
                </a:lnTo>
                <a:lnTo>
                  <a:pt x="761590" y="974719"/>
                </a:lnTo>
                <a:lnTo>
                  <a:pt x="162222" y="973310"/>
                </a:lnTo>
                <a:cubicBezTo>
                  <a:pt x="72629" y="973310"/>
                  <a:pt x="0" y="900681"/>
                  <a:pt x="0" y="811088"/>
                </a:cubicBezTo>
                <a:lnTo>
                  <a:pt x="0" y="162222"/>
                </a:lnTo>
                <a:close/>
              </a:path>
            </a:pathLst>
          </a:custGeom>
          <a:solidFill>
            <a:srgbClr val="10386E"/>
          </a:solidFill>
          <a:ln w="28575" cap="flat" cmpd="sng" algn="ctr">
            <a:solidFill>
              <a:schemeClr val="accent3"/>
            </a:solidFill>
            <a:prstDash val="solid"/>
            <a:round/>
            <a:headEnd type="none" w="med" len="med"/>
            <a:tailEnd type="none" w="med" len="med"/>
          </a:ln>
          <a:effectLst>
            <a:outerShdw blurRad="190500" dir="6840000" kx="-1200000" algn="bl" rotWithShape="0">
              <a:srgbClr val="FFFFFF">
                <a:lumMod val="65000"/>
                <a:alpha val="20000"/>
              </a:srgbClr>
            </a:outerShdw>
          </a:effectLst>
        </p:spPr>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r>
              <a:rPr lang="en-US" sz="1400" kern="0" dirty="0">
                <a:solidFill>
                  <a:srgbClr val="FEFDFD"/>
                </a:solidFill>
                <a:latin typeface="Calibri" panose="020F0502020204030204" pitchFamily="34" charset="0"/>
                <a:ea typeface="ヒラギノ角ゴ Pro W3" pitchFamily="124" charset="-128"/>
                <a:cs typeface="Calibri" panose="020F0502020204030204" pitchFamily="34" charset="0"/>
              </a:rPr>
              <a:t>Integration</a:t>
            </a:r>
          </a:p>
        </p:txBody>
      </p:sp>
      <p:sp>
        <p:nvSpPr>
          <p:cNvPr id="78" name="Rounded Rectangle 28"/>
          <p:cNvSpPr/>
          <p:nvPr/>
        </p:nvSpPr>
        <p:spPr bwMode="auto">
          <a:xfrm rot="10800000" flipV="1">
            <a:off x="1230792" y="3796308"/>
            <a:ext cx="1087671" cy="519090"/>
          </a:xfrm>
          <a:custGeom>
            <a:avLst/>
            <a:gdLst>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62222 w 1927654"/>
              <a:gd name="connsiteY6" fmla="*/ 973310 h 973310"/>
              <a:gd name="connsiteX7" fmla="*/ 0 w 1927654"/>
              <a:gd name="connsiteY7" fmla="*/ 811088 h 973310"/>
              <a:gd name="connsiteX8" fmla="*/ 0 w 1927654"/>
              <a:gd name="connsiteY8"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761590 w 1927654"/>
              <a:gd name="connsiteY6" fmla="*/ 960431 h 973310"/>
              <a:gd name="connsiteX7" fmla="*/ 162222 w 1927654"/>
              <a:gd name="connsiteY7" fmla="*/ 973310 h 973310"/>
              <a:gd name="connsiteX8" fmla="*/ 0 w 1927654"/>
              <a:gd name="connsiteY8" fmla="*/ 811088 h 973310"/>
              <a:gd name="connsiteX9" fmla="*/ 0 w 1927654"/>
              <a:gd name="connsiteY9"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761590 w 1927654"/>
              <a:gd name="connsiteY7" fmla="*/ 960431 h 973310"/>
              <a:gd name="connsiteX8" fmla="*/ 162222 w 1927654"/>
              <a:gd name="connsiteY8" fmla="*/ 973310 h 973310"/>
              <a:gd name="connsiteX9" fmla="*/ 0 w 1927654"/>
              <a:gd name="connsiteY9" fmla="*/ 811088 h 973310"/>
              <a:gd name="connsiteX10" fmla="*/ 0 w 1927654"/>
              <a:gd name="connsiteY10"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956115 w 1927654"/>
              <a:gd name="connsiteY7" fmla="*/ 958486 h 973310"/>
              <a:gd name="connsiteX8" fmla="*/ 761590 w 1927654"/>
              <a:gd name="connsiteY8" fmla="*/ 960431 h 973310"/>
              <a:gd name="connsiteX9" fmla="*/ 162222 w 1927654"/>
              <a:gd name="connsiteY9" fmla="*/ 973310 h 973310"/>
              <a:gd name="connsiteX10" fmla="*/ 0 w 1927654"/>
              <a:gd name="connsiteY10" fmla="*/ 811088 h 973310"/>
              <a:gd name="connsiteX11" fmla="*/ 0 w 1927654"/>
              <a:gd name="connsiteY11" fmla="*/ 162222 h 973310"/>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60431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7753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336764"/>
              <a:gd name="connsiteX1" fmla="*/ 162222 w 1927654"/>
              <a:gd name="connsiteY1" fmla="*/ 0 h 1336764"/>
              <a:gd name="connsiteX2" fmla="*/ 1765432 w 1927654"/>
              <a:gd name="connsiteY2" fmla="*/ 0 h 1336764"/>
              <a:gd name="connsiteX3" fmla="*/ 1927654 w 1927654"/>
              <a:gd name="connsiteY3" fmla="*/ 162222 h 1336764"/>
              <a:gd name="connsiteX4" fmla="*/ 1927654 w 1927654"/>
              <a:gd name="connsiteY4" fmla="*/ 811088 h 1336764"/>
              <a:gd name="connsiteX5" fmla="*/ 1765432 w 1927654"/>
              <a:gd name="connsiteY5" fmla="*/ 973310 h 1336764"/>
              <a:gd name="connsiteX6" fmla="*/ 1160903 w 1927654"/>
              <a:gd name="connsiteY6" fmla="*/ 977536 h 1336764"/>
              <a:gd name="connsiteX7" fmla="*/ 960877 w 1927654"/>
              <a:gd name="connsiteY7" fmla="*/ 1336764 h 1336764"/>
              <a:gd name="connsiteX8" fmla="*/ 761590 w 1927654"/>
              <a:gd name="connsiteY8" fmla="*/ 974719 h 1336764"/>
              <a:gd name="connsiteX9" fmla="*/ 162222 w 1927654"/>
              <a:gd name="connsiteY9" fmla="*/ 973310 h 1336764"/>
              <a:gd name="connsiteX10" fmla="*/ 0 w 1927654"/>
              <a:gd name="connsiteY10" fmla="*/ 811088 h 1336764"/>
              <a:gd name="connsiteX11" fmla="*/ 0 w 1927654"/>
              <a:gd name="connsiteY11" fmla="*/ 162222 h 13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654" h="1336764">
                <a:moveTo>
                  <a:pt x="0" y="162222"/>
                </a:moveTo>
                <a:cubicBezTo>
                  <a:pt x="0" y="72629"/>
                  <a:pt x="72629" y="0"/>
                  <a:pt x="162222" y="0"/>
                </a:cubicBezTo>
                <a:lnTo>
                  <a:pt x="1765432" y="0"/>
                </a:lnTo>
                <a:cubicBezTo>
                  <a:pt x="1855025" y="0"/>
                  <a:pt x="1927654" y="72629"/>
                  <a:pt x="1927654" y="162222"/>
                </a:cubicBezTo>
                <a:lnTo>
                  <a:pt x="1927654" y="811088"/>
                </a:lnTo>
                <a:cubicBezTo>
                  <a:pt x="1927654" y="900681"/>
                  <a:pt x="1855025" y="973310"/>
                  <a:pt x="1765432" y="973310"/>
                </a:cubicBezTo>
                <a:lnTo>
                  <a:pt x="1160903" y="977536"/>
                </a:lnTo>
                <a:lnTo>
                  <a:pt x="960877" y="1336764"/>
                </a:lnTo>
                <a:lnTo>
                  <a:pt x="761590" y="974719"/>
                </a:lnTo>
                <a:lnTo>
                  <a:pt x="162222" y="973310"/>
                </a:lnTo>
                <a:cubicBezTo>
                  <a:pt x="72629" y="973310"/>
                  <a:pt x="0" y="900681"/>
                  <a:pt x="0" y="811088"/>
                </a:cubicBezTo>
                <a:lnTo>
                  <a:pt x="0" y="162222"/>
                </a:lnTo>
                <a:close/>
              </a:path>
            </a:pathLst>
          </a:custGeom>
          <a:solidFill>
            <a:srgbClr val="10386E"/>
          </a:solidFill>
          <a:ln w="28575" cap="flat" cmpd="sng" algn="ctr">
            <a:solidFill>
              <a:schemeClr val="accent3"/>
            </a:solidFill>
            <a:prstDash val="solid"/>
            <a:round/>
            <a:headEnd type="none" w="med" len="med"/>
            <a:tailEnd type="none" w="med" len="med"/>
          </a:ln>
          <a:effectLst>
            <a:outerShdw blurRad="190500" dir="6840000" kx="-1200000" algn="bl" rotWithShape="0">
              <a:srgbClr val="FFFFFF">
                <a:lumMod val="65000"/>
                <a:alpha val="20000"/>
              </a:srgbClr>
            </a:outerShdw>
          </a:effectLst>
        </p:spPr>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r>
              <a:rPr lang="en-US" sz="1400" kern="0" dirty="0">
                <a:solidFill>
                  <a:srgbClr val="FEFDFD"/>
                </a:solidFill>
                <a:latin typeface="Calibri" panose="020F0502020204030204" pitchFamily="34" charset="0"/>
                <a:ea typeface="ヒラギノ角ゴ Pro W3" pitchFamily="124" charset="-128"/>
                <a:cs typeface="Calibri" panose="020F0502020204030204" pitchFamily="34" charset="0"/>
              </a:rPr>
              <a:t>Mobile</a:t>
            </a:r>
          </a:p>
        </p:txBody>
      </p:sp>
      <p:sp>
        <p:nvSpPr>
          <p:cNvPr id="79" name="Rounded Rectangle 28"/>
          <p:cNvSpPr/>
          <p:nvPr/>
        </p:nvSpPr>
        <p:spPr bwMode="auto">
          <a:xfrm rot="10800000" flipV="1">
            <a:off x="143120" y="4223436"/>
            <a:ext cx="1087671" cy="519090"/>
          </a:xfrm>
          <a:custGeom>
            <a:avLst/>
            <a:gdLst>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62222 w 1927654"/>
              <a:gd name="connsiteY6" fmla="*/ 973310 h 973310"/>
              <a:gd name="connsiteX7" fmla="*/ 0 w 1927654"/>
              <a:gd name="connsiteY7" fmla="*/ 811088 h 973310"/>
              <a:gd name="connsiteX8" fmla="*/ 0 w 1927654"/>
              <a:gd name="connsiteY8"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761590 w 1927654"/>
              <a:gd name="connsiteY6" fmla="*/ 960431 h 973310"/>
              <a:gd name="connsiteX7" fmla="*/ 162222 w 1927654"/>
              <a:gd name="connsiteY7" fmla="*/ 973310 h 973310"/>
              <a:gd name="connsiteX8" fmla="*/ 0 w 1927654"/>
              <a:gd name="connsiteY8" fmla="*/ 811088 h 973310"/>
              <a:gd name="connsiteX9" fmla="*/ 0 w 1927654"/>
              <a:gd name="connsiteY9"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761590 w 1927654"/>
              <a:gd name="connsiteY7" fmla="*/ 960431 h 973310"/>
              <a:gd name="connsiteX8" fmla="*/ 162222 w 1927654"/>
              <a:gd name="connsiteY8" fmla="*/ 973310 h 973310"/>
              <a:gd name="connsiteX9" fmla="*/ 0 w 1927654"/>
              <a:gd name="connsiteY9" fmla="*/ 811088 h 973310"/>
              <a:gd name="connsiteX10" fmla="*/ 0 w 1927654"/>
              <a:gd name="connsiteY10"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956115 w 1927654"/>
              <a:gd name="connsiteY7" fmla="*/ 958486 h 973310"/>
              <a:gd name="connsiteX8" fmla="*/ 761590 w 1927654"/>
              <a:gd name="connsiteY8" fmla="*/ 960431 h 973310"/>
              <a:gd name="connsiteX9" fmla="*/ 162222 w 1927654"/>
              <a:gd name="connsiteY9" fmla="*/ 973310 h 973310"/>
              <a:gd name="connsiteX10" fmla="*/ 0 w 1927654"/>
              <a:gd name="connsiteY10" fmla="*/ 811088 h 973310"/>
              <a:gd name="connsiteX11" fmla="*/ 0 w 1927654"/>
              <a:gd name="connsiteY11" fmla="*/ 162222 h 973310"/>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60431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7753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336764"/>
              <a:gd name="connsiteX1" fmla="*/ 162222 w 1927654"/>
              <a:gd name="connsiteY1" fmla="*/ 0 h 1336764"/>
              <a:gd name="connsiteX2" fmla="*/ 1765432 w 1927654"/>
              <a:gd name="connsiteY2" fmla="*/ 0 h 1336764"/>
              <a:gd name="connsiteX3" fmla="*/ 1927654 w 1927654"/>
              <a:gd name="connsiteY3" fmla="*/ 162222 h 1336764"/>
              <a:gd name="connsiteX4" fmla="*/ 1927654 w 1927654"/>
              <a:gd name="connsiteY4" fmla="*/ 811088 h 1336764"/>
              <a:gd name="connsiteX5" fmla="*/ 1765432 w 1927654"/>
              <a:gd name="connsiteY5" fmla="*/ 973310 h 1336764"/>
              <a:gd name="connsiteX6" fmla="*/ 1160903 w 1927654"/>
              <a:gd name="connsiteY6" fmla="*/ 977536 h 1336764"/>
              <a:gd name="connsiteX7" fmla="*/ 960877 w 1927654"/>
              <a:gd name="connsiteY7" fmla="*/ 1336764 h 1336764"/>
              <a:gd name="connsiteX8" fmla="*/ 761590 w 1927654"/>
              <a:gd name="connsiteY8" fmla="*/ 974719 h 1336764"/>
              <a:gd name="connsiteX9" fmla="*/ 162222 w 1927654"/>
              <a:gd name="connsiteY9" fmla="*/ 973310 h 1336764"/>
              <a:gd name="connsiteX10" fmla="*/ 0 w 1927654"/>
              <a:gd name="connsiteY10" fmla="*/ 811088 h 1336764"/>
              <a:gd name="connsiteX11" fmla="*/ 0 w 1927654"/>
              <a:gd name="connsiteY11" fmla="*/ 162222 h 13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654" h="1336764">
                <a:moveTo>
                  <a:pt x="0" y="162222"/>
                </a:moveTo>
                <a:cubicBezTo>
                  <a:pt x="0" y="72629"/>
                  <a:pt x="72629" y="0"/>
                  <a:pt x="162222" y="0"/>
                </a:cubicBezTo>
                <a:lnTo>
                  <a:pt x="1765432" y="0"/>
                </a:lnTo>
                <a:cubicBezTo>
                  <a:pt x="1855025" y="0"/>
                  <a:pt x="1927654" y="72629"/>
                  <a:pt x="1927654" y="162222"/>
                </a:cubicBezTo>
                <a:lnTo>
                  <a:pt x="1927654" y="811088"/>
                </a:lnTo>
                <a:cubicBezTo>
                  <a:pt x="1927654" y="900681"/>
                  <a:pt x="1855025" y="973310"/>
                  <a:pt x="1765432" y="973310"/>
                </a:cubicBezTo>
                <a:lnTo>
                  <a:pt x="1160903" y="977536"/>
                </a:lnTo>
                <a:lnTo>
                  <a:pt x="960877" y="1336764"/>
                </a:lnTo>
                <a:lnTo>
                  <a:pt x="761590" y="974719"/>
                </a:lnTo>
                <a:lnTo>
                  <a:pt x="162222" y="973310"/>
                </a:lnTo>
                <a:cubicBezTo>
                  <a:pt x="72629" y="973310"/>
                  <a:pt x="0" y="900681"/>
                  <a:pt x="0" y="811088"/>
                </a:cubicBezTo>
                <a:lnTo>
                  <a:pt x="0" y="162222"/>
                </a:lnTo>
                <a:close/>
              </a:path>
            </a:pathLst>
          </a:custGeom>
          <a:solidFill>
            <a:srgbClr val="10386E"/>
          </a:solidFill>
          <a:ln w="28575" cap="flat" cmpd="sng" algn="ctr">
            <a:solidFill>
              <a:schemeClr val="accent3"/>
            </a:solidFill>
            <a:prstDash val="solid"/>
            <a:round/>
            <a:headEnd type="none" w="med" len="med"/>
            <a:tailEnd type="none" w="med" len="med"/>
          </a:ln>
          <a:effectLst>
            <a:outerShdw blurRad="190500" dir="6840000" kx="-1200000" algn="bl" rotWithShape="0">
              <a:srgbClr val="FFFFFF">
                <a:lumMod val="65000"/>
                <a:alpha val="20000"/>
              </a:srgbClr>
            </a:outerShdw>
          </a:effectLst>
        </p:spPr>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r>
              <a:rPr lang="en-US" sz="1400" kern="0" dirty="0">
                <a:solidFill>
                  <a:srgbClr val="FEFDFD"/>
                </a:solidFill>
                <a:latin typeface="Calibri" panose="020F0502020204030204" pitchFamily="34" charset="0"/>
                <a:ea typeface="ヒラギノ角ゴ Pro W3" pitchFamily="124" charset="-128"/>
                <a:cs typeface="Calibri" panose="020F0502020204030204" pitchFamily="34" charset="0"/>
              </a:rPr>
              <a:t>Social</a:t>
            </a:r>
          </a:p>
        </p:txBody>
      </p:sp>
      <p:sp>
        <p:nvSpPr>
          <p:cNvPr id="80" name="Rounded Rectangle 28"/>
          <p:cNvSpPr/>
          <p:nvPr/>
        </p:nvSpPr>
        <p:spPr bwMode="auto">
          <a:xfrm rot="10800000" flipV="1">
            <a:off x="3959145" y="3527107"/>
            <a:ext cx="1087671" cy="519090"/>
          </a:xfrm>
          <a:custGeom>
            <a:avLst/>
            <a:gdLst>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62222 w 1927654"/>
              <a:gd name="connsiteY6" fmla="*/ 973310 h 973310"/>
              <a:gd name="connsiteX7" fmla="*/ 0 w 1927654"/>
              <a:gd name="connsiteY7" fmla="*/ 811088 h 973310"/>
              <a:gd name="connsiteX8" fmla="*/ 0 w 1927654"/>
              <a:gd name="connsiteY8"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761590 w 1927654"/>
              <a:gd name="connsiteY6" fmla="*/ 960431 h 973310"/>
              <a:gd name="connsiteX7" fmla="*/ 162222 w 1927654"/>
              <a:gd name="connsiteY7" fmla="*/ 973310 h 973310"/>
              <a:gd name="connsiteX8" fmla="*/ 0 w 1927654"/>
              <a:gd name="connsiteY8" fmla="*/ 811088 h 973310"/>
              <a:gd name="connsiteX9" fmla="*/ 0 w 1927654"/>
              <a:gd name="connsiteY9"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761590 w 1927654"/>
              <a:gd name="connsiteY7" fmla="*/ 960431 h 973310"/>
              <a:gd name="connsiteX8" fmla="*/ 162222 w 1927654"/>
              <a:gd name="connsiteY8" fmla="*/ 973310 h 973310"/>
              <a:gd name="connsiteX9" fmla="*/ 0 w 1927654"/>
              <a:gd name="connsiteY9" fmla="*/ 811088 h 973310"/>
              <a:gd name="connsiteX10" fmla="*/ 0 w 1927654"/>
              <a:gd name="connsiteY10" fmla="*/ 162222 h 973310"/>
              <a:gd name="connsiteX0" fmla="*/ 0 w 1927654"/>
              <a:gd name="connsiteY0" fmla="*/ 162222 h 973310"/>
              <a:gd name="connsiteX1" fmla="*/ 162222 w 1927654"/>
              <a:gd name="connsiteY1" fmla="*/ 0 h 973310"/>
              <a:gd name="connsiteX2" fmla="*/ 1765432 w 1927654"/>
              <a:gd name="connsiteY2" fmla="*/ 0 h 973310"/>
              <a:gd name="connsiteX3" fmla="*/ 1927654 w 1927654"/>
              <a:gd name="connsiteY3" fmla="*/ 162222 h 973310"/>
              <a:gd name="connsiteX4" fmla="*/ 1927654 w 1927654"/>
              <a:gd name="connsiteY4" fmla="*/ 811088 h 973310"/>
              <a:gd name="connsiteX5" fmla="*/ 1765432 w 1927654"/>
              <a:gd name="connsiteY5" fmla="*/ 973310 h 973310"/>
              <a:gd name="connsiteX6" fmla="*/ 1160903 w 1927654"/>
              <a:gd name="connsiteY6" fmla="*/ 958486 h 973310"/>
              <a:gd name="connsiteX7" fmla="*/ 956115 w 1927654"/>
              <a:gd name="connsiteY7" fmla="*/ 958486 h 973310"/>
              <a:gd name="connsiteX8" fmla="*/ 761590 w 1927654"/>
              <a:gd name="connsiteY8" fmla="*/ 960431 h 973310"/>
              <a:gd name="connsiteX9" fmla="*/ 162222 w 1927654"/>
              <a:gd name="connsiteY9" fmla="*/ 973310 h 973310"/>
              <a:gd name="connsiteX10" fmla="*/ 0 w 1927654"/>
              <a:gd name="connsiteY10" fmla="*/ 811088 h 973310"/>
              <a:gd name="connsiteX11" fmla="*/ 0 w 1927654"/>
              <a:gd name="connsiteY11" fmla="*/ 162222 h 973310"/>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60431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5848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510936"/>
              <a:gd name="connsiteX1" fmla="*/ 162222 w 1927654"/>
              <a:gd name="connsiteY1" fmla="*/ 0 h 1510936"/>
              <a:gd name="connsiteX2" fmla="*/ 1765432 w 1927654"/>
              <a:gd name="connsiteY2" fmla="*/ 0 h 1510936"/>
              <a:gd name="connsiteX3" fmla="*/ 1927654 w 1927654"/>
              <a:gd name="connsiteY3" fmla="*/ 162222 h 1510936"/>
              <a:gd name="connsiteX4" fmla="*/ 1927654 w 1927654"/>
              <a:gd name="connsiteY4" fmla="*/ 811088 h 1510936"/>
              <a:gd name="connsiteX5" fmla="*/ 1765432 w 1927654"/>
              <a:gd name="connsiteY5" fmla="*/ 973310 h 1510936"/>
              <a:gd name="connsiteX6" fmla="*/ 1160903 w 1927654"/>
              <a:gd name="connsiteY6" fmla="*/ 977536 h 1510936"/>
              <a:gd name="connsiteX7" fmla="*/ 960877 w 1927654"/>
              <a:gd name="connsiteY7" fmla="*/ 1510936 h 1510936"/>
              <a:gd name="connsiteX8" fmla="*/ 761590 w 1927654"/>
              <a:gd name="connsiteY8" fmla="*/ 974719 h 1510936"/>
              <a:gd name="connsiteX9" fmla="*/ 162222 w 1927654"/>
              <a:gd name="connsiteY9" fmla="*/ 973310 h 1510936"/>
              <a:gd name="connsiteX10" fmla="*/ 0 w 1927654"/>
              <a:gd name="connsiteY10" fmla="*/ 811088 h 1510936"/>
              <a:gd name="connsiteX11" fmla="*/ 0 w 1927654"/>
              <a:gd name="connsiteY11" fmla="*/ 162222 h 1510936"/>
              <a:gd name="connsiteX0" fmla="*/ 0 w 1927654"/>
              <a:gd name="connsiteY0" fmla="*/ 162222 h 1336764"/>
              <a:gd name="connsiteX1" fmla="*/ 162222 w 1927654"/>
              <a:gd name="connsiteY1" fmla="*/ 0 h 1336764"/>
              <a:gd name="connsiteX2" fmla="*/ 1765432 w 1927654"/>
              <a:gd name="connsiteY2" fmla="*/ 0 h 1336764"/>
              <a:gd name="connsiteX3" fmla="*/ 1927654 w 1927654"/>
              <a:gd name="connsiteY3" fmla="*/ 162222 h 1336764"/>
              <a:gd name="connsiteX4" fmla="*/ 1927654 w 1927654"/>
              <a:gd name="connsiteY4" fmla="*/ 811088 h 1336764"/>
              <a:gd name="connsiteX5" fmla="*/ 1765432 w 1927654"/>
              <a:gd name="connsiteY5" fmla="*/ 973310 h 1336764"/>
              <a:gd name="connsiteX6" fmla="*/ 1160903 w 1927654"/>
              <a:gd name="connsiteY6" fmla="*/ 977536 h 1336764"/>
              <a:gd name="connsiteX7" fmla="*/ 960877 w 1927654"/>
              <a:gd name="connsiteY7" fmla="*/ 1336764 h 1336764"/>
              <a:gd name="connsiteX8" fmla="*/ 761590 w 1927654"/>
              <a:gd name="connsiteY8" fmla="*/ 974719 h 1336764"/>
              <a:gd name="connsiteX9" fmla="*/ 162222 w 1927654"/>
              <a:gd name="connsiteY9" fmla="*/ 973310 h 1336764"/>
              <a:gd name="connsiteX10" fmla="*/ 0 w 1927654"/>
              <a:gd name="connsiteY10" fmla="*/ 811088 h 1336764"/>
              <a:gd name="connsiteX11" fmla="*/ 0 w 1927654"/>
              <a:gd name="connsiteY11" fmla="*/ 162222 h 13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7654" h="1336764">
                <a:moveTo>
                  <a:pt x="0" y="162222"/>
                </a:moveTo>
                <a:cubicBezTo>
                  <a:pt x="0" y="72629"/>
                  <a:pt x="72629" y="0"/>
                  <a:pt x="162222" y="0"/>
                </a:cubicBezTo>
                <a:lnTo>
                  <a:pt x="1765432" y="0"/>
                </a:lnTo>
                <a:cubicBezTo>
                  <a:pt x="1855025" y="0"/>
                  <a:pt x="1927654" y="72629"/>
                  <a:pt x="1927654" y="162222"/>
                </a:cubicBezTo>
                <a:lnTo>
                  <a:pt x="1927654" y="811088"/>
                </a:lnTo>
                <a:cubicBezTo>
                  <a:pt x="1927654" y="900681"/>
                  <a:pt x="1855025" y="973310"/>
                  <a:pt x="1765432" y="973310"/>
                </a:cubicBezTo>
                <a:lnTo>
                  <a:pt x="1160903" y="977536"/>
                </a:lnTo>
                <a:lnTo>
                  <a:pt x="960877" y="1336764"/>
                </a:lnTo>
                <a:lnTo>
                  <a:pt x="761590" y="974719"/>
                </a:lnTo>
                <a:lnTo>
                  <a:pt x="162222" y="973310"/>
                </a:lnTo>
                <a:cubicBezTo>
                  <a:pt x="72629" y="973310"/>
                  <a:pt x="0" y="900681"/>
                  <a:pt x="0" y="811088"/>
                </a:cubicBezTo>
                <a:lnTo>
                  <a:pt x="0" y="162222"/>
                </a:lnTo>
                <a:close/>
              </a:path>
            </a:pathLst>
          </a:custGeom>
          <a:solidFill>
            <a:srgbClr val="10386E"/>
          </a:solidFill>
          <a:ln w="28575" cap="flat" cmpd="sng" algn="ctr">
            <a:solidFill>
              <a:schemeClr val="accent3"/>
            </a:solidFill>
            <a:prstDash val="solid"/>
            <a:round/>
            <a:headEnd type="none" w="med" len="med"/>
            <a:tailEnd type="none" w="med" len="med"/>
          </a:ln>
          <a:effectLst>
            <a:outerShdw blurRad="190500" dir="6840000" kx="-1200000" algn="bl" rotWithShape="0">
              <a:srgbClr val="FFFFFF">
                <a:lumMod val="65000"/>
                <a:alpha val="20000"/>
              </a:srgbClr>
            </a:outerShdw>
          </a:effectLst>
        </p:spPr>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r>
              <a:rPr lang="en-US" sz="1400" kern="0" dirty="0">
                <a:solidFill>
                  <a:srgbClr val="FEFDFD"/>
                </a:solidFill>
                <a:latin typeface="Calibri" panose="020F0502020204030204" pitchFamily="34" charset="0"/>
                <a:ea typeface="ヒラギノ角ゴ Pro W3" pitchFamily="124" charset="-128"/>
                <a:cs typeface="Calibri" panose="020F0502020204030204" pitchFamily="34" charset="0"/>
              </a:rPr>
              <a:t>Analytics</a:t>
            </a:r>
          </a:p>
        </p:txBody>
      </p:sp>
      <p:sp>
        <p:nvSpPr>
          <p:cNvPr id="81" name="Rectangle 80"/>
          <p:cNvSpPr/>
          <p:nvPr/>
        </p:nvSpPr>
        <p:spPr bwMode="auto">
          <a:xfrm>
            <a:off x="41131" y="5120083"/>
            <a:ext cx="9016218" cy="197111"/>
          </a:xfrm>
          <a:prstGeom prst="rect">
            <a:avLst/>
          </a:prstGeom>
          <a:solidFill>
            <a:srgbClr val="FFC000">
              <a:alpha val="72157"/>
            </a:srgbClr>
          </a:solidFill>
          <a:ln w="762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783" eaLnBrk="0" fontAlgn="base" hangingPunct="0">
              <a:spcBef>
                <a:spcPct val="0"/>
              </a:spcBef>
              <a:spcAft>
                <a:spcPct val="0"/>
              </a:spcAft>
              <a:defRPr/>
            </a:pPr>
            <a:endParaRPr lang="en-US" sz="1500" b="1" kern="0">
              <a:solidFill>
                <a:srgbClr val="000000"/>
              </a:solidFill>
              <a:latin typeface="Times" pitchFamily="36" charset="0"/>
              <a:ea typeface="ヒラギノ角ゴ Pro W3" pitchFamily="124" charset="-128"/>
            </a:endParaRPr>
          </a:p>
        </p:txBody>
      </p:sp>
      <p:sp>
        <p:nvSpPr>
          <p:cNvPr id="83" name="Rounded Rectangle 82"/>
          <p:cNvSpPr/>
          <p:nvPr/>
        </p:nvSpPr>
        <p:spPr>
          <a:xfrm>
            <a:off x="172989" y="2839257"/>
            <a:ext cx="2350010" cy="545962"/>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fontAlgn="base">
              <a:spcBef>
                <a:spcPct val="0"/>
              </a:spcBef>
              <a:spcAft>
                <a:spcPct val="0"/>
              </a:spcAft>
              <a:defRPr/>
            </a:pPr>
            <a:r>
              <a:rPr lang="en-US" sz="1050" i="1" kern="0" dirty="0">
                <a:solidFill>
                  <a:srgbClr val="000000"/>
                </a:solidFill>
                <a:latin typeface="Calibri Light" panose="020F0302020204030204" pitchFamily="34" charset="0"/>
              </a:rPr>
              <a:t>Experience  In Successful Oracle Cloud Implementation</a:t>
            </a:r>
          </a:p>
        </p:txBody>
      </p:sp>
      <p:sp>
        <p:nvSpPr>
          <p:cNvPr id="84" name="Rounded Rectangle 83"/>
          <p:cNvSpPr/>
          <p:nvPr/>
        </p:nvSpPr>
        <p:spPr>
          <a:xfrm>
            <a:off x="6477155" y="2840518"/>
            <a:ext cx="2567117" cy="526932"/>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indent="-214308" algn="ctr" defTabSz="685783" fontAlgn="base">
              <a:spcBef>
                <a:spcPct val="0"/>
              </a:spcBef>
              <a:spcAft>
                <a:spcPct val="0"/>
              </a:spcAft>
              <a:defRPr/>
            </a:pPr>
            <a:r>
              <a:rPr lang="en-US" sz="1050" i="1" kern="0" dirty="0">
                <a:solidFill>
                  <a:srgbClr val="000000"/>
                </a:solidFill>
                <a:latin typeface="Calibri Light" panose="020F0302020204030204" pitchFamily="34" charset="0"/>
              </a:rPr>
              <a:t>Developed tools/solutions to create value for customers</a:t>
            </a:r>
          </a:p>
        </p:txBody>
      </p:sp>
      <p:sp>
        <p:nvSpPr>
          <p:cNvPr id="85" name="Rounded Rectangle 84"/>
          <p:cNvSpPr/>
          <p:nvPr/>
        </p:nvSpPr>
        <p:spPr>
          <a:xfrm>
            <a:off x="2723545" y="2836051"/>
            <a:ext cx="3590773" cy="533717"/>
          </a:xfrm>
          <a:prstGeom prst="roundRect">
            <a:avLst/>
          </a:prstGeom>
          <a:solidFill>
            <a:srgbClr val="F8D199"/>
          </a:solidFill>
          <a:ln w="25400" cap="flat" cmpd="sng" algn="ctr">
            <a:noFill/>
            <a:prstDash val="solid"/>
          </a:ln>
          <a:effectLst>
            <a:outerShdw blurRad="444500" dist="317500" dir="5400000" sx="90000" sy="-19000" rotWithShape="0">
              <a:prstClr val="black">
                <a:alpha val="35000"/>
              </a:prstClr>
            </a:outerShdw>
          </a:effectLst>
        </p:spPr>
        <p:txBody>
          <a:bodyPr rtlCol="0" anchor="ctr"/>
          <a:lstStyle/>
          <a:p>
            <a:pPr algn="ctr" defTabSz="685783" eaLnBrk="0" fontAlgn="base" hangingPunct="0">
              <a:spcBef>
                <a:spcPct val="0"/>
              </a:spcBef>
              <a:spcAft>
                <a:spcPct val="0"/>
              </a:spcAft>
              <a:defRPr/>
            </a:pPr>
            <a:r>
              <a:rPr lang="en-US" sz="1400" kern="0" dirty="0">
                <a:solidFill>
                  <a:srgbClr val="000000"/>
                </a:solidFill>
                <a:latin typeface="Calibri Light" panose="020F0302020204030204" pitchFamily="34" charset="0"/>
                <a:ea typeface="ヒラギノ角ゴ Pro W3" pitchFamily="124" charset="-128"/>
              </a:rPr>
              <a:t>Strong Domain Expertise Across Financial &amp; Supply Chain Management</a:t>
            </a:r>
          </a:p>
        </p:txBody>
      </p:sp>
      <p:grpSp>
        <p:nvGrpSpPr>
          <p:cNvPr id="7" name="Group 6"/>
          <p:cNvGrpSpPr/>
          <p:nvPr/>
        </p:nvGrpSpPr>
        <p:grpSpPr>
          <a:xfrm>
            <a:off x="1581961" y="1598285"/>
            <a:ext cx="2380694" cy="1029633"/>
            <a:chOff x="1562923" y="605658"/>
            <a:chExt cx="2380694" cy="1029633"/>
          </a:xfrm>
        </p:grpSpPr>
        <p:sp>
          <p:nvSpPr>
            <p:cNvPr id="49" name="Rounded Rectangle 48"/>
            <p:cNvSpPr/>
            <p:nvPr/>
          </p:nvSpPr>
          <p:spPr>
            <a:xfrm>
              <a:off x="1562923" y="605658"/>
              <a:ext cx="2328194" cy="1029633"/>
            </a:xfrm>
            <a:prstGeom prst="roundRect">
              <a:avLst>
                <a:gd name="adj" fmla="val 498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IN">
                <a:solidFill>
                  <a:srgbClr val="000000"/>
                </a:solidFill>
                <a:latin typeface="Calibri Light" panose="020F0302020204030204" pitchFamily="34" charset="0"/>
                <a:cs typeface="Calibri" panose="020F0502020204030204" pitchFamily="34" charset="0"/>
              </a:endParaRPr>
            </a:p>
          </p:txBody>
        </p:sp>
        <p:pic>
          <p:nvPicPr>
            <p:cNvPr id="96" name="Picture 9" descr="bu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304" y="807684"/>
              <a:ext cx="604212" cy="49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ectangle 41"/>
            <p:cNvSpPr>
              <a:spLocks noChangeArrowheads="1"/>
            </p:cNvSpPr>
            <p:nvPr/>
          </p:nvSpPr>
          <p:spPr bwMode="auto">
            <a:xfrm>
              <a:off x="2309516" y="871899"/>
              <a:ext cx="1634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en-US" sz="1200" kern="0" dirty="0">
                  <a:solidFill>
                    <a:srgbClr val="000000"/>
                  </a:solidFill>
                  <a:latin typeface="Calibri Light" panose="020F0302020204030204" pitchFamily="34" charset="0"/>
                  <a:ea typeface="ヒラギノ角ゴ Pro W3" pitchFamily="124" charset="-128"/>
                  <a:cs typeface="Calibri" panose="020F0502020204030204" pitchFamily="34" charset="0"/>
                </a:rPr>
                <a:t>Oracle Cloud Apps Center of Excellence</a:t>
              </a:r>
            </a:p>
          </p:txBody>
        </p:sp>
      </p:grpSp>
      <p:grpSp>
        <p:nvGrpSpPr>
          <p:cNvPr id="6" name="Group 5"/>
          <p:cNvGrpSpPr/>
          <p:nvPr/>
        </p:nvGrpSpPr>
        <p:grpSpPr>
          <a:xfrm>
            <a:off x="4076448" y="1598285"/>
            <a:ext cx="2400707" cy="1029633"/>
            <a:chOff x="3986122" y="593749"/>
            <a:chExt cx="2400707" cy="1029633"/>
          </a:xfrm>
        </p:grpSpPr>
        <p:sp>
          <p:nvSpPr>
            <p:cNvPr id="50" name="Rounded Rectangle 49"/>
            <p:cNvSpPr/>
            <p:nvPr/>
          </p:nvSpPr>
          <p:spPr>
            <a:xfrm>
              <a:off x="3986122" y="593749"/>
              <a:ext cx="2329200" cy="1029633"/>
            </a:xfrm>
            <a:prstGeom prst="roundRect">
              <a:avLst>
                <a:gd name="adj" fmla="val 4984"/>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IN">
                <a:solidFill>
                  <a:srgbClr val="000000"/>
                </a:solidFill>
                <a:latin typeface="Calibri Light" panose="020F0302020204030204" pitchFamily="34" charset="0"/>
                <a:cs typeface="Calibri" panose="020F0502020204030204" pitchFamily="34" charset="0"/>
              </a:endParaRPr>
            </a:p>
          </p:txBody>
        </p:sp>
        <p:pic>
          <p:nvPicPr>
            <p:cNvPr id="98" name="Picture 2" descr="http://www.gweftech.co.uk/wp-content/uploads/2013/01/apple-xcod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22" y="827625"/>
              <a:ext cx="697665" cy="4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39"/>
            <p:cNvSpPr>
              <a:spLocks noChangeArrowheads="1"/>
            </p:cNvSpPr>
            <p:nvPr/>
          </p:nvSpPr>
          <p:spPr bwMode="auto">
            <a:xfrm>
              <a:off x="4675813" y="900384"/>
              <a:ext cx="1711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en-US" sz="1200" kern="0" dirty="0">
                  <a:solidFill>
                    <a:srgbClr val="000000"/>
                  </a:solidFill>
                  <a:latin typeface="Calibri Light" panose="020F0302020204030204" pitchFamily="34" charset="0"/>
                  <a:ea typeface="ヒラギノ角ゴ Pro W3" pitchFamily="124" charset="-128"/>
                  <a:cs typeface="Calibri" panose="020F0502020204030204" pitchFamily="34" charset="0"/>
                </a:rPr>
                <a:t>Oracle Cloud Apps Beta </a:t>
              </a:r>
            </a:p>
            <a:p>
              <a:pPr algn="ctr" defTabSz="685783" fontAlgn="base">
                <a:spcBef>
                  <a:spcPct val="0"/>
                </a:spcBef>
                <a:spcAft>
                  <a:spcPct val="0"/>
                </a:spcAft>
                <a:defRPr/>
              </a:pPr>
              <a:r>
                <a:rPr lang="en-US" sz="1200" kern="0" dirty="0">
                  <a:solidFill>
                    <a:srgbClr val="000000"/>
                  </a:solidFill>
                  <a:latin typeface="Calibri Light" panose="020F0302020204030204" pitchFamily="34" charset="0"/>
                  <a:ea typeface="ヒラギノ角ゴ Pro W3" pitchFamily="124" charset="-128"/>
                  <a:cs typeface="Calibri" panose="020F0502020204030204" pitchFamily="34" charset="0"/>
                </a:rPr>
                <a:t>Testing Partner</a:t>
              </a:r>
            </a:p>
          </p:txBody>
        </p:sp>
      </p:grpSp>
      <p:grpSp>
        <p:nvGrpSpPr>
          <p:cNvPr id="5" name="Group 4"/>
          <p:cNvGrpSpPr/>
          <p:nvPr/>
        </p:nvGrpSpPr>
        <p:grpSpPr>
          <a:xfrm>
            <a:off x="6590943" y="1598286"/>
            <a:ext cx="2420082" cy="1029633"/>
            <a:chOff x="6386829" y="580652"/>
            <a:chExt cx="2420082" cy="1029633"/>
          </a:xfrm>
        </p:grpSpPr>
        <p:sp>
          <p:nvSpPr>
            <p:cNvPr id="55" name="Rounded Rectangle 54"/>
            <p:cNvSpPr/>
            <p:nvPr/>
          </p:nvSpPr>
          <p:spPr>
            <a:xfrm>
              <a:off x="6386829" y="580652"/>
              <a:ext cx="2420082" cy="1029633"/>
            </a:xfrm>
            <a:prstGeom prst="roundRect">
              <a:avLst>
                <a:gd name="adj" fmla="val 498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IN">
                <a:solidFill>
                  <a:srgbClr val="000000"/>
                </a:solidFill>
                <a:latin typeface="Calibri Light" panose="020F0302020204030204" pitchFamily="34" charset="0"/>
                <a:cs typeface="Calibri" panose="020F0502020204030204" pitchFamily="34" charset="0"/>
              </a:endParaRPr>
            </a:p>
          </p:txBody>
        </p:sp>
        <p:sp>
          <p:nvSpPr>
            <p:cNvPr id="102" name="Rectangle 65"/>
            <p:cNvSpPr>
              <a:spLocks noChangeArrowheads="1"/>
            </p:cNvSpPr>
            <p:nvPr/>
          </p:nvSpPr>
          <p:spPr bwMode="auto">
            <a:xfrm>
              <a:off x="7142009" y="838840"/>
              <a:ext cx="15740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83" fontAlgn="base">
                <a:spcBef>
                  <a:spcPct val="0"/>
                </a:spcBef>
                <a:spcAft>
                  <a:spcPct val="0"/>
                </a:spcAft>
                <a:defRPr/>
              </a:pPr>
              <a:r>
                <a:rPr lang="en-US" sz="1200" kern="0" dirty="0">
                  <a:solidFill>
                    <a:srgbClr val="000000"/>
                  </a:solidFill>
                  <a:latin typeface="Calibri Light" panose="020F0302020204030204" pitchFamily="34" charset="0"/>
                  <a:ea typeface="ヒラギノ角ゴ Pro W3" pitchFamily="124" charset="-128"/>
                  <a:cs typeface="Calibri" panose="020F0502020204030204" pitchFamily="34" charset="0"/>
                </a:rPr>
                <a:t>Ready to use </a:t>
              </a:r>
              <a:r>
                <a:rPr lang="en-US" altLang="ja-JP" sz="1200" kern="0" dirty="0">
                  <a:solidFill>
                    <a:srgbClr val="000000"/>
                  </a:solidFill>
                  <a:latin typeface="Calibri Light" panose="020F0302020204030204" pitchFamily="34" charset="0"/>
                  <a:ea typeface="ＭＳ Ｐゴシック" panose="020B0600070205080204" pitchFamily="34" charset="-128"/>
                  <a:cs typeface="Calibri" panose="020F0502020204030204" pitchFamily="34" charset="0"/>
                </a:rPr>
                <a:t>accelerators, Best Practices.</a:t>
              </a:r>
              <a:endParaRPr lang="en-US" sz="1200" kern="0" dirty="0">
                <a:solidFill>
                  <a:srgbClr val="000000"/>
                </a:solidFill>
                <a:latin typeface="Calibri Light" panose="020F0302020204030204" pitchFamily="34" charset="0"/>
                <a:ea typeface="ヒラギノ角ゴ Pro W3" pitchFamily="124" charset="-128"/>
                <a:cs typeface="Calibri" panose="020F0502020204030204" pitchFamily="34" charset="0"/>
              </a:endParaRPr>
            </a:p>
          </p:txBody>
        </p:sp>
        <p:pic>
          <p:nvPicPr>
            <p:cNvPr id="103" name="Picture 2"/>
            <p:cNvPicPr>
              <a:picLocks noChangeAspect="1" noChangeArrowheads="1"/>
            </p:cNvPicPr>
            <p:nvPr/>
          </p:nvPicPr>
          <p:blipFill>
            <a:blip r:embed="rId5" cstate="print">
              <a:clrChange>
                <a:clrFrom>
                  <a:srgbClr val="FFFFFF"/>
                </a:clrFrom>
                <a:clrTo>
                  <a:srgbClr val="FFFFFF">
                    <a:alpha val="0"/>
                  </a:srgbClr>
                </a:clrTo>
              </a:clrChange>
              <a:lum contrast="40000"/>
              <a:extLst>
                <a:ext uri="{28A0092B-C50C-407E-A947-70E740481C1C}">
                  <a14:useLocalDpi xmlns:a14="http://schemas.microsoft.com/office/drawing/2010/main" val="0"/>
                </a:ext>
              </a:extLst>
            </a:blip>
            <a:srcRect l="19402" t="29340" r="39323" b="12500"/>
            <a:stretch>
              <a:fillRect/>
            </a:stretch>
          </p:blipFill>
          <p:spPr bwMode="auto">
            <a:xfrm>
              <a:off x="6596723" y="772773"/>
              <a:ext cx="669955" cy="7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Rectangle 68"/>
          <p:cNvSpPr/>
          <p:nvPr/>
        </p:nvSpPr>
        <p:spPr bwMode="auto">
          <a:xfrm>
            <a:off x="3952272" y="4612084"/>
            <a:ext cx="1103355" cy="469392"/>
          </a:xfrm>
          <a:prstGeom prst="rect">
            <a:avLst/>
          </a:prstGeom>
          <a:gradFill>
            <a:gsLst>
              <a:gs pos="0">
                <a:srgbClr val="FFFFFF"/>
              </a:gs>
              <a:gs pos="50000">
                <a:srgbClr val="B2B2B2">
                  <a:tint val="44500"/>
                  <a:satMod val="160000"/>
                </a:srgbClr>
              </a:gs>
              <a:gs pos="100000">
                <a:srgbClr val="000000">
                  <a:lumMod val="50000"/>
                  <a:lumOff val="50000"/>
                </a:srgbClr>
              </a:gs>
            </a:gsLst>
            <a:lin ang="5400000" scaled="0"/>
          </a:gradFill>
          <a:ln w="9525" cap="flat" cmpd="sng" algn="ctr">
            <a:solidFill>
              <a:srgbClr val="FFFFFF">
                <a:lumMod val="65000"/>
              </a:srgbClr>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rtlCol="0" anchor="ctr" anchorCtr="0" compatLnSpc="1">
            <a:prstTxWarp prst="textNoShape">
              <a:avLst/>
            </a:prstTxWarp>
          </a:bodyPr>
          <a:lstStyle/>
          <a:p>
            <a:pPr algn="ctr" defTabSz="685783" eaLnBrk="0" fontAlgn="base" hangingPunct="0">
              <a:spcBef>
                <a:spcPct val="0"/>
              </a:spcBef>
              <a:spcAft>
                <a:spcPct val="0"/>
              </a:spcAft>
              <a:buClr>
                <a:srgbClr val="5F5F5F"/>
              </a:buClr>
              <a:defRPr/>
            </a:pPr>
            <a:r>
              <a:rPr lang="en-US" sz="1000" b="1" kern="0" dirty="0">
                <a:solidFill>
                  <a:srgbClr val="000000"/>
                </a:solidFill>
                <a:latin typeface="Calibri Light" panose="020F0302020204030204" pitchFamily="34" charset="0"/>
                <a:ea typeface="ヒラギノ角ゴ Pro W3" pitchFamily="124" charset="-128"/>
              </a:rPr>
              <a:t>Financial Management Cloud</a:t>
            </a:r>
          </a:p>
        </p:txBody>
      </p:sp>
      <p:sp>
        <p:nvSpPr>
          <p:cNvPr id="70" name="Rectangle 69"/>
          <p:cNvSpPr/>
          <p:nvPr/>
        </p:nvSpPr>
        <p:spPr bwMode="auto">
          <a:xfrm>
            <a:off x="5234390" y="4613553"/>
            <a:ext cx="1231279" cy="469392"/>
          </a:xfrm>
          <a:prstGeom prst="rect">
            <a:avLst/>
          </a:prstGeom>
          <a:gradFill>
            <a:gsLst>
              <a:gs pos="0">
                <a:srgbClr val="FFFFFF"/>
              </a:gs>
              <a:gs pos="50000">
                <a:srgbClr val="B2B2B2">
                  <a:tint val="44500"/>
                  <a:satMod val="160000"/>
                </a:srgbClr>
              </a:gs>
              <a:gs pos="100000">
                <a:srgbClr val="000000">
                  <a:lumMod val="50000"/>
                  <a:lumOff val="50000"/>
                </a:srgbClr>
              </a:gs>
            </a:gsLst>
            <a:lin ang="5400000" scaled="0"/>
          </a:gradFill>
          <a:ln w="9525" cap="flat" cmpd="sng" algn="ctr">
            <a:solidFill>
              <a:srgbClr val="FFFFFF">
                <a:lumMod val="65000"/>
              </a:srgbClr>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rtlCol="0" anchor="ctr" anchorCtr="0" compatLnSpc="1">
            <a:prstTxWarp prst="textNoShape">
              <a:avLst/>
            </a:prstTxWarp>
          </a:bodyPr>
          <a:lstStyle/>
          <a:p>
            <a:pPr algn="ctr" defTabSz="685783" eaLnBrk="0" fontAlgn="base" hangingPunct="0">
              <a:spcBef>
                <a:spcPct val="0"/>
              </a:spcBef>
              <a:spcAft>
                <a:spcPct val="0"/>
              </a:spcAft>
              <a:buClr>
                <a:srgbClr val="5F5F5F"/>
              </a:buClr>
              <a:defRPr/>
            </a:pPr>
            <a:r>
              <a:rPr lang="en-US" sz="1000" b="1" kern="0" dirty="0">
                <a:solidFill>
                  <a:srgbClr val="000000"/>
                </a:solidFill>
                <a:latin typeface="Calibri Light" panose="020F0302020204030204" pitchFamily="34" charset="0"/>
                <a:ea typeface="ヒラギノ角ゴ Pro W3" pitchFamily="124" charset="-128"/>
              </a:rPr>
              <a:t>Oracle Procurement Cloud</a:t>
            </a:r>
          </a:p>
        </p:txBody>
      </p:sp>
      <p:sp>
        <p:nvSpPr>
          <p:cNvPr id="72" name="Rectangle 71"/>
          <p:cNvSpPr/>
          <p:nvPr/>
        </p:nvSpPr>
        <p:spPr bwMode="auto">
          <a:xfrm>
            <a:off x="6639176" y="4622383"/>
            <a:ext cx="1220519" cy="469392"/>
          </a:xfrm>
          <a:prstGeom prst="rect">
            <a:avLst/>
          </a:prstGeom>
          <a:gradFill>
            <a:gsLst>
              <a:gs pos="0">
                <a:srgbClr val="FFFFFF"/>
              </a:gs>
              <a:gs pos="50000">
                <a:srgbClr val="B2B2B2">
                  <a:tint val="44500"/>
                  <a:satMod val="160000"/>
                </a:srgbClr>
              </a:gs>
              <a:gs pos="100000">
                <a:srgbClr val="000000">
                  <a:lumMod val="50000"/>
                  <a:lumOff val="50000"/>
                </a:srgbClr>
              </a:gs>
            </a:gsLst>
            <a:lin ang="5400000" scaled="0"/>
          </a:gradFill>
          <a:ln w="9525" cap="flat" cmpd="sng" algn="ctr">
            <a:solidFill>
              <a:srgbClr val="FFFFFF">
                <a:lumMod val="65000"/>
              </a:srgbClr>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rtlCol="0" anchor="ctr" anchorCtr="0" compatLnSpc="1">
            <a:prstTxWarp prst="textNoShape">
              <a:avLst/>
            </a:prstTxWarp>
          </a:bodyPr>
          <a:lstStyle/>
          <a:p>
            <a:pPr algn="ctr" defTabSz="685783" eaLnBrk="0" fontAlgn="base" hangingPunct="0">
              <a:spcBef>
                <a:spcPct val="0"/>
              </a:spcBef>
              <a:spcAft>
                <a:spcPct val="0"/>
              </a:spcAft>
              <a:buClr>
                <a:srgbClr val="5F5F5F"/>
              </a:buClr>
              <a:defRPr/>
            </a:pPr>
            <a:r>
              <a:rPr lang="en-US" sz="1000" b="1" kern="0" dirty="0">
                <a:solidFill>
                  <a:srgbClr val="000000"/>
                </a:solidFill>
                <a:latin typeface="Calibri Light" panose="020F0302020204030204" pitchFamily="34" charset="0"/>
                <a:ea typeface="ヒラギノ角ゴ Pro W3" pitchFamily="124" charset="-128"/>
              </a:rPr>
              <a:t>Manufacturing Cloud</a:t>
            </a:r>
          </a:p>
        </p:txBody>
      </p:sp>
      <p:sp>
        <p:nvSpPr>
          <p:cNvPr id="45" name="Rectangle 44"/>
          <p:cNvSpPr/>
          <p:nvPr/>
        </p:nvSpPr>
        <p:spPr bwMode="auto">
          <a:xfrm>
            <a:off x="2562180" y="4612325"/>
            <a:ext cx="1220519" cy="469392"/>
          </a:xfrm>
          <a:prstGeom prst="rect">
            <a:avLst/>
          </a:prstGeom>
          <a:gradFill>
            <a:gsLst>
              <a:gs pos="0">
                <a:srgbClr val="FFFFFF"/>
              </a:gs>
              <a:gs pos="50000">
                <a:srgbClr val="B2B2B2">
                  <a:tint val="44500"/>
                  <a:satMod val="160000"/>
                </a:srgbClr>
              </a:gs>
              <a:gs pos="100000">
                <a:srgbClr val="000000">
                  <a:lumMod val="50000"/>
                  <a:lumOff val="50000"/>
                </a:srgbClr>
              </a:gs>
            </a:gsLst>
            <a:lin ang="5400000" scaled="0"/>
          </a:gradFill>
          <a:ln w="9525" cap="flat" cmpd="sng" algn="ctr">
            <a:solidFill>
              <a:srgbClr val="FFFFFF">
                <a:lumMod val="65000"/>
              </a:srgbClr>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buClr>
                <a:srgbClr val="5F5F5F"/>
              </a:buClr>
              <a:defRPr/>
            </a:pPr>
            <a:r>
              <a:rPr lang="en-US" sz="1000" b="1" kern="0" dirty="0">
                <a:solidFill>
                  <a:srgbClr val="000000"/>
                </a:solidFill>
                <a:latin typeface="Calibri Light" panose="020F0302020204030204" pitchFamily="34" charset="0"/>
                <a:ea typeface="ヒラギノ角ゴ Pro W3" pitchFamily="124" charset="-128"/>
              </a:rPr>
              <a:t>Oracle Sales Cloud </a:t>
            </a:r>
          </a:p>
        </p:txBody>
      </p:sp>
      <p:grpSp>
        <p:nvGrpSpPr>
          <p:cNvPr id="4" name="Group 3"/>
          <p:cNvGrpSpPr/>
          <p:nvPr/>
        </p:nvGrpSpPr>
        <p:grpSpPr>
          <a:xfrm>
            <a:off x="125370" y="1598286"/>
            <a:ext cx="1342800" cy="1029633"/>
            <a:chOff x="1589428" y="727005"/>
            <a:chExt cx="1342800" cy="1029633"/>
          </a:xfrm>
        </p:grpSpPr>
        <p:sp>
          <p:nvSpPr>
            <p:cNvPr id="46" name="Rounded Rectangle 45"/>
            <p:cNvSpPr/>
            <p:nvPr/>
          </p:nvSpPr>
          <p:spPr>
            <a:xfrm>
              <a:off x="1589428" y="727005"/>
              <a:ext cx="1342800" cy="1029633"/>
            </a:xfrm>
            <a:prstGeom prst="roundRect">
              <a:avLst>
                <a:gd name="adj" fmla="val 4984"/>
              </a:avLst>
            </a:prstGeom>
            <a:solidFill>
              <a:srgbClr val="C9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IN">
                <a:solidFill>
                  <a:srgbClr val="000000"/>
                </a:solidFill>
                <a:latin typeface="Calibri Light" panose="020F0302020204030204" pitchFamily="34" charset="0"/>
                <a:cs typeface="Calibri" panose="020F0502020204030204" pitchFamily="34" charset="0"/>
              </a:endParaRPr>
            </a:p>
          </p:txBody>
        </p:sp>
        <p:sp>
          <p:nvSpPr>
            <p:cNvPr id="47" name="Rectangle 46"/>
            <p:cNvSpPr/>
            <p:nvPr/>
          </p:nvSpPr>
          <p:spPr>
            <a:xfrm>
              <a:off x="1637046" y="1241112"/>
              <a:ext cx="1269145" cy="515526"/>
            </a:xfrm>
            <a:prstGeom prst="rect">
              <a:avLst/>
            </a:prstGeom>
          </p:spPr>
          <p:txBody>
            <a:bodyPr wrap="square" lIns="0" rIns="0">
              <a:spAutoFit/>
            </a:bodyPr>
            <a:lstStyle/>
            <a:p>
              <a:pPr algn="ctr" eaLnBrk="0" fontAlgn="base" hangingPunct="0">
                <a:lnSpc>
                  <a:spcPct val="125000"/>
                </a:lnSpc>
                <a:spcBef>
                  <a:spcPct val="0"/>
                </a:spcBef>
                <a:spcAft>
                  <a:spcPct val="0"/>
                </a:spcAft>
                <a:defRPr/>
              </a:pPr>
              <a:r>
                <a:rPr lang="en-US" sz="1100" kern="0" dirty="0">
                  <a:solidFill>
                    <a:srgbClr val="000000"/>
                  </a:solidFill>
                  <a:latin typeface="Calibri Light" panose="020F0302020204030204" pitchFamily="34" charset="0"/>
                  <a:ea typeface="ヒラギノ角ゴ Pro W3" pitchFamily="124" charset="-128"/>
                  <a:cs typeface="Calibri" panose="020F0502020204030204" pitchFamily="34" charset="0"/>
                </a:rPr>
                <a:t>Global Delivery Strength</a:t>
              </a:r>
            </a:p>
          </p:txBody>
        </p:sp>
        <p:sp>
          <p:nvSpPr>
            <p:cNvPr id="48" name="TextBox 47"/>
            <p:cNvSpPr txBox="1"/>
            <p:nvPr/>
          </p:nvSpPr>
          <p:spPr>
            <a:xfrm>
              <a:off x="1776319" y="747908"/>
              <a:ext cx="990600" cy="523220"/>
            </a:xfrm>
            <a:prstGeom prst="rect">
              <a:avLst/>
            </a:prstGeom>
            <a:noFill/>
          </p:spPr>
          <p:txBody>
            <a:bodyPr wrap="square" rtlCol="0">
              <a:spAutoFit/>
            </a:bodyPr>
            <a:lstStyle/>
            <a:p>
              <a:pPr algn="ctr" fontAlgn="base">
                <a:spcBef>
                  <a:spcPct val="0"/>
                </a:spcBef>
                <a:spcAft>
                  <a:spcPct val="0"/>
                </a:spcAft>
              </a:pPr>
              <a:r>
                <a:rPr lang="en-US" sz="2800" dirty="0">
                  <a:solidFill>
                    <a:srgbClr val="000000"/>
                  </a:solidFill>
                  <a:latin typeface="Calibri Light" panose="020F0302020204030204" pitchFamily="34" charset="0"/>
                  <a:ea typeface="+mj-ea"/>
                  <a:cs typeface="Calibri" panose="020F0502020204030204" pitchFamily="34" charset="0"/>
                </a:rPr>
                <a:t>120+</a:t>
              </a:r>
              <a:endParaRPr lang="en-IN" sz="2800" dirty="0">
                <a:solidFill>
                  <a:srgbClr val="000000"/>
                </a:solidFill>
                <a:latin typeface="Calibri Light" panose="020F0302020204030204" pitchFamily="34" charset="0"/>
                <a:ea typeface="+mj-ea"/>
                <a:cs typeface="Calibri" panose="020F0502020204030204" pitchFamily="34" charset="0"/>
              </a:endParaRPr>
            </a:p>
          </p:txBody>
        </p:sp>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2663" y="3972224"/>
            <a:ext cx="682895" cy="682895"/>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9178" y="4345563"/>
            <a:ext cx="240979" cy="240979"/>
          </a:xfrm>
          <a:prstGeom prst="rect">
            <a:avLst/>
          </a:prstGeom>
        </p:spPr>
      </p:pic>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2642" y="4229201"/>
            <a:ext cx="380266" cy="380266"/>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3628" y="4242785"/>
            <a:ext cx="366298" cy="366298"/>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5393" y="4300603"/>
            <a:ext cx="283134" cy="283134"/>
          </a:xfrm>
          <a:prstGeom prst="rect">
            <a:avLst/>
          </a:prstGeom>
        </p:spPr>
      </p:pic>
      <p:sp>
        <p:nvSpPr>
          <p:cNvPr id="9" name="TextBox 8"/>
          <p:cNvSpPr txBox="1"/>
          <p:nvPr/>
        </p:nvSpPr>
        <p:spPr>
          <a:xfrm>
            <a:off x="4095181" y="4245285"/>
            <a:ext cx="635306" cy="276999"/>
          </a:xfrm>
          <a:prstGeom prst="rect">
            <a:avLst/>
          </a:prstGeom>
          <a:noFill/>
        </p:spPr>
        <p:txBody>
          <a:bodyPr wrap="square" rtlCol="0">
            <a:spAutoFit/>
          </a:bodyPr>
          <a:lstStyle/>
          <a:p>
            <a:pPr algn="ctr" fontAlgn="base">
              <a:spcBef>
                <a:spcPct val="0"/>
              </a:spcBef>
              <a:spcAft>
                <a:spcPct val="0"/>
              </a:spcAft>
            </a:pPr>
            <a:r>
              <a:rPr lang="en-US" sz="1200" b="1" dirty="0">
                <a:solidFill>
                  <a:srgbClr val="000000"/>
                </a:solidFill>
                <a:latin typeface="Calibri Light" panose="020F0302020204030204" pitchFamily="34" charset="0"/>
                <a:ea typeface="+mj-ea"/>
              </a:rPr>
              <a:t>CLOUD</a:t>
            </a:r>
            <a:endParaRPr lang="en-IN" sz="1200" b="1" dirty="0">
              <a:solidFill>
                <a:srgbClr val="000000"/>
              </a:solidFill>
              <a:latin typeface="Calibri Light" panose="020F0302020204030204" pitchFamily="34" charset="0"/>
              <a:ea typeface="+mj-ea"/>
            </a:endParaRPr>
          </a:p>
        </p:txBody>
      </p:sp>
      <p:sp>
        <p:nvSpPr>
          <p:cNvPr id="42" name="Rectangle 41"/>
          <p:cNvSpPr/>
          <p:nvPr/>
        </p:nvSpPr>
        <p:spPr bwMode="auto">
          <a:xfrm>
            <a:off x="1157321" y="4612325"/>
            <a:ext cx="1220519" cy="469392"/>
          </a:xfrm>
          <a:prstGeom prst="rect">
            <a:avLst/>
          </a:prstGeom>
          <a:gradFill>
            <a:gsLst>
              <a:gs pos="0">
                <a:srgbClr val="FFFFFF"/>
              </a:gs>
              <a:gs pos="50000">
                <a:srgbClr val="B2B2B2">
                  <a:tint val="44500"/>
                  <a:satMod val="160000"/>
                </a:srgbClr>
              </a:gs>
              <a:gs pos="100000">
                <a:srgbClr val="000000">
                  <a:lumMod val="50000"/>
                  <a:lumOff val="50000"/>
                </a:srgbClr>
              </a:gs>
            </a:gsLst>
            <a:lin ang="5400000" scaled="0"/>
          </a:gradFill>
          <a:ln w="9525" cap="flat" cmpd="sng" algn="ctr">
            <a:solidFill>
              <a:srgbClr val="FFFFFF">
                <a:lumMod val="65000"/>
              </a:srgbClr>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buClr>
                <a:srgbClr val="5F5F5F"/>
              </a:buClr>
              <a:defRPr/>
            </a:pPr>
            <a:r>
              <a:rPr lang="en-US" sz="1000" b="1" kern="0" dirty="0">
                <a:solidFill>
                  <a:srgbClr val="000000"/>
                </a:solidFill>
                <a:latin typeface="Calibri Light" panose="020F0302020204030204" pitchFamily="34" charset="0"/>
                <a:ea typeface="ヒラギノ角ゴ Pro W3" pitchFamily="124" charset="-128"/>
              </a:rPr>
              <a:t>HCM Cloud &amp; </a:t>
            </a:r>
            <a:r>
              <a:rPr lang="en-US" sz="1000" b="1" kern="0" dirty="0" err="1">
                <a:solidFill>
                  <a:srgbClr val="000000"/>
                </a:solidFill>
                <a:latin typeface="Calibri Light" panose="020F0302020204030204" pitchFamily="34" charset="0"/>
                <a:ea typeface="ヒラギノ角ゴ Pro W3" pitchFamily="124" charset="-128"/>
              </a:rPr>
              <a:t>Taleo</a:t>
            </a:r>
            <a:endParaRPr lang="en-US" sz="1000" b="1" kern="0" dirty="0">
              <a:solidFill>
                <a:srgbClr val="000000"/>
              </a:solidFill>
              <a:latin typeface="Calibri Light" panose="020F0302020204030204" pitchFamily="34" charset="0"/>
              <a:ea typeface="ヒラギノ角ゴ Pro W3" pitchFamily="124" charset="-128"/>
            </a:endParaRPr>
          </a:p>
        </p:txBody>
      </p:sp>
    </p:spTree>
    <p:extLst>
      <p:ext uri="{BB962C8B-B14F-4D97-AF65-F5344CB8AC3E}">
        <p14:creationId xmlns:p14="http://schemas.microsoft.com/office/powerpoint/2010/main" val="1092640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8851"/>
            <a:ext cx="8686800" cy="1325563"/>
          </a:xfrm>
        </p:spPr>
        <p:txBody>
          <a:bodyPr/>
          <a:lstStyle/>
          <a:p>
            <a:r>
              <a:rPr lang="en-US" dirty="0" smtClean="0"/>
              <a:t>SaaS Market Trend</a:t>
            </a:r>
            <a:endParaRPr lang="en-US" dirty="0"/>
          </a:p>
        </p:txBody>
      </p:sp>
      <p:grpSp>
        <p:nvGrpSpPr>
          <p:cNvPr id="11" name="Group 10"/>
          <p:cNvGrpSpPr/>
          <p:nvPr/>
        </p:nvGrpSpPr>
        <p:grpSpPr>
          <a:xfrm>
            <a:off x="213360" y="975594"/>
            <a:ext cx="5361940" cy="2234331"/>
            <a:chOff x="213360" y="1219200"/>
            <a:chExt cx="4939833" cy="2743200"/>
          </a:xfrm>
        </p:grpSpPr>
        <p:graphicFrame>
          <p:nvGraphicFramePr>
            <p:cNvPr id="6" name="Chart 5"/>
            <p:cNvGraphicFramePr>
              <a:graphicFrameLocks/>
            </p:cNvGraphicFramePr>
            <p:nvPr>
              <p:extLst>
                <p:ext uri="{D42A27DB-BD31-4B8C-83A1-F6EECF244321}">
                  <p14:modId xmlns:p14="http://schemas.microsoft.com/office/powerpoint/2010/main" val="3050742581"/>
                </p:ext>
              </p:extLst>
            </p:nvPr>
          </p:nvGraphicFramePr>
          <p:xfrm>
            <a:off x="213360" y="1219200"/>
            <a:ext cx="4939833"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34441" y="1359696"/>
              <a:ext cx="966931" cy="230832"/>
            </a:xfrm>
            <a:prstGeom prst="rect">
              <a:avLst/>
            </a:prstGeom>
            <a:noFill/>
          </p:spPr>
          <p:txBody>
            <a:bodyPr wrap="none" rtlCol="0">
              <a:spAutoFit/>
            </a:bodyPr>
            <a:lstStyle/>
            <a:p>
              <a:r>
                <a:rPr lang="en-US" sz="900" dirty="0" smtClean="0"/>
                <a:t>Billion Of Dollars</a:t>
              </a:r>
              <a:endParaRPr lang="en-US" sz="900" dirty="0"/>
            </a:p>
          </p:txBody>
        </p:sp>
        <p:sp>
          <p:nvSpPr>
            <p:cNvPr id="8" name="TextBox 7"/>
            <p:cNvSpPr txBox="1"/>
            <p:nvPr/>
          </p:nvSpPr>
          <p:spPr>
            <a:xfrm>
              <a:off x="4606248" y="1346598"/>
              <a:ext cx="546945" cy="230832"/>
            </a:xfrm>
            <a:prstGeom prst="rect">
              <a:avLst/>
            </a:prstGeom>
            <a:noFill/>
          </p:spPr>
          <p:txBody>
            <a:bodyPr wrap="none" rtlCol="0">
              <a:spAutoFit/>
            </a:bodyPr>
            <a:lstStyle/>
            <a:p>
              <a:r>
                <a:rPr lang="en-US" sz="900" dirty="0" smtClean="0"/>
                <a:t>Percent</a:t>
              </a:r>
              <a:endParaRPr lang="en-US" sz="900" dirty="0"/>
            </a:p>
          </p:txBody>
        </p:sp>
        <p:sp>
          <p:nvSpPr>
            <p:cNvPr id="10" name="Rectangle 9"/>
            <p:cNvSpPr/>
            <p:nvPr/>
          </p:nvSpPr>
          <p:spPr>
            <a:xfrm>
              <a:off x="1201372" y="1219200"/>
              <a:ext cx="3349363" cy="491235"/>
            </a:xfrm>
            <a:prstGeom prst="rect">
              <a:avLst/>
            </a:prstGeom>
          </p:spPr>
          <p:txBody>
            <a:bodyPr wrap="square">
              <a:spAutoFit/>
            </a:bodyPr>
            <a:lstStyle/>
            <a:p>
              <a:pPr algn="ctr">
                <a:defRPr sz="1200" b="0" i="0" u="none" strike="noStrike" kern="1200" spc="0" baseline="0">
                  <a:solidFill>
                    <a:prstClr val="black">
                      <a:lumMod val="65000"/>
                      <a:lumOff val="35000"/>
                    </a:prstClr>
                  </a:solidFill>
                  <a:latin typeface="+mn-lt"/>
                  <a:ea typeface="+mn-ea"/>
                  <a:cs typeface="+mn-cs"/>
                </a:defRPr>
              </a:pPr>
              <a:r>
                <a:rPr lang="en-IN" sz="1000" b="1" dirty="0">
                  <a:solidFill>
                    <a:schemeClr val="accent2">
                      <a:lumMod val="50000"/>
                    </a:schemeClr>
                  </a:solidFill>
                </a:rPr>
                <a:t>Total Spending (Excluding Cloud Advertising) and CAGR, by Region</a:t>
              </a:r>
            </a:p>
          </p:txBody>
        </p:sp>
      </p:grpSp>
      <p:graphicFrame>
        <p:nvGraphicFramePr>
          <p:cNvPr id="20" name="Table 19"/>
          <p:cNvGraphicFramePr>
            <a:graphicFrameLocks noGrp="1"/>
          </p:cNvGraphicFramePr>
          <p:nvPr>
            <p:extLst>
              <p:ext uri="{D42A27DB-BD31-4B8C-83A1-F6EECF244321}">
                <p14:modId xmlns:p14="http://schemas.microsoft.com/office/powerpoint/2010/main" val="843359232"/>
              </p:ext>
            </p:extLst>
          </p:nvPr>
        </p:nvGraphicFramePr>
        <p:xfrm>
          <a:off x="233695" y="3457574"/>
          <a:ext cx="5339059" cy="2581272"/>
        </p:xfrm>
        <a:graphic>
          <a:graphicData uri="http://schemas.openxmlformats.org/drawingml/2006/table">
            <a:tbl>
              <a:tblPr/>
              <a:tblGrid>
                <a:gridCol w="1288574"/>
                <a:gridCol w="561383"/>
                <a:gridCol w="561383"/>
                <a:gridCol w="561383"/>
                <a:gridCol w="561383"/>
                <a:gridCol w="613699"/>
                <a:gridCol w="624840"/>
                <a:gridCol w="566414"/>
              </a:tblGrid>
              <a:tr h="317844">
                <a:tc>
                  <a:txBody>
                    <a:bodyPr/>
                    <a:lstStyle/>
                    <a:p>
                      <a:pPr algn="r" fontAlgn="b"/>
                      <a:r>
                        <a:rPr lang="en-IN" sz="10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c>
                  <a:txBody>
                    <a:bodyPr/>
                    <a:lstStyle/>
                    <a:p>
                      <a:pPr algn="ctr" fontAlgn="b"/>
                      <a:r>
                        <a:rPr lang="en-IN" sz="900" b="1" i="0" u="none" strike="noStrike" dirty="0">
                          <a:solidFill>
                            <a:srgbClr val="000000"/>
                          </a:solidFill>
                          <a:effectLst/>
                          <a:latin typeface="Calibri" panose="020F0502020204030204" pitchFamily="34" charset="0"/>
                        </a:rPr>
                        <a:t>2014 Growth</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c>
                  <a:txBody>
                    <a:bodyPr/>
                    <a:lstStyle/>
                    <a:p>
                      <a:pPr algn="ctr" fontAlgn="b"/>
                      <a:r>
                        <a:rPr lang="en-IN" sz="900" b="1" i="0" u="none" strike="noStrike" dirty="0">
                          <a:solidFill>
                            <a:srgbClr val="000000"/>
                          </a:solidFill>
                          <a:effectLst/>
                          <a:latin typeface="Calibri" panose="020F0502020204030204" pitchFamily="34" charset="0"/>
                        </a:rPr>
                        <a:t>2015 Growth</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c>
                  <a:txBody>
                    <a:bodyPr/>
                    <a:lstStyle/>
                    <a:p>
                      <a:pPr algn="ctr" fontAlgn="b"/>
                      <a:r>
                        <a:rPr lang="en-IN" sz="900" b="1" i="0" u="none" strike="noStrike" dirty="0">
                          <a:solidFill>
                            <a:srgbClr val="000000"/>
                          </a:solidFill>
                          <a:effectLst/>
                          <a:latin typeface="Calibri" panose="020F0502020204030204" pitchFamily="34" charset="0"/>
                        </a:rPr>
                        <a:t>2016 Growth</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c>
                  <a:txBody>
                    <a:bodyPr/>
                    <a:lstStyle/>
                    <a:p>
                      <a:pPr algn="ctr" fontAlgn="b"/>
                      <a:r>
                        <a:rPr lang="en-IN" sz="900" b="1" i="0" u="none" strike="noStrike" dirty="0">
                          <a:solidFill>
                            <a:srgbClr val="000000"/>
                          </a:solidFill>
                          <a:effectLst/>
                          <a:latin typeface="Calibri" panose="020F0502020204030204" pitchFamily="34" charset="0"/>
                        </a:rPr>
                        <a:t>2017 Growth</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c>
                  <a:txBody>
                    <a:bodyPr/>
                    <a:lstStyle/>
                    <a:p>
                      <a:pPr algn="ctr" fontAlgn="b"/>
                      <a:r>
                        <a:rPr lang="en-IN" sz="900" b="1" i="0" u="none" strike="noStrike" dirty="0">
                          <a:solidFill>
                            <a:srgbClr val="000000"/>
                          </a:solidFill>
                          <a:effectLst/>
                          <a:latin typeface="Calibri" panose="020F0502020204030204" pitchFamily="34" charset="0"/>
                        </a:rPr>
                        <a:t>2018 Growth</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c>
                  <a:txBody>
                    <a:bodyPr/>
                    <a:lstStyle/>
                    <a:p>
                      <a:pPr algn="ctr" fontAlgn="b"/>
                      <a:r>
                        <a:rPr lang="en-IN" sz="900" b="1" i="0" u="none" strike="noStrike" dirty="0">
                          <a:solidFill>
                            <a:srgbClr val="000000"/>
                          </a:solidFill>
                          <a:effectLst/>
                          <a:latin typeface="Calibri" panose="020F0502020204030204" pitchFamily="34" charset="0"/>
                        </a:rPr>
                        <a:t>2019 Growth</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c>
                  <a:txBody>
                    <a:bodyPr/>
                    <a:lstStyle/>
                    <a:p>
                      <a:pPr algn="ctr" fontAlgn="b"/>
                      <a:r>
                        <a:rPr lang="en-IN" sz="900" b="1" i="0" u="none" strike="noStrike" dirty="0">
                          <a:solidFill>
                            <a:srgbClr val="000000"/>
                          </a:solidFill>
                          <a:effectLst/>
                          <a:latin typeface="Calibri" panose="020F0502020204030204" pitchFamily="34" charset="0"/>
                        </a:rPr>
                        <a:t>CAGR 2014-2019</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r>
              <a:tr h="163737">
                <a:tc>
                  <a:txBody>
                    <a:bodyPr/>
                    <a:lstStyle/>
                    <a:p>
                      <a:pPr marL="85725" indent="0" algn="l" fontAlgn="ctr"/>
                      <a:r>
                        <a:rPr lang="en-IN" sz="900" b="1" i="0" u="none" strike="noStrike" dirty="0">
                          <a:solidFill>
                            <a:srgbClr val="000000"/>
                          </a:solidFill>
                          <a:effectLst/>
                          <a:latin typeface="Calibri" panose="020F0502020204030204" pitchFamily="34" charset="0"/>
                        </a:rPr>
                        <a:t>BI</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43.4</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40.9</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36.7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30.4</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36.8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163737">
                <a:tc>
                  <a:txBody>
                    <a:bodyPr/>
                    <a:lstStyle/>
                    <a:p>
                      <a:pPr marL="85725" indent="0" algn="l" fontAlgn="ctr"/>
                      <a:r>
                        <a:rPr lang="en-IN" sz="900" b="1" i="0" u="none" strike="noStrike" dirty="0">
                          <a:solidFill>
                            <a:srgbClr val="000000"/>
                          </a:solidFill>
                          <a:effectLst/>
                          <a:latin typeface="Calibri" panose="020F0502020204030204" pitchFamily="34" charset="0"/>
                        </a:rPr>
                        <a:t>CRM</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25.8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25.1</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23.7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22.4</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21.1</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19.8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22.4</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317844">
                <a:tc>
                  <a:txBody>
                    <a:bodyPr/>
                    <a:lstStyle/>
                    <a:p>
                      <a:pPr marL="85725" indent="0" algn="l" fontAlgn="ctr"/>
                      <a:r>
                        <a:rPr lang="en-IN" sz="900" b="1" i="0" u="none" strike="noStrike" dirty="0">
                          <a:solidFill>
                            <a:srgbClr val="000000"/>
                          </a:solidFill>
                          <a:effectLst/>
                          <a:latin typeface="Calibri" panose="020F0502020204030204" pitchFamily="34" charset="0"/>
                        </a:rPr>
                        <a:t>Digital Content Creation</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38.3</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39.5</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33.9</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24.9</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23.7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21.8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28.6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163737">
                <a:tc>
                  <a:txBody>
                    <a:bodyPr/>
                    <a:lstStyle/>
                    <a:p>
                      <a:pPr marL="85725" indent="0" algn="l" fontAlgn="ctr"/>
                      <a:r>
                        <a:rPr lang="en-IN" sz="900" b="1" i="0" u="none" strike="noStrike" dirty="0">
                          <a:solidFill>
                            <a:srgbClr val="000000"/>
                          </a:solidFill>
                          <a:effectLst/>
                          <a:latin typeface="Calibri" panose="020F0502020204030204" pitchFamily="34" charset="0"/>
                        </a:rPr>
                        <a:t>ECM</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12.2</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10.1</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10.2</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11.7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20.6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163737">
                <a:tc>
                  <a:txBody>
                    <a:bodyPr/>
                    <a:lstStyle/>
                    <a:p>
                      <a:pPr marL="85725" indent="0" algn="l" fontAlgn="ctr"/>
                      <a:r>
                        <a:rPr lang="en-IN" sz="900" b="1" i="0" u="none" strike="noStrike" dirty="0">
                          <a:solidFill>
                            <a:srgbClr val="000000"/>
                          </a:solidFill>
                          <a:effectLst/>
                          <a:latin typeface="Calibri" panose="020F0502020204030204" pitchFamily="34" charset="0"/>
                        </a:rPr>
                        <a:t>ERP &amp; HCM</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29.8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21.7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18.2</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16.2</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11.6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16.7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163737">
                <a:tc>
                  <a:txBody>
                    <a:bodyPr/>
                    <a:lstStyle/>
                    <a:p>
                      <a:pPr marL="85725" indent="0" algn="l" fontAlgn="ctr"/>
                      <a:r>
                        <a:rPr lang="en-IN" sz="900" b="1" i="0" u="none" strike="noStrike" dirty="0">
                          <a:solidFill>
                            <a:srgbClr val="000000"/>
                          </a:solidFill>
                          <a:effectLst/>
                          <a:latin typeface="Calibri" panose="020F0502020204030204" pitchFamily="34" charset="0"/>
                        </a:rPr>
                        <a:t>Office Suites</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42.2</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26.7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20.4</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14.8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11.9</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16.8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163737">
                <a:tc>
                  <a:txBody>
                    <a:bodyPr/>
                    <a:lstStyle/>
                    <a:p>
                      <a:pPr marL="85725" indent="0" algn="l" fontAlgn="ctr"/>
                      <a:r>
                        <a:rPr lang="en-IN" sz="900" b="1" i="0" u="none" strike="noStrike" dirty="0">
                          <a:solidFill>
                            <a:srgbClr val="000000"/>
                          </a:solidFill>
                          <a:effectLst/>
                          <a:latin typeface="Calibri" panose="020F0502020204030204" pitchFamily="34" charset="0"/>
                        </a:rPr>
                        <a:t>PPM</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27.8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24.1</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23.7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20.7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16.1</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20.3</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163737">
                <a:tc>
                  <a:txBody>
                    <a:bodyPr/>
                    <a:lstStyle/>
                    <a:p>
                      <a:pPr marL="85725" indent="0" algn="l" fontAlgn="ctr"/>
                      <a:r>
                        <a:rPr lang="en-IN" sz="900" b="1" i="0" u="none" strike="noStrike" dirty="0">
                          <a:solidFill>
                            <a:srgbClr val="000000"/>
                          </a:solidFill>
                          <a:effectLst/>
                          <a:latin typeface="Calibri" panose="020F0502020204030204" pitchFamily="34" charset="0"/>
                        </a:rPr>
                        <a:t>SCM</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22.5</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23.1</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20.6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17.6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16.6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19.6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317844">
                <a:tc>
                  <a:txBody>
                    <a:bodyPr/>
                    <a:lstStyle/>
                    <a:p>
                      <a:pPr marL="85725" indent="0" algn="l" fontAlgn="ctr"/>
                      <a:r>
                        <a:rPr lang="en-IN" sz="900" b="1" i="0" u="none" strike="noStrike" dirty="0">
                          <a:solidFill>
                            <a:srgbClr val="000000"/>
                          </a:solidFill>
                          <a:effectLst/>
                          <a:latin typeface="Calibri" panose="020F0502020204030204" pitchFamily="34" charset="0"/>
                        </a:rPr>
                        <a:t>Web Conferencing Suites</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10.9</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11.8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10.5</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317844">
                <a:tc>
                  <a:txBody>
                    <a:bodyPr/>
                    <a:lstStyle/>
                    <a:p>
                      <a:pPr marL="85725" indent="0" algn="l" fontAlgn="ctr"/>
                      <a:r>
                        <a:rPr lang="en-IN" sz="900" b="1" i="0" u="none" strike="noStrike" dirty="0">
                          <a:solidFill>
                            <a:srgbClr val="000000"/>
                          </a:solidFill>
                          <a:effectLst/>
                          <a:latin typeface="Calibri" panose="020F0502020204030204" pitchFamily="34" charset="0"/>
                        </a:rPr>
                        <a:t>Other Application Software</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15.2</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17.6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19.9</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18.1</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15.7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0" i="0" u="none" strike="noStrike" dirty="0">
                          <a:solidFill>
                            <a:srgbClr val="000000"/>
                          </a:solidFill>
                          <a:effectLst/>
                          <a:latin typeface="Calibri" panose="020F0502020204030204" pitchFamily="34" charset="0"/>
                        </a:rPr>
                        <a:t>16.8</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r h="163737">
                <a:tc>
                  <a:txBody>
                    <a:bodyPr/>
                    <a:lstStyle/>
                    <a:p>
                      <a:pPr marL="85725" indent="0" algn="l" fontAlgn="ctr"/>
                      <a:r>
                        <a:rPr lang="en-IN" sz="9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solidFill>
                      <a:srgbClr val="BDD7EE"/>
                    </a:solidFill>
                  </a:tcPr>
                </a:tc>
                <a:tc>
                  <a:txBody>
                    <a:bodyPr/>
                    <a:lstStyle/>
                    <a:p>
                      <a:pPr algn="ctr" fontAlgn="b"/>
                      <a:r>
                        <a:rPr lang="en-IN" sz="900" b="1" i="0" u="none" strike="noStrike">
                          <a:solidFill>
                            <a:srgbClr val="000000"/>
                          </a:solidFill>
                          <a:effectLst/>
                          <a:latin typeface="Calibri" panose="020F0502020204030204" pitchFamily="34" charset="0"/>
                        </a:rPr>
                        <a:t>23.9</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22.2</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21.2</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1" i="0" u="none" strike="noStrike">
                          <a:solidFill>
                            <a:srgbClr val="000000"/>
                          </a:solidFill>
                          <a:effectLst/>
                          <a:latin typeface="Calibri" panose="020F0502020204030204" pitchFamily="34" charset="0"/>
                        </a:rPr>
                        <a:t>19.7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1" i="0" u="none" strike="noStrike" dirty="0">
                          <a:solidFill>
                            <a:srgbClr val="000000"/>
                          </a:solidFill>
                          <a:effectLst/>
                          <a:latin typeface="Calibri" panose="020F0502020204030204" pitchFamily="34" charset="0"/>
                        </a:rPr>
                        <a:t>18.6</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1" i="0" u="none" strike="noStrike" dirty="0">
                          <a:solidFill>
                            <a:srgbClr val="000000"/>
                          </a:solidFill>
                          <a:effectLst/>
                          <a:latin typeface="Calibri" panose="020F0502020204030204" pitchFamily="34" charset="0"/>
                        </a:rPr>
                        <a:t>16.7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ctr" fontAlgn="b"/>
                      <a:r>
                        <a:rPr lang="en-IN" sz="900" b="1" i="0" u="none" strike="noStrike" dirty="0">
                          <a:solidFill>
                            <a:srgbClr val="000000"/>
                          </a:solidFill>
                          <a:effectLst/>
                          <a:latin typeface="Calibri" panose="020F0502020204030204" pitchFamily="34" charset="0"/>
                        </a:rPr>
                        <a:t>19.7</a:t>
                      </a:r>
                    </a:p>
                  </a:txBody>
                  <a:tcPr marL="9525" marR="9525" marT="9525" marB="0" anchor="b">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r>
            </a:tbl>
          </a:graphicData>
        </a:graphic>
      </p:graphicFrame>
      <p:sp>
        <p:nvSpPr>
          <p:cNvPr id="21" name="TextBox 9"/>
          <p:cNvSpPr txBox="1"/>
          <p:nvPr/>
        </p:nvSpPr>
        <p:spPr>
          <a:xfrm>
            <a:off x="-19049" y="3232081"/>
            <a:ext cx="3532356" cy="22549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IN" sz="900" b="1" dirty="0">
                <a:solidFill>
                  <a:schemeClr val="accent2">
                    <a:lumMod val="50000"/>
                  </a:schemeClr>
                </a:solidFill>
                <a:latin typeface="Calibri" panose="020F0502020204030204" pitchFamily="34" charset="0"/>
                <a:ea typeface="+mj-ea"/>
                <a:cs typeface="Calibri" panose="020F0502020204030204" pitchFamily="34" charset="0"/>
              </a:rPr>
              <a:t>SaaS Growth by Systems - Gartner Market Trends Future Look </a:t>
            </a:r>
          </a:p>
        </p:txBody>
      </p:sp>
      <p:sp>
        <p:nvSpPr>
          <p:cNvPr id="22" name="TextBox 21"/>
          <p:cNvSpPr txBox="1"/>
          <p:nvPr/>
        </p:nvSpPr>
        <p:spPr>
          <a:xfrm>
            <a:off x="175260" y="6065184"/>
            <a:ext cx="944489" cy="230832"/>
          </a:xfrm>
          <a:prstGeom prst="rect">
            <a:avLst/>
          </a:prstGeom>
          <a:noFill/>
        </p:spPr>
        <p:txBody>
          <a:bodyPr wrap="none" rtlCol="0">
            <a:spAutoFit/>
          </a:bodyPr>
          <a:lstStyle/>
          <a:p>
            <a:r>
              <a:rPr lang="en-US" sz="900" b="1" dirty="0" smtClean="0"/>
              <a:t>Source: Gartner</a:t>
            </a:r>
            <a:endParaRPr lang="en-US" sz="900" b="1" dirty="0"/>
          </a:p>
        </p:txBody>
      </p:sp>
      <p:sp>
        <p:nvSpPr>
          <p:cNvPr id="23" name="TextBox 22"/>
          <p:cNvSpPr txBox="1"/>
          <p:nvPr/>
        </p:nvSpPr>
        <p:spPr>
          <a:xfrm>
            <a:off x="5663781" y="851692"/>
            <a:ext cx="3267607" cy="5552739"/>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IN" sz="1400" kern="0" dirty="0">
                <a:solidFill>
                  <a:srgbClr val="000000"/>
                </a:solidFill>
                <a:cs typeface="Arial" charset="0"/>
              </a:rPr>
              <a:t>Gartner sees SaaS growing </a:t>
            </a:r>
            <a:r>
              <a:rPr lang="en-IN" sz="1400" b="1" kern="0" dirty="0">
                <a:solidFill>
                  <a:srgbClr val="0000FF"/>
                </a:solidFill>
                <a:cs typeface="Arial" charset="0"/>
              </a:rPr>
              <a:t>20.3%</a:t>
            </a:r>
            <a:r>
              <a:rPr lang="en-IN" sz="1400" kern="0" dirty="0">
                <a:solidFill>
                  <a:srgbClr val="000000"/>
                </a:solidFill>
                <a:cs typeface="Arial" charset="0"/>
              </a:rPr>
              <a:t> in 2016 to </a:t>
            </a:r>
            <a:r>
              <a:rPr lang="en-IN" sz="1400" b="1" kern="0" dirty="0">
                <a:solidFill>
                  <a:srgbClr val="0000FF"/>
                </a:solidFill>
                <a:cs typeface="Arial" charset="0"/>
              </a:rPr>
              <a:t>37.7</a:t>
            </a:r>
            <a:r>
              <a:rPr lang="en-IN" sz="1400" kern="0" dirty="0">
                <a:solidFill>
                  <a:srgbClr val="000000"/>
                </a:solidFill>
                <a:cs typeface="Arial" charset="0"/>
              </a:rPr>
              <a:t> </a:t>
            </a:r>
            <a:r>
              <a:rPr lang="en-IN" sz="1400" kern="0" dirty="0" smtClean="0">
                <a:solidFill>
                  <a:srgbClr val="000000"/>
                </a:solidFill>
                <a:cs typeface="Arial" charset="0"/>
              </a:rPr>
              <a:t>billion</a:t>
            </a:r>
          </a:p>
          <a:p>
            <a:pPr marL="342900" indent="-342900">
              <a:lnSpc>
                <a:spcPct val="150000"/>
              </a:lnSpc>
              <a:buFont typeface="Wingdings" panose="05000000000000000000" pitchFamily="2" charset="2"/>
              <a:buChar char="q"/>
            </a:pPr>
            <a:r>
              <a:rPr lang="en-IN" sz="1400" dirty="0"/>
              <a:t>The SaaS market is poised to surpass </a:t>
            </a:r>
            <a:r>
              <a:rPr lang="en-IN" sz="1400" b="1" dirty="0">
                <a:solidFill>
                  <a:srgbClr val="0000FF"/>
                </a:solidFill>
              </a:rPr>
              <a:t>$112.8</a:t>
            </a:r>
            <a:r>
              <a:rPr lang="en-IN" sz="1400" dirty="0"/>
              <a:t> billion by 2019, according to IDC </a:t>
            </a:r>
            <a:r>
              <a:rPr lang="en-IN" sz="1400" dirty="0" smtClean="0"/>
              <a:t>research</a:t>
            </a:r>
          </a:p>
          <a:p>
            <a:pPr marL="342900" indent="-342900">
              <a:lnSpc>
                <a:spcPct val="150000"/>
              </a:lnSpc>
              <a:buFont typeface="Wingdings" panose="05000000000000000000" pitchFamily="2" charset="2"/>
              <a:buChar char="q"/>
            </a:pPr>
            <a:r>
              <a:rPr lang="en-IN" sz="1400" dirty="0"/>
              <a:t>The overall market will reach </a:t>
            </a:r>
            <a:r>
              <a:rPr lang="en-IN" sz="1400" b="1" dirty="0">
                <a:solidFill>
                  <a:srgbClr val="0000FF"/>
                </a:solidFill>
              </a:rPr>
              <a:t>$164.29 </a:t>
            </a:r>
            <a:r>
              <a:rPr lang="en-IN" sz="1400" dirty="0"/>
              <a:t>billion by 2022, according to Transparency Market Research (TMR</a:t>
            </a:r>
            <a:r>
              <a:rPr lang="en-IN" sz="1400" dirty="0" smtClean="0"/>
              <a:t>)</a:t>
            </a:r>
          </a:p>
          <a:p>
            <a:pPr marL="342900" indent="-342900">
              <a:lnSpc>
                <a:spcPct val="150000"/>
              </a:lnSpc>
              <a:buFont typeface="Wingdings" panose="05000000000000000000" pitchFamily="2" charset="2"/>
              <a:buChar char="q"/>
            </a:pPr>
            <a:r>
              <a:rPr lang="en-IN" sz="1400" dirty="0"/>
              <a:t>SaaS delivery will significantly </a:t>
            </a:r>
            <a:r>
              <a:rPr lang="en-IN" sz="1400" b="1" dirty="0">
                <a:solidFill>
                  <a:srgbClr val="0000FF"/>
                </a:solidFill>
              </a:rPr>
              <a:t>outpace</a:t>
            </a:r>
            <a:r>
              <a:rPr lang="en-IN" sz="1400" dirty="0">
                <a:solidFill>
                  <a:srgbClr val="0000FF"/>
                </a:solidFill>
              </a:rPr>
              <a:t> </a:t>
            </a:r>
            <a:r>
              <a:rPr lang="en-IN" sz="1400" dirty="0"/>
              <a:t>traditional software product delivery, growing nearly five times faster than the traditional software </a:t>
            </a:r>
            <a:r>
              <a:rPr lang="en-IN" sz="1400" dirty="0" smtClean="0"/>
              <a:t>market</a:t>
            </a:r>
          </a:p>
          <a:p>
            <a:pPr marL="342900" indent="-342900">
              <a:lnSpc>
                <a:spcPct val="150000"/>
              </a:lnSpc>
              <a:buFont typeface="Wingdings" panose="05000000000000000000" pitchFamily="2" charset="2"/>
              <a:buChar char="q"/>
            </a:pPr>
            <a:r>
              <a:rPr lang="en-IN" sz="1400" dirty="0"/>
              <a:t>By 2019, the cloud software model will account for </a:t>
            </a:r>
            <a:r>
              <a:rPr lang="en-IN" sz="1400" b="1" dirty="0">
                <a:solidFill>
                  <a:srgbClr val="0000FF"/>
                </a:solidFill>
              </a:rPr>
              <a:t>$1 of every $4.59 </a:t>
            </a:r>
            <a:r>
              <a:rPr lang="en-IN" sz="1400" dirty="0"/>
              <a:t>spent on </a:t>
            </a:r>
            <a:r>
              <a:rPr lang="en-IN" sz="1400" dirty="0" smtClean="0"/>
              <a:t>software</a:t>
            </a:r>
            <a:endParaRPr lang="en-IN" sz="1400" dirty="0"/>
          </a:p>
          <a:p>
            <a:pPr marL="342900" indent="-342900">
              <a:lnSpc>
                <a:spcPct val="150000"/>
              </a:lnSpc>
              <a:buFont typeface="Wingdings" panose="05000000000000000000" pitchFamily="2" charset="2"/>
              <a:buChar char="q"/>
            </a:pPr>
            <a:endParaRPr lang="en-US" sz="1400" dirty="0"/>
          </a:p>
        </p:txBody>
      </p:sp>
    </p:spTree>
    <p:extLst>
      <p:ext uri="{BB962C8B-B14F-4D97-AF65-F5344CB8AC3E}">
        <p14:creationId xmlns:p14="http://schemas.microsoft.com/office/powerpoint/2010/main" val="1216202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Client Profile &amp; Earlier Status</a:t>
            </a:r>
          </a:p>
        </p:txBody>
      </p:sp>
      <p:sp>
        <p:nvSpPr>
          <p:cNvPr id="32" name="TextBox 31"/>
          <p:cNvSpPr txBox="1"/>
          <p:nvPr/>
        </p:nvSpPr>
        <p:spPr>
          <a:xfrm>
            <a:off x="2779595" y="1507809"/>
            <a:ext cx="5869106" cy="4801314"/>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IN" sz="2000" kern="0" dirty="0">
                <a:solidFill>
                  <a:srgbClr val="000000"/>
                </a:solidFill>
                <a:cs typeface="Arial" charset="0"/>
              </a:rPr>
              <a:t>Non-Profit Organization (US)</a:t>
            </a:r>
          </a:p>
          <a:p>
            <a:pPr marL="342900" indent="-342900">
              <a:lnSpc>
                <a:spcPct val="150000"/>
              </a:lnSpc>
              <a:buFont typeface="Wingdings" panose="05000000000000000000" pitchFamily="2" charset="2"/>
              <a:buChar char="q"/>
            </a:pPr>
            <a:endParaRPr lang="en-IN" sz="2000" kern="0" dirty="0">
              <a:solidFill>
                <a:srgbClr val="000000"/>
              </a:solidFill>
              <a:cs typeface="Arial" charset="0"/>
            </a:endParaRPr>
          </a:p>
          <a:p>
            <a:pPr marL="342900" indent="-342900">
              <a:lnSpc>
                <a:spcPct val="150000"/>
              </a:lnSpc>
              <a:buFont typeface="Wingdings" panose="05000000000000000000" pitchFamily="2" charset="2"/>
              <a:buChar char="q"/>
            </a:pPr>
            <a:r>
              <a:rPr lang="en-IN" sz="2000" kern="0" dirty="0">
                <a:solidFill>
                  <a:srgbClr val="000000"/>
                </a:solidFill>
                <a:cs typeface="Arial" charset="0"/>
              </a:rPr>
              <a:t>Service-based Operations: Into Foster Care</a:t>
            </a:r>
          </a:p>
          <a:p>
            <a:pPr marL="342900" indent="-342900">
              <a:lnSpc>
                <a:spcPct val="150000"/>
              </a:lnSpc>
              <a:buFont typeface="Wingdings" panose="05000000000000000000" pitchFamily="2" charset="2"/>
              <a:buChar char="q"/>
            </a:pPr>
            <a:endParaRPr lang="en-IN" sz="2000" kern="0" dirty="0">
              <a:solidFill>
                <a:srgbClr val="000000"/>
              </a:solidFill>
              <a:cs typeface="Arial" charset="0"/>
            </a:endParaRPr>
          </a:p>
          <a:p>
            <a:pPr marL="342900" indent="-342900">
              <a:lnSpc>
                <a:spcPct val="150000"/>
              </a:lnSpc>
              <a:buFont typeface="Wingdings" panose="05000000000000000000" pitchFamily="2" charset="2"/>
              <a:buChar char="q"/>
            </a:pPr>
            <a:r>
              <a:rPr lang="en-IN" sz="2000" kern="0" dirty="0">
                <a:solidFill>
                  <a:srgbClr val="000000"/>
                </a:solidFill>
                <a:cs typeface="Arial" charset="0"/>
              </a:rPr>
              <a:t>Several IT-systems for different Business Processes</a:t>
            </a:r>
          </a:p>
          <a:p>
            <a:pPr marL="342900" indent="-342900">
              <a:lnSpc>
                <a:spcPct val="150000"/>
              </a:lnSpc>
              <a:buFont typeface="Wingdings" panose="05000000000000000000" pitchFamily="2" charset="2"/>
              <a:buChar char="q"/>
            </a:pPr>
            <a:endParaRPr lang="en-IN" sz="2000" kern="0" dirty="0">
              <a:solidFill>
                <a:srgbClr val="000000"/>
              </a:solidFill>
              <a:cs typeface="Arial" charset="0"/>
            </a:endParaRPr>
          </a:p>
          <a:p>
            <a:pPr marL="342900" indent="-342900">
              <a:lnSpc>
                <a:spcPct val="150000"/>
              </a:lnSpc>
              <a:buFont typeface="Wingdings" panose="05000000000000000000" pitchFamily="2" charset="2"/>
              <a:buChar char="q"/>
            </a:pPr>
            <a:r>
              <a:rPr lang="en-IN" sz="2000" kern="0" dirty="0">
                <a:solidFill>
                  <a:srgbClr val="000000"/>
                </a:solidFill>
                <a:cs typeface="Arial" charset="0"/>
              </a:rPr>
              <a:t>No end-to-end Business Process in place</a:t>
            </a:r>
          </a:p>
          <a:p>
            <a:pPr marL="342900" lvl="0" indent="-342900">
              <a:lnSpc>
                <a:spcPct val="150000"/>
              </a:lnSpc>
              <a:buFont typeface="Wingdings" panose="05000000000000000000" pitchFamily="2" charset="2"/>
              <a:buChar char="q"/>
            </a:pPr>
            <a:endParaRPr lang="en-US" sz="2000" kern="0" dirty="0" smtClean="0">
              <a:solidFill>
                <a:srgbClr val="000000"/>
              </a:solidFill>
              <a:cs typeface="Arial" charset="0"/>
            </a:endParaRPr>
          </a:p>
          <a:p>
            <a:pPr marL="342900" lvl="0" indent="-342900">
              <a:lnSpc>
                <a:spcPct val="150000"/>
              </a:lnSpc>
              <a:buFont typeface="Wingdings" panose="05000000000000000000" pitchFamily="2" charset="2"/>
              <a:buChar char="q"/>
            </a:pPr>
            <a:endParaRPr lang="en-US" sz="2000" kern="0" dirty="0" smtClean="0">
              <a:solidFill>
                <a:srgbClr val="000000"/>
              </a:solidFill>
              <a:cs typeface="Arial" charset="0"/>
            </a:endParaRPr>
          </a:p>
          <a:p>
            <a:pPr lvl="0"/>
            <a:endParaRPr lang="en-US" kern="0" dirty="0" smtClean="0">
              <a:solidFill>
                <a:srgbClr val="000000"/>
              </a:solidFill>
              <a:cs typeface="Arial"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5" y="2324100"/>
            <a:ext cx="1581150" cy="1676400"/>
          </a:xfrm>
          <a:prstGeom prst="rect">
            <a:avLst/>
          </a:prstGeom>
        </p:spPr>
      </p:pic>
    </p:spTree>
    <p:extLst>
      <p:ext uri="{BB962C8B-B14F-4D97-AF65-F5344CB8AC3E}">
        <p14:creationId xmlns:p14="http://schemas.microsoft.com/office/powerpoint/2010/main" val="3066532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1143001"/>
            <a:ext cx="8458200" cy="384721"/>
          </a:xfrm>
        </p:spPr>
        <p:txBody>
          <a:bodyPr>
            <a:normAutofit fontScale="90000"/>
          </a:bodyPr>
          <a:lstStyle/>
          <a:p>
            <a:r>
              <a:rPr lang="en-IN" dirty="0">
                <a:latin typeface="Calibri Light" panose="020F0302020204030204" pitchFamily="34" charset="0"/>
              </a:rPr>
              <a:t>Scope of Work</a:t>
            </a:r>
          </a:p>
        </p:txBody>
      </p:sp>
      <p:grpSp>
        <p:nvGrpSpPr>
          <p:cNvPr id="68" name="Group 67"/>
          <p:cNvGrpSpPr/>
          <p:nvPr/>
        </p:nvGrpSpPr>
        <p:grpSpPr>
          <a:xfrm>
            <a:off x="-802885" y="1523512"/>
            <a:ext cx="9575410" cy="3865289"/>
            <a:chOff x="-782541" y="1036755"/>
            <a:chExt cx="9861471" cy="5752680"/>
          </a:xfrm>
        </p:grpSpPr>
        <p:grpSp>
          <p:nvGrpSpPr>
            <p:cNvPr id="69" name="Group 68"/>
            <p:cNvGrpSpPr/>
            <p:nvPr/>
          </p:nvGrpSpPr>
          <p:grpSpPr>
            <a:xfrm>
              <a:off x="-782541" y="1122043"/>
              <a:ext cx="7320804" cy="5404375"/>
              <a:chOff x="746009" y="1135691"/>
              <a:chExt cx="7320804" cy="5404375"/>
            </a:xfrm>
          </p:grpSpPr>
          <p:pic>
            <p:nvPicPr>
              <p:cNvPr id="124" name="Picture 123"/>
              <p:cNvPicPr>
                <a:picLocks noChangeAspect="1"/>
              </p:cNvPicPr>
              <p:nvPr/>
            </p:nvPicPr>
            <p:blipFill>
              <a:blip r:embed="rId2" cstate="print">
                <a:lum bright="11000"/>
                <a:extLst>
                  <a:ext uri="{28A0092B-C50C-407E-A947-70E740481C1C}">
                    <a14:useLocalDpi xmlns:a14="http://schemas.microsoft.com/office/drawing/2010/main" val="0"/>
                  </a:ext>
                </a:extLst>
              </a:blip>
              <a:stretch>
                <a:fillRect/>
              </a:stretch>
            </p:blipFill>
            <p:spPr>
              <a:xfrm>
                <a:off x="746009" y="1135691"/>
                <a:ext cx="7320804" cy="5404375"/>
              </a:xfrm>
              <a:prstGeom prst="rect">
                <a:avLst/>
              </a:prstGeom>
            </p:spPr>
          </p:pic>
          <p:grpSp>
            <p:nvGrpSpPr>
              <p:cNvPr id="125" name="Group 27"/>
              <p:cNvGrpSpPr/>
              <p:nvPr/>
            </p:nvGrpSpPr>
            <p:grpSpPr>
              <a:xfrm>
                <a:off x="1942434" y="3238658"/>
                <a:ext cx="1631106" cy="778385"/>
                <a:chOff x="3360304" y="2105183"/>
                <a:chExt cx="1631106" cy="778385"/>
              </a:xfrm>
            </p:grpSpPr>
            <p:pic>
              <p:nvPicPr>
                <p:cNvPr id="129" name="Picture 12" descr="C:\Documents and Settings\fpurves.ST-USERS\Local Settings\Temporary Internet Files\Content.IE5\C1Q78S3I\MC900434826[1].png"/>
                <p:cNvPicPr>
                  <a:picLocks noChangeAspect="1" noChangeArrowheads="1"/>
                </p:cNvPicPr>
                <p:nvPr/>
              </p:nvPicPr>
              <p:blipFill>
                <a:blip r:embed="rId3" cstate="print">
                  <a:duotone>
                    <a:prstClr val="black"/>
                    <a:srgbClr val="00B9E7">
                      <a:tint val="45000"/>
                      <a:satMod val="400000"/>
                    </a:srgbClr>
                  </a:duotone>
                  <a:lum bright="-4000"/>
                </a:blip>
                <a:srcRect/>
                <a:stretch>
                  <a:fillRect/>
                </a:stretch>
              </p:blipFill>
              <p:spPr bwMode="auto">
                <a:xfrm>
                  <a:off x="3360304" y="2105183"/>
                  <a:ext cx="612068" cy="612227"/>
                </a:xfrm>
                <a:prstGeom prst="rect">
                  <a:avLst/>
                </a:prstGeom>
                <a:noFill/>
                <a:effectLst/>
              </p:spPr>
            </p:pic>
            <p:sp>
              <p:nvSpPr>
                <p:cNvPr id="130" name="Rectangle 129"/>
                <p:cNvSpPr/>
                <p:nvPr/>
              </p:nvSpPr>
              <p:spPr>
                <a:xfrm>
                  <a:off x="3909997" y="2173572"/>
                  <a:ext cx="1081413" cy="709996"/>
                </a:xfrm>
                <a:prstGeom prst="rect">
                  <a:avLst/>
                </a:prstGeom>
              </p:spPr>
              <p:txBody>
                <a:bodyPr wrap="square">
                  <a:spAutoFit/>
                </a:bodyPr>
                <a:lstStyle/>
                <a:p>
                  <a:pPr algn="ctr" defTabSz="913646" fontAlgn="base">
                    <a:lnSpc>
                      <a:spcPts val="1000"/>
                    </a:lnSpc>
                    <a:spcBef>
                      <a:spcPct val="0"/>
                    </a:spcBef>
                    <a:spcAft>
                      <a:spcPct val="0"/>
                    </a:spcAft>
                    <a:defRPr/>
                  </a:pPr>
                  <a:r>
                    <a:rPr lang="en-US" sz="1050" b="1" kern="0" dirty="0">
                      <a:solidFill>
                        <a:srgbClr val="00B9E7">
                          <a:lumMod val="50000"/>
                        </a:srgbClr>
                      </a:solidFill>
                      <a:latin typeface="Trebuchet MS" pitchFamily="34" charset="0"/>
                      <a:ea typeface="ＭＳ Ｐゴシック" pitchFamily="34" charset="-128"/>
                      <a:cs typeface="Arial" pitchFamily="34" charset="0"/>
                    </a:rPr>
                    <a:t>Planning </a:t>
                  </a:r>
                </a:p>
                <a:p>
                  <a:pPr algn="ctr" defTabSz="913646" fontAlgn="base">
                    <a:lnSpc>
                      <a:spcPts val="1000"/>
                    </a:lnSpc>
                    <a:spcBef>
                      <a:spcPct val="0"/>
                    </a:spcBef>
                    <a:spcAft>
                      <a:spcPct val="0"/>
                    </a:spcAft>
                    <a:defRPr/>
                  </a:pPr>
                  <a:r>
                    <a:rPr lang="en-US" sz="1050" b="1" kern="0" dirty="0">
                      <a:solidFill>
                        <a:srgbClr val="00B9E7">
                          <a:lumMod val="50000"/>
                        </a:srgbClr>
                      </a:solidFill>
                      <a:latin typeface="Trebuchet MS" pitchFamily="34" charset="0"/>
                      <a:ea typeface="ＭＳ Ｐゴシック" pitchFamily="34" charset="-128"/>
                      <a:cs typeface="Arial" pitchFamily="34" charset="0"/>
                    </a:rPr>
                    <a:t>and Budgeting</a:t>
                  </a:r>
                </a:p>
              </p:txBody>
            </p:sp>
          </p:grpSp>
          <p:grpSp>
            <p:nvGrpSpPr>
              <p:cNvPr id="126" name="Group 24"/>
              <p:cNvGrpSpPr/>
              <p:nvPr/>
            </p:nvGrpSpPr>
            <p:grpSpPr>
              <a:xfrm>
                <a:off x="3173300" y="1869917"/>
                <a:ext cx="1817691" cy="768878"/>
                <a:chOff x="3524370" y="1593692"/>
                <a:chExt cx="1817691" cy="768878"/>
              </a:xfrm>
            </p:grpSpPr>
            <p:sp>
              <p:nvSpPr>
                <p:cNvPr id="127" name="Rectangle 126"/>
                <p:cNvSpPr/>
                <p:nvPr/>
              </p:nvSpPr>
              <p:spPr>
                <a:xfrm>
                  <a:off x="4071904" y="1788861"/>
                  <a:ext cx="1270157" cy="519135"/>
                </a:xfrm>
                <a:prstGeom prst="rect">
                  <a:avLst/>
                </a:prstGeom>
              </p:spPr>
              <p:txBody>
                <a:bodyPr wrap="square">
                  <a:spAutoFit/>
                </a:bodyPr>
                <a:lstStyle/>
                <a:p>
                  <a:pPr algn="ctr" defTabSz="913646" fontAlgn="base">
                    <a:lnSpc>
                      <a:spcPts val="1000"/>
                    </a:lnSpc>
                    <a:spcBef>
                      <a:spcPct val="0"/>
                    </a:spcBef>
                    <a:spcAft>
                      <a:spcPct val="0"/>
                    </a:spcAft>
                    <a:defRPr/>
                  </a:pPr>
                  <a:r>
                    <a:rPr lang="en-US" sz="1050" b="1" kern="0" dirty="0">
                      <a:solidFill>
                        <a:srgbClr val="00B9E7">
                          <a:lumMod val="50000"/>
                        </a:srgbClr>
                      </a:solidFill>
                      <a:latin typeface="Trebuchet MS" pitchFamily="34" charset="0"/>
                      <a:ea typeface="ＭＳ Ｐゴシック" pitchFamily="34" charset="-128"/>
                      <a:cs typeface="Arial" pitchFamily="34" charset="0"/>
                    </a:rPr>
                    <a:t>Financial Management</a:t>
                  </a:r>
                </a:p>
              </p:txBody>
            </p:sp>
            <p:pic>
              <p:nvPicPr>
                <p:cNvPr id="128" name="Picture 127" descr="ic-OnlineFinance-gray.gif"/>
                <p:cNvPicPr>
                  <a:picLocks noChangeAspect="1"/>
                </p:cNvPicPr>
                <p:nvPr/>
              </p:nvPicPr>
              <p:blipFill>
                <a:blip r:embed="rId4" cstate="print">
                  <a:clrChange>
                    <a:clrFrom>
                      <a:srgbClr val="FFFFFF"/>
                    </a:clrFrom>
                    <a:clrTo>
                      <a:srgbClr val="FFFFFF">
                        <a:alpha val="0"/>
                      </a:srgbClr>
                    </a:clrTo>
                  </a:clrChange>
                  <a:duotone>
                    <a:prstClr val="black"/>
                    <a:srgbClr val="D5D5D5">
                      <a:tint val="45000"/>
                      <a:satMod val="400000"/>
                    </a:srgbClr>
                  </a:duotone>
                </a:blip>
                <a:stretch>
                  <a:fillRect/>
                </a:stretch>
              </p:blipFill>
              <p:spPr>
                <a:xfrm>
                  <a:off x="3524370" y="1593692"/>
                  <a:ext cx="768878" cy="768878"/>
                </a:xfrm>
                <a:prstGeom prst="rect">
                  <a:avLst/>
                </a:prstGeom>
              </p:spPr>
            </p:pic>
          </p:grpSp>
        </p:grpSp>
        <p:pic>
          <p:nvPicPr>
            <p:cNvPr id="70" name="Picture 69" descr="C:\Users\dhoperos\Documents\fusion\1. POSITIONING 2.0\icons\A\Additem2Cart\AddItem2Cart.png"/>
            <p:cNvPicPr>
              <a:picLocks noChangeAspect="1" noChangeArrowheads="1"/>
            </p:cNvPicPr>
            <p:nvPr/>
          </p:nvPicPr>
          <p:blipFill>
            <a:blip r:embed="rId5" cstate="print"/>
            <a:srcRect/>
            <a:stretch>
              <a:fillRect/>
            </a:stretch>
          </p:blipFill>
          <p:spPr bwMode="auto">
            <a:xfrm>
              <a:off x="1570816" y="4534750"/>
              <a:ext cx="619071" cy="828986"/>
            </a:xfrm>
            <a:prstGeom prst="rect">
              <a:avLst/>
            </a:prstGeom>
            <a:noFill/>
            <a:effectLst>
              <a:outerShdw blurRad="50800" dist="38100" dir="2700000" algn="tl" rotWithShape="0">
                <a:prstClr val="black">
                  <a:alpha val="40000"/>
                </a:prstClr>
              </a:outerShdw>
            </a:effectLst>
          </p:spPr>
        </p:pic>
        <p:sp>
          <p:nvSpPr>
            <p:cNvPr id="71" name="Rectangle 70"/>
            <p:cNvSpPr/>
            <p:nvPr/>
          </p:nvSpPr>
          <p:spPr>
            <a:xfrm>
              <a:off x="2175392" y="4981044"/>
              <a:ext cx="1340771" cy="328277"/>
            </a:xfrm>
            <a:prstGeom prst="rect">
              <a:avLst/>
            </a:prstGeom>
          </p:spPr>
          <p:txBody>
            <a:bodyPr>
              <a:spAutoFit/>
            </a:bodyPr>
            <a:lstStyle/>
            <a:p>
              <a:pPr defTabSz="913646" fontAlgn="base">
                <a:lnSpc>
                  <a:spcPts val="1000"/>
                </a:lnSpc>
                <a:spcBef>
                  <a:spcPct val="0"/>
                </a:spcBef>
                <a:spcAft>
                  <a:spcPct val="0"/>
                </a:spcAft>
                <a:defRPr/>
              </a:pPr>
              <a:r>
                <a:rPr lang="en-US" sz="1050" b="1" kern="0" dirty="0">
                  <a:solidFill>
                    <a:srgbClr val="00B9E7">
                      <a:lumMod val="50000"/>
                    </a:srgbClr>
                  </a:solidFill>
                  <a:latin typeface="Trebuchet MS" pitchFamily="34" charset="0"/>
                  <a:ea typeface="ＭＳ Ｐゴシック" pitchFamily="34" charset="-128"/>
                  <a:cs typeface="Arial" pitchFamily="34" charset="0"/>
                </a:rPr>
                <a:t>Procurement</a:t>
              </a:r>
            </a:p>
          </p:txBody>
        </p:sp>
        <p:grpSp>
          <p:nvGrpSpPr>
            <p:cNvPr id="72" name="Group 71"/>
            <p:cNvGrpSpPr/>
            <p:nvPr/>
          </p:nvGrpSpPr>
          <p:grpSpPr>
            <a:xfrm>
              <a:off x="5253868" y="3899416"/>
              <a:ext cx="3613007" cy="2890019"/>
              <a:chOff x="3893392" y="1042631"/>
              <a:chExt cx="4534617" cy="3392064"/>
            </a:xfrm>
          </p:grpSpPr>
          <p:grpSp>
            <p:nvGrpSpPr>
              <p:cNvPr id="97" name="Group 96"/>
              <p:cNvGrpSpPr/>
              <p:nvPr/>
            </p:nvGrpSpPr>
            <p:grpSpPr>
              <a:xfrm>
                <a:off x="4692770" y="1466491"/>
                <a:ext cx="2812211" cy="2812211"/>
                <a:chOff x="0" y="1112808"/>
                <a:chExt cx="2812211" cy="2812211"/>
              </a:xfrm>
            </p:grpSpPr>
            <p:sp>
              <p:nvSpPr>
                <p:cNvPr id="121" name="Oval 120"/>
                <p:cNvSpPr/>
                <p:nvPr/>
              </p:nvSpPr>
              <p:spPr>
                <a:xfrm>
                  <a:off x="194094" y="1306902"/>
                  <a:ext cx="2424023" cy="2424023"/>
                </a:xfrm>
                <a:prstGeom prst="ellipse">
                  <a:avLst/>
                </a:prstGeom>
                <a:solidFill>
                  <a:srgbClr val="FFFFFF">
                    <a:lumMod val="95000"/>
                    <a:alpha val="54000"/>
                  </a:srgbClr>
                </a:solidFill>
                <a:ln w="25400" cap="flat" cmpd="sng" algn="ctr">
                  <a:noFill/>
                  <a:prstDash val="solid"/>
                </a:ln>
                <a:effectLst/>
              </p:spPr>
              <p:txBody>
                <a:bodyPr lIns="0" tIns="0" rIns="0" bIns="0" rtlCol="0" anchor="t" anchorCtr="0"/>
                <a:lstStyle/>
                <a:p>
                  <a:pPr defTabSz="685800" fontAlgn="base">
                    <a:spcBef>
                      <a:spcPct val="0"/>
                    </a:spcBef>
                    <a:spcAft>
                      <a:spcPct val="0"/>
                    </a:spcAft>
                    <a:defRPr/>
                  </a:pPr>
                  <a:endParaRPr lang="en-US" sz="525" b="1" kern="0" dirty="0" err="1">
                    <a:solidFill>
                      <a:srgbClr val="000000"/>
                    </a:solidFill>
                    <a:latin typeface="Trebuchet MS"/>
                    <a:cs typeface="Arial" pitchFamily="34" charset="0"/>
                  </a:endParaRPr>
                </a:p>
              </p:txBody>
            </p:sp>
            <p:sp>
              <p:nvSpPr>
                <p:cNvPr id="122" name="Donut 121"/>
                <p:cNvSpPr/>
                <p:nvPr/>
              </p:nvSpPr>
              <p:spPr>
                <a:xfrm>
                  <a:off x="0" y="1112808"/>
                  <a:ext cx="2812211" cy="2812211"/>
                </a:xfrm>
                <a:prstGeom prst="donut">
                  <a:avLst>
                    <a:gd name="adj" fmla="val 9643"/>
                  </a:avLst>
                </a:prstGeom>
                <a:solidFill>
                  <a:srgbClr val="FFFFFF"/>
                </a:solidFill>
                <a:ln w="3175" cap="flat" cmpd="sng" algn="ctr">
                  <a:solidFill>
                    <a:srgbClr val="FFFFFF">
                      <a:lumMod val="75000"/>
                    </a:srgbClr>
                  </a:solidFill>
                  <a:prstDash val="solid"/>
                  <a:miter lim="800000"/>
                  <a:headEnd/>
                  <a:tailEnd/>
                </a:ln>
                <a:effectLst>
                  <a:outerShdw blurRad="63500" dist="71842" dir="2700000" algn="ctr" rotWithShape="0">
                    <a:srgbClr val="000000">
                      <a:alpha val="50000"/>
                    </a:srgbClr>
                  </a:outerShdw>
                </a:effectLst>
              </p:spPr>
              <p:txBody>
                <a:bodyPr lIns="0" tIns="0" rIns="0" bIns="0" rtlCol="0" anchor="t" anchorCtr="0"/>
                <a:lstStyle/>
                <a:p>
                  <a:pPr defTabSz="685800" fontAlgn="base">
                    <a:spcBef>
                      <a:spcPct val="0"/>
                    </a:spcBef>
                    <a:spcAft>
                      <a:spcPct val="0"/>
                    </a:spcAft>
                    <a:defRPr/>
                  </a:pPr>
                  <a:endParaRPr lang="en-US" sz="525" b="1" kern="0" dirty="0" err="1">
                    <a:solidFill>
                      <a:srgbClr val="000000"/>
                    </a:solidFill>
                    <a:latin typeface="Trebuchet MS"/>
                    <a:cs typeface="Arial" pitchFamily="34" charset="0"/>
                  </a:endParaRPr>
                </a:p>
              </p:txBody>
            </p:sp>
            <p:pic>
              <p:nvPicPr>
                <p:cNvPr id="123" name="Picture 2" descr="C:\Users\dhoperos\AppData\Local\Temp\7zEDAF.tmp\O_CloudServices_clr.bmp"/>
                <p:cNvPicPr>
                  <a:picLocks noChangeAspect="1" noChangeArrowheads="1"/>
                </p:cNvPicPr>
                <p:nvPr/>
              </p:nvPicPr>
              <p:blipFill>
                <a:blip r:embed="rId6" cstate="print"/>
                <a:srcRect/>
                <a:stretch>
                  <a:fillRect/>
                </a:stretch>
              </p:blipFill>
              <p:spPr bwMode="auto">
                <a:xfrm>
                  <a:off x="726846" y="2173858"/>
                  <a:ext cx="1317722" cy="605766"/>
                </a:xfrm>
                <a:prstGeom prst="rect">
                  <a:avLst/>
                </a:prstGeom>
                <a:solidFill>
                  <a:srgbClr val="FFFFFF"/>
                </a:solidFill>
                <a:ln w="3175">
                  <a:solidFill>
                    <a:srgbClr val="FFFFFF">
                      <a:lumMod val="75000"/>
                    </a:srgbClr>
                  </a:solidFill>
                  <a:miter lim="800000"/>
                  <a:headEnd/>
                  <a:tailEnd/>
                </a:ln>
                <a:effectLst>
                  <a:outerShdw blurRad="63500" dist="71842" dir="2700000" algn="ctr" rotWithShape="0">
                    <a:srgbClr val="000000">
                      <a:alpha val="50000"/>
                    </a:srgbClr>
                  </a:outerShdw>
                </a:effectLst>
              </p:spPr>
            </p:pic>
          </p:grpSp>
          <p:grpSp>
            <p:nvGrpSpPr>
              <p:cNvPr id="98" name="Group 97"/>
              <p:cNvGrpSpPr/>
              <p:nvPr/>
            </p:nvGrpSpPr>
            <p:grpSpPr>
              <a:xfrm>
                <a:off x="4386774" y="3283408"/>
                <a:ext cx="1365848" cy="1121454"/>
                <a:chOff x="3752493" y="3264358"/>
                <a:chExt cx="1365848" cy="1121454"/>
              </a:xfrm>
            </p:grpSpPr>
            <p:sp>
              <p:nvSpPr>
                <p:cNvPr id="119" name="Rectangle 118"/>
                <p:cNvSpPr/>
                <p:nvPr/>
              </p:nvSpPr>
              <p:spPr>
                <a:xfrm>
                  <a:off x="3752493" y="3393058"/>
                  <a:ext cx="1365848" cy="992754"/>
                </a:xfrm>
                <a:prstGeom prst="rect">
                  <a:avLst/>
                </a:prstGeom>
                <a:solidFill>
                  <a:srgbClr val="FFFFFF"/>
                </a:solidFill>
                <a:ln w="9525">
                  <a:solidFill>
                    <a:srgbClr val="5F5F5F"/>
                  </a:solidFill>
                  <a:miter lim="800000"/>
                  <a:headEnd/>
                  <a:tailEnd/>
                </a:ln>
                <a:effectLst>
                  <a:outerShdw blurRad="63500" dist="71842" dir="2700000" algn="ctr" rotWithShape="0">
                    <a:srgbClr val="000000">
                      <a:alpha val="50000"/>
                    </a:srgbClr>
                  </a:outerShdw>
                </a:effectLst>
              </p:spPr>
              <p:txBody>
                <a:bodyPr lIns="69056" tIns="0" rIns="69056" bIns="68580" anchor="b" anchorCtr="1"/>
                <a:lstStyle/>
                <a:p>
                  <a:pPr algn="ctr" defTabSz="685800" fontAlgn="base">
                    <a:lnSpc>
                      <a:spcPct val="90000"/>
                    </a:lnSpc>
                    <a:spcBef>
                      <a:spcPct val="0"/>
                    </a:spcBef>
                    <a:spcAft>
                      <a:spcPct val="0"/>
                    </a:spcAft>
                    <a:buClr>
                      <a:srgbClr val="B2B2B2"/>
                    </a:buClr>
                    <a:defRPr/>
                  </a:pPr>
                  <a:endParaRPr lang="en-US" sz="525" b="1" kern="0" dirty="0">
                    <a:solidFill>
                      <a:srgbClr val="000000">
                        <a:lumMod val="75000"/>
                        <a:lumOff val="25000"/>
                      </a:srgbClr>
                    </a:solidFill>
                    <a:latin typeface="Trebuchet MS" pitchFamily="34" charset="0"/>
                    <a:ea typeface="MS PGothic" pitchFamily="34" charset="-128"/>
                  </a:endParaRPr>
                </a:p>
              </p:txBody>
            </p:sp>
            <p:pic>
              <p:nvPicPr>
                <p:cNvPr id="120" name="Picture 49" descr="Procurement.png"/>
                <p:cNvPicPr>
                  <a:picLocks noChangeAspect="1"/>
                </p:cNvPicPr>
                <p:nvPr/>
              </p:nvPicPr>
              <p:blipFill>
                <a:blip r:embed="rId7" cstate="print"/>
                <a:srcRect/>
                <a:stretch>
                  <a:fillRect/>
                </a:stretch>
              </p:blipFill>
              <p:spPr bwMode="auto">
                <a:xfrm>
                  <a:off x="3958986" y="3264358"/>
                  <a:ext cx="575634" cy="39898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99" name="Rectangle 98"/>
              <p:cNvSpPr/>
              <p:nvPr/>
            </p:nvSpPr>
            <p:spPr>
              <a:xfrm>
                <a:off x="4382218" y="3642097"/>
                <a:ext cx="1932317" cy="766130"/>
              </a:xfrm>
              <a:prstGeom prst="rect">
                <a:avLst/>
              </a:prstGeom>
            </p:spPr>
            <p:txBody>
              <a:bodyPr wrap="square">
                <a:spAutoFit/>
              </a:bodyPr>
              <a:lstStyle/>
              <a:p>
                <a:pPr defTabSz="685800" fontAlgn="base">
                  <a:spcBef>
                    <a:spcPct val="0"/>
                  </a:spcBef>
                  <a:spcAft>
                    <a:spcPct val="0"/>
                  </a:spcAft>
                  <a:defRPr/>
                </a:pPr>
                <a:r>
                  <a:rPr lang="en-US" sz="450" b="1" kern="0" dirty="0">
                    <a:solidFill>
                      <a:srgbClr val="000000">
                        <a:lumMod val="75000"/>
                        <a:lumOff val="25000"/>
                      </a:srgbClr>
                    </a:solidFill>
                    <a:cs typeface="Arial"/>
                  </a:rPr>
                  <a:t>Purchasing</a:t>
                </a:r>
              </a:p>
              <a:p>
                <a:pPr defTabSz="685800" fontAlgn="base">
                  <a:spcBef>
                    <a:spcPct val="0"/>
                  </a:spcBef>
                  <a:spcAft>
                    <a:spcPct val="0"/>
                  </a:spcAft>
                  <a:tabLst>
                    <a:tab pos="257175" algn="l"/>
                  </a:tabLst>
                  <a:defRPr/>
                </a:pPr>
                <a:r>
                  <a:rPr lang="en-US" sz="450" b="1" kern="0" dirty="0">
                    <a:solidFill>
                      <a:srgbClr val="000000">
                        <a:lumMod val="75000"/>
                        <a:lumOff val="25000"/>
                      </a:srgbClr>
                    </a:solidFill>
                    <a:cs typeface="Arial"/>
                  </a:rPr>
                  <a:t>Center Driven Procurement</a:t>
                </a:r>
              </a:p>
              <a:p>
                <a:pPr defTabSz="685800" fontAlgn="base">
                  <a:spcBef>
                    <a:spcPct val="0"/>
                  </a:spcBef>
                  <a:spcAft>
                    <a:spcPct val="0"/>
                  </a:spcAft>
                  <a:defRPr/>
                </a:pPr>
                <a:r>
                  <a:rPr lang="en-US" sz="450" b="1" kern="0" dirty="0">
                    <a:solidFill>
                      <a:srgbClr val="000000">
                        <a:lumMod val="75000"/>
                        <a:lumOff val="25000"/>
                      </a:srgbClr>
                    </a:solidFill>
                    <a:cs typeface="Arial"/>
                  </a:rPr>
                  <a:t>Unified Approvals</a:t>
                </a:r>
              </a:p>
              <a:p>
                <a:pPr defTabSz="685800" fontAlgn="base">
                  <a:spcBef>
                    <a:spcPct val="0"/>
                  </a:spcBef>
                  <a:spcAft>
                    <a:spcPct val="0"/>
                  </a:spcAft>
                  <a:defRPr/>
                </a:pPr>
                <a:r>
                  <a:rPr lang="en-US" sz="450" b="1" kern="0" dirty="0">
                    <a:solidFill>
                      <a:srgbClr val="000000">
                        <a:lumMod val="75000"/>
                        <a:lumOff val="25000"/>
                      </a:srgbClr>
                    </a:solidFill>
                    <a:cs typeface="Arial"/>
                  </a:rPr>
                  <a:t>Buyers Work Center</a:t>
                </a:r>
              </a:p>
              <a:p>
                <a:pPr marL="133350" indent="-133350" defTabSz="685800" fontAlgn="base">
                  <a:spcBef>
                    <a:spcPct val="0"/>
                  </a:spcBef>
                  <a:spcAft>
                    <a:spcPct val="0"/>
                  </a:spcAft>
                  <a:defRPr/>
                </a:pPr>
                <a:r>
                  <a:rPr lang="en-US" sz="450" b="1" kern="0" dirty="0">
                    <a:solidFill>
                      <a:srgbClr val="000000">
                        <a:lumMod val="75000"/>
                        <a:lumOff val="25000"/>
                      </a:srgbClr>
                    </a:solidFill>
                    <a:cs typeface="Arial"/>
                  </a:rPr>
                  <a:t>Document Change Mgmt</a:t>
                </a:r>
              </a:p>
            </p:txBody>
          </p:sp>
          <p:grpSp>
            <p:nvGrpSpPr>
              <p:cNvPr id="100" name="Group 99"/>
              <p:cNvGrpSpPr/>
              <p:nvPr/>
            </p:nvGrpSpPr>
            <p:grpSpPr>
              <a:xfrm>
                <a:off x="3893392" y="2064771"/>
                <a:ext cx="1489489" cy="1143205"/>
                <a:chOff x="3246411" y="2064771"/>
                <a:chExt cx="1489489" cy="1143205"/>
              </a:xfrm>
            </p:grpSpPr>
            <p:sp>
              <p:nvSpPr>
                <p:cNvPr id="116" name="Rectangle 115"/>
                <p:cNvSpPr/>
                <p:nvPr/>
              </p:nvSpPr>
              <p:spPr>
                <a:xfrm>
                  <a:off x="3246411" y="2153734"/>
                  <a:ext cx="1365848" cy="992754"/>
                </a:xfrm>
                <a:prstGeom prst="rect">
                  <a:avLst/>
                </a:prstGeom>
                <a:solidFill>
                  <a:srgbClr val="FFFFFF"/>
                </a:solidFill>
                <a:ln w="9525">
                  <a:solidFill>
                    <a:srgbClr val="5F5F5F"/>
                  </a:solidFill>
                  <a:miter lim="800000"/>
                  <a:headEnd/>
                  <a:tailEnd/>
                </a:ln>
                <a:effectLst>
                  <a:outerShdw blurRad="63500" dist="71842" dir="2700000" algn="ctr" rotWithShape="0">
                    <a:srgbClr val="000000">
                      <a:alpha val="50000"/>
                    </a:srgbClr>
                  </a:outerShdw>
                </a:effectLst>
              </p:spPr>
              <p:txBody>
                <a:bodyPr lIns="69056" tIns="0" rIns="69056" bIns="68580" anchor="b" anchorCtr="1"/>
                <a:lstStyle/>
                <a:p>
                  <a:pPr algn="ctr" defTabSz="685800" fontAlgn="base">
                    <a:lnSpc>
                      <a:spcPct val="90000"/>
                    </a:lnSpc>
                    <a:spcBef>
                      <a:spcPct val="0"/>
                    </a:spcBef>
                    <a:spcAft>
                      <a:spcPct val="0"/>
                    </a:spcAft>
                    <a:buClr>
                      <a:srgbClr val="B2B2B2"/>
                    </a:buClr>
                    <a:defRPr/>
                  </a:pPr>
                  <a:endParaRPr lang="en-US" sz="525" b="1" kern="0" dirty="0">
                    <a:solidFill>
                      <a:srgbClr val="000000">
                        <a:lumMod val="75000"/>
                        <a:lumOff val="25000"/>
                      </a:srgbClr>
                    </a:solidFill>
                    <a:latin typeface="Trebuchet MS" pitchFamily="34" charset="0"/>
                    <a:ea typeface="MS PGothic" pitchFamily="34" charset="-128"/>
                  </a:endParaRPr>
                </a:p>
              </p:txBody>
            </p:sp>
            <p:pic>
              <p:nvPicPr>
                <p:cNvPr id="117" name="Picture 39" descr="Portal.png"/>
                <p:cNvPicPr>
                  <a:picLocks noChangeAspect="1"/>
                </p:cNvPicPr>
                <p:nvPr/>
              </p:nvPicPr>
              <p:blipFill>
                <a:blip r:embed="rId8" cstate="print"/>
                <a:srcRect/>
                <a:stretch>
                  <a:fillRect/>
                </a:stretch>
              </p:blipFill>
              <p:spPr bwMode="auto">
                <a:xfrm>
                  <a:off x="3711965" y="2064771"/>
                  <a:ext cx="529996" cy="4196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8" name="Rectangle 117"/>
                <p:cNvSpPr/>
                <p:nvPr/>
              </p:nvSpPr>
              <p:spPr>
                <a:xfrm>
                  <a:off x="3269409" y="2441847"/>
                  <a:ext cx="1466491" cy="766129"/>
                </a:xfrm>
                <a:prstGeom prst="rect">
                  <a:avLst/>
                </a:prstGeom>
              </p:spPr>
              <p:txBody>
                <a:bodyPr wrap="square">
                  <a:spAutoFit/>
                </a:bodyPr>
                <a:lstStyle/>
                <a:p>
                  <a:pPr defTabSz="685800" fontAlgn="base">
                    <a:spcBef>
                      <a:spcPct val="0"/>
                    </a:spcBef>
                    <a:spcAft>
                      <a:spcPct val="0"/>
                    </a:spcAft>
                    <a:defRPr/>
                  </a:pPr>
                  <a:r>
                    <a:rPr lang="en-US" sz="450" b="1" kern="0" dirty="0">
                      <a:solidFill>
                        <a:srgbClr val="000000">
                          <a:lumMod val="75000"/>
                          <a:lumOff val="25000"/>
                        </a:srgbClr>
                      </a:solidFill>
                      <a:cs typeface="Arial"/>
                    </a:rPr>
                    <a:t>Supplier Portal</a:t>
                  </a:r>
                </a:p>
                <a:p>
                  <a:pPr defTabSz="685800" fontAlgn="base">
                    <a:spcBef>
                      <a:spcPct val="0"/>
                    </a:spcBef>
                    <a:spcAft>
                      <a:spcPct val="0"/>
                    </a:spcAft>
                    <a:defRPr/>
                  </a:pPr>
                  <a:r>
                    <a:rPr lang="en-US" sz="450" b="1" kern="0" dirty="0">
                      <a:solidFill>
                        <a:srgbClr val="000000">
                          <a:lumMod val="75000"/>
                          <a:lumOff val="25000"/>
                        </a:srgbClr>
                      </a:solidFill>
                      <a:cs typeface="Arial"/>
                    </a:rPr>
                    <a:t>Interactive Collaboration</a:t>
                  </a:r>
                </a:p>
                <a:p>
                  <a:pPr defTabSz="685800" fontAlgn="base">
                    <a:spcBef>
                      <a:spcPct val="0"/>
                    </a:spcBef>
                    <a:spcAft>
                      <a:spcPct val="0"/>
                    </a:spcAft>
                    <a:defRPr/>
                  </a:pPr>
                  <a:r>
                    <a:rPr lang="en-US" sz="450" b="1" kern="0" dirty="0">
                      <a:solidFill>
                        <a:srgbClr val="000000">
                          <a:lumMod val="75000"/>
                          <a:lumOff val="25000"/>
                        </a:srgbClr>
                      </a:solidFill>
                      <a:cs typeface="Arial"/>
                    </a:rPr>
                    <a:t>Supplier Work Center</a:t>
                  </a:r>
                </a:p>
                <a:p>
                  <a:pPr defTabSz="685800" fontAlgn="base">
                    <a:spcBef>
                      <a:spcPct val="0"/>
                    </a:spcBef>
                    <a:spcAft>
                      <a:spcPct val="0"/>
                    </a:spcAft>
                    <a:defRPr/>
                  </a:pPr>
                  <a:r>
                    <a:rPr lang="en-US" sz="450" b="1" kern="0" dirty="0">
                      <a:solidFill>
                        <a:srgbClr val="000000">
                          <a:lumMod val="75000"/>
                          <a:lumOff val="25000"/>
                        </a:srgbClr>
                      </a:solidFill>
                      <a:cs typeface="Arial"/>
                    </a:rPr>
                    <a:t>Catalog Authoring</a:t>
                  </a:r>
                </a:p>
                <a:p>
                  <a:pPr defTabSz="685800" fontAlgn="base">
                    <a:spcBef>
                      <a:spcPct val="0"/>
                    </a:spcBef>
                    <a:spcAft>
                      <a:spcPct val="0"/>
                    </a:spcAft>
                    <a:defRPr/>
                  </a:pPr>
                  <a:r>
                    <a:rPr lang="en-US" sz="450" b="1" kern="0" dirty="0">
                      <a:solidFill>
                        <a:srgbClr val="000000">
                          <a:lumMod val="75000"/>
                          <a:lumOff val="25000"/>
                        </a:srgbClr>
                      </a:solidFill>
                      <a:cs typeface="Arial"/>
                    </a:rPr>
                    <a:t>Electronic Invoicing</a:t>
                  </a:r>
                </a:p>
              </p:txBody>
            </p:sp>
          </p:grpSp>
          <p:grpSp>
            <p:nvGrpSpPr>
              <p:cNvPr id="101" name="Group 100"/>
              <p:cNvGrpSpPr/>
              <p:nvPr/>
            </p:nvGrpSpPr>
            <p:grpSpPr>
              <a:xfrm>
                <a:off x="5388636" y="1042631"/>
                <a:ext cx="1495246" cy="1148608"/>
                <a:chOff x="4784785" y="1042631"/>
                <a:chExt cx="1495246" cy="1148608"/>
              </a:xfrm>
            </p:grpSpPr>
            <p:grpSp>
              <p:nvGrpSpPr>
                <p:cNvPr id="110" name="Group 109"/>
                <p:cNvGrpSpPr/>
                <p:nvPr/>
              </p:nvGrpSpPr>
              <p:grpSpPr>
                <a:xfrm>
                  <a:off x="4784785" y="1147315"/>
                  <a:ext cx="1495246" cy="1043924"/>
                  <a:chOff x="4784785" y="1147315"/>
                  <a:chExt cx="1495246" cy="1043924"/>
                </a:xfrm>
              </p:grpSpPr>
              <p:sp>
                <p:nvSpPr>
                  <p:cNvPr id="114" name="Rectangle 113"/>
                  <p:cNvSpPr/>
                  <p:nvPr/>
                </p:nvSpPr>
                <p:spPr>
                  <a:xfrm>
                    <a:off x="4784785" y="1147315"/>
                    <a:ext cx="1365848" cy="992754"/>
                  </a:xfrm>
                  <a:prstGeom prst="rect">
                    <a:avLst/>
                  </a:prstGeom>
                  <a:solidFill>
                    <a:srgbClr val="FFFFFF"/>
                  </a:solidFill>
                  <a:ln w="9525">
                    <a:solidFill>
                      <a:srgbClr val="5F5F5F"/>
                    </a:solidFill>
                    <a:miter lim="800000"/>
                    <a:headEnd/>
                    <a:tailEnd/>
                  </a:ln>
                  <a:effectLst>
                    <a:outerShdw blurRad="63500" dist="71842" dir="2700000" algn="ctr" rotWithShape="0">
                      <a:srgbClr val="000000">
                        <a:alpha val="50000"/>
                      </a:srgbClr>
                    </a:outerShdw>
                  </a:effectLst>
                </p:spPr>
                <p:txBody>
                  <a:bodyPr lIns="69056" tIns="0" rIns="69056" bIns="68580" anchor="b" anchorCtr="1"/>
                  <a:lstStyle/>
                  <a:p>
                    <a:pPr algn="ctr" defTabSz="685800" fontAlgn="base">
                      <a:lnSpc>
                        <a:spcPct val="90000"/>
                      </a:lnSpc>
                      <a:spcBef>
                        <a:spcPct val="0"/>
                      </a:spcBef>
                      <a:spcAft>
                        <a:spcPct val="0"/>
                      </a:spcAft>
                      <a:buClr>
                        <a:srgbClr val="B2B2B2"/>
                      </a:buClr>
                      <a:defRPr/>
                    </a:pPr>
                    <a:endParaRPr lang="en-US" sz="525" b="1" kern="0" dirty="0">
                      <a:solidFill>
                        <a:srgbClr val="000000">
                          <a:lumMod val="75000"/>
                          <a:lumOff val="25000"/>
                        </a:srgbClr>
                      </a:solidFill>
                      <a:latin typeface="Trebuchet MS" pitchFamily="34" charset="0"/>
                      <a:ea typeface="MS PGothic" pitchFamily="34" charset="-128"/>
                    </a:endParaRPr>
                  </a:p>
                </p:txBody>
              </p:sp>
              <p:sp>
                <p:nvSpPr>
                  <p:cNvPr id="115" name="Rectangle 114"/>
                  <p:cNvSpPr/>
                  <p:nvPr/>
                </p:nvSpPr>
                <p:spPr>
                  <a:xfrm>
                    <a:off x="4804914" y="1425109"/>
                    <a:ext cx="1475117" cy="766130"/>
                  </a:xfrm>
                  <a:prstGeom prst="rect">
                    <a:avLst/>
                  </a:prstGeom>
                </p:spPr>
                <p:txBody>
                  <a:bodyPr wrap="square">
                    <a:spAutoFit/>
                  </a:bodyPr>
                  <a:lstStyle/>
                  <a:p>
                    <a:pPr defTabSz="685800" fontAlgn="base">
                      <a:spcBef>
                        <a:spcPct val="0"/>
                      </a:spcBef>
                      <a:spcAft>
                        <a:spcPct val="0"/>
                      </a:spcAft>
                      <a:defRPr/>
                    </a:pPr>
                    <a:r>
                      <a:rPr lang="en-US" sz="450" b="1" kern="0" dirty="0">
                        <a:solidFill>
                          <a:srgbClr val="000000">
                            <a:lumMod val="75000"/>
                            <a:lumOff val="25000"/>
                          </a:srgbClr>
                        </a:solidFill>
                        <a:cs typeface="Arial"/>
                      </a:rPr>
                      <a:t>Sourcing</a:t>
                    </a:r>
                  </a:p>
                  <a:p>
                    <a:pPr defTabSz="685800" fontAlgn="base">
                      <a:spcBef>
                        <a:spcPct val="0"/>
                      </a:spcBef>
                      <a:spcAft>
                        <a:spcPct val="0"/>
                      </a:spcAft>
                      <a:defRPr/>
                    </a:pPr>
                    <a:r>
                      <a:rPr lang="en-US" sz="450" b="1" kern="0" dirty="0">
                        <a:solidFill>
                          <a:srgbClr val="000000">
                            <a:lumMod val="75000"/>
                            <a:lumOff val="25000"/>
                          </a:srgbClr>
                        </a:solidFill>
                        <a:cs typeface="Arial"/>
                      </a:rPr>
                      <a:t>Negotiation Styles</a:t>
                    </a:r>
                  </a:p>
                  <a:p>
                    <a:pPr defTabSz="685800" fontAlgn="base">
                      <a:spcBef>
                        <a:spcPct val="0"/>
                      </a:spcBef>
                      <a:spcAft>
                        <a:spcPct val="0"/>
                      </a:spcAft>
                      <a:defRPr/>
                    </a:pPr>
                    <a:r>
                      <a:rPr lang="en-US" sz="450" b="1" kern="0" dirty="0">
                        <a:solidFill>
                          <a:srgbClr val="000000">
                            <a:lumMod val="75000"/>
                            <a:lumOff val="25000"/>
                          </a:srgbClr>
                        </a:solidFill>
                        <a:cs typeface="Arial"/>
                      </a:rPr>
                      <a:t>Guided Event Creation</a:t>
                    </a:r>
                  </a:p>
                  <a:p>
                    <a:pPr defTabSz="685800" fontAlgn="base">
                      <a:spcBef>
                        <a:spcPct val="0"/>
                      </a:spcBef>
                      <a:spcAft>
                        <a:spcPct val="0"/>
                      </a:spcAft>
                      <a:defRPr/>
                    </a:pPr>
                    <a:r>
                      <a:rPr lang="en-US" sz="450" b="1" kern="0" dirty="0">
                        <a:solidFill>
                          <a:srgbClr val="000000">
                            <a:lumMod val="75000"/>
                            <a:lumOff val="25000"/>
                          </a:srgbClr>
                        </a:solidFill>
                        <a:cs typeface="Arial"/>
                      </a:rPr>
                      <a:t>Live Negotiation Monitor</a:t>
                    </a:r>
                  </a:p>
                  <a:p>
                    <a:pPr defTabSz="685800" fontAlgn="base">
                      <a:spcBef>
                        <a:spcPct val="0"/>
                      </a:spcBef>
                      <a:spcAft>
                        <a:spcPct val="0"/>
                      </a:spcAft>
                      <a:defRPr/>
                    </a:pPr>
                    <a:r>
                      <a:rPr lang="en-US" sz="450" b="1" kern="0" dirty="0">
                        <a:solidFill>
                          <a:srgbClr val="000000">
                            <a:lumMod val="75000"/>
                            <a:lumOff val="25000"/>
                          </a:srgbClr>
                        </a:solidFill>
                        <a:cs typeface="Arial"/>
                      </a:rPr>
                      <a:t>Spreadsheet Automation</a:t>
                    </a:r>
                  </a:p>
                </p:txBody>
              </p:sp>
            </p:grpSp>
            <p:grpSp>
              <p:nvGrpSpPr>
                <p:cNvPr id="111" name="Group 110"/>
                <p:cNvGrpSpPr/>
                <p:nvPr/>
              </p:nvGrpSpPr>
              <p:grpSpPr>
                <a:xfrm>
                  <a:off x="5203527" y="1042631"/>
                  <a:ext cx="592327" cy="449741"/>
                  <a:chOff x="1830598" y="2319339"/>
                  <a:chExt cx="740049" cy="561903"/>
                </a:xfrm>
              </p:grpSpPr>
              <p:pic>
                <p:nvPicPr>
                  <p:cNvPr id="112" name="Picture 52" descr="Item.png"/>
                  <p:cNvPicPr>
                    <a:picLocks noChangeAspect="1"/>
                  </p:cNvPicPr>
                  <p:nvPr/>
                </p:nvPicPr>
                <p:blipFill>
                  <a:blip r:embed="rId9" cstate="print"/>
                  <a:srcRect/>
                  <a:stretch>
                    <a:fillRect/>
                  </a:stretch>
                </p:blipFill>
                <p:spPr bwMode="auto">
                  <a:xfrm>
                    <a:off x="1830598" y="2319339"/>
                    <a:ext cx="571500" cy="55602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3" name="Picture 2" descr="C:\Users\dhoperos\Documents\fusion\1. POSITIONING 2.0\icons\P\Pricing\Pricing.png"/>
                  <p:cNvPicPr>
                    <a:picLocks noChangeAspect="1" noChangeArrowheads="1"/>
                  </p:cNvPicPr>
                  <p:nvPr/>
                </p:nvPicPr>
                <p:blipFill>
                  <a:blip r:embed="rId10" cstate="print"/>
                  <a:srcRect/>
                  <a:stretch>
                    <a:fillRect/>
                  </a:stretch>
                </p:blipFill>
                <p:spPr bwMode="auto">
                  <a:xfrm>
                    <a:off x="2087123" y="2394271"/>
                    <a:ext cx="483524" cy="486971"/>
                  </a:xfrm>
                  <a:prstGeom prst="rect">
                    <a:avLst/>
                  </a:prstGeom>
                  <a:noFill/>
                  <a:effectLst>
                    <a:outerShdw blurRad="50800" dist="38100" dir="2700000" algn="tl" rotWithShape="0">
                      <a:prstClr val="black">
                        <a:alpha val="40000"/>
                      </a:prstClr>
                    </a:outerShdw>
                  </a:effectLst>
                </p:spPr>
              </p:pic>
            </p:grpSp>
          </p:grpSp>
          <p:grpSp>
            <p:nvGrpSpPr>
              <p:cNvPr id="102" name="Group 101"/>
              <p:cNvGrpSpPr/>
              <p:nvPr/>
            </p:nvGrpSpPr>
            <p:grpSpPr>
              <a:xfrm>
                <a:off x="6823495" y="2111362"/>
                <a:ext cx="1604514" cy="1106416"/>
                <a:chOff x="6176514" y="2094110"/>
                <a:chExt cx="1604514" cy="1106416"/>
              </a:xfrm>
            </p:grpSpPr>
            <p:sp>
              <p:nvSpPr>
                <p:cNvPr id="107" name="Rectangle 106"/>
                <p:cNvSpPr/>
                <p:nvPr/>
              </p:nvSpPr>
              <p:spPr>
                <a:xfrm>
                  <a:off x="6193771" y="2202617"/>
                  <a:ext cx="1365848" cy="992754"/>
                </a:xfrm>
                <a:prstGeom prst="rect">
                  <a:avLst/>
                </a:prstGeom>
                <a:solidFill>
                  <a:srgbClr val="FFFFFF"/>
                </a:solidFill>
                <a:ln w="9525">
                  <a:solidFill>
                    <a:srgbClr val="5F5F5F"/>
                  </a:solidFill>
                  <a:miter lim="800000"/>
                  <a:headEnd/>
                  <a:tailEnd/>
                </a:ln>
                <a:effectLst>
                  <a:outerShdw blurRad="63500" dist="71842" dir="2700000" algn="ctr" rotWithShape="0">
                    <a:srgbClr val="000000">
                      <a:alpha val="50000"/>
                    </a:srgbClr>
                  </a:outerShdw>
                </a:effectLst>
              </p:spPr>
              <p:txBody>
                <a:bodyPr lIns="69056" tIns="0" rIns="69056" bIns="68580" anchor="b" anchorCtr="1"/>
                <a:lstStyle/>
                <a:p>
                  <a:pPr algn="ctr" defTabSz="685800" fontAlgn="base">
                    <a:lnSpc>
                      <a:spcPct val="90000"/>
                    </a:lnSpc>
                    <a:spcBef>
                      <a:spcPct val="0"/>
                    </a:spcBef>
                    <a:spcAft>
                      <a:spcPct val="0"/>
                    </a:spcAft>
                    <a:buClr>
                      <a:srgbClr val="B2B2B2"/>
                    </a:buClr>
                    <a:defRPr/>
                  </a:pPr>
                  <a:endParaRPr lang="en-US" sz="525" b="1" kern="0" dirty="0">
                    <a:solidFill>
                      <a:srgbClr val="000000">
                        <a:lumMod val="75000"/>
                        <a:lumOff val="25000"/>
                      </a:srgbClr>
                    </a:solidFill>
                    <a:latin typeface="Trebuchet MS" pitchFamily="34" charset="0"/>
                    <a:ea typeface="MS PGothic" pitchFamily="34" charset="-128"/>
                  </a:endParaRPr>
                </a:p>
              </p:txBody>
            </p:sp>
            <p:pic>
              <p:nvPicPr>
                <p:cNvPr id="108" name="Picture 50" descr="Contracts.png"/>
                <p:cNvPicPr>
                  <a:picLocks noChangeAspect="1"/>
                </p:cNvPicPr>
                <p:nvPr/>
              </p:nvPicPr>
              <p:blipFill>
                <a:blip r:embed="rId11" cstate="print"/>
                <a:srcRect/>
                <a:stretch>
                  <a:fillRect/>
                </a:stretch>
              </p:blipFill>
              <p:spPr bwMode="auto">
                <a:xfrm>
                  <a:off x="6731588" y="2094110"/>
                  <a:ext cx="446467" cy="32991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9" name="Rectangle 108"/>
                <p:cNvSpPr/>
                <p:nvPr/>
              </p:nvSpPr>
              <p:spPr>
                <a:xfrm>
                  <a:off x="6176514" y="2434397"/>
                  <a:ext cx="1604514" cy="766129"/>
                </a:xfrm>
                <a:prstGeom prst="rect">
                  <a:avLst/>
                </a:prstGeom>
              </p:spPr>
              <p:txBody>
                <a:bodyPr wrap="square">
                  <a:spAutoFit/>
                </a:bodyPr>
                <a:lstStyle/>
                <a:p>
                  <a:pPr defTabSz="685800" fontAlgn="base">
                    <a:spcBef>
                      <a:spcPct val="0"/>
                    </a:spcBef>
                    <a:spcAft>
                      <a:spcPct val="0"/>
                    </a:spcAft>
                    <a:defRPr/>
                  </a:pPr>
                  <a:r>
                    <a:rPr lang="en-US" sz="450" b="1" kern="0" dirty="0">
                      <a:solidFill>
                        <a:srgbClr val="000000">
                          <a:lumMod val="75000"/>
                          <a:lumOff val="25000"/>
                        </a:srgbClr>
                      </a:solidFill>
                      <a:cs typeface="Arial"/>
                    </a:rPr>
                    <a:t>Procurement Contracts</a:t>
                  </a:r>
                </a:p>
                <a:p>
                  <a:pPr defTabSz="685800" fontAlgn="base">
                    <a:spcBef>
                      <a:spcPct val="0"/>
                    </a:spcBef>
                    <a:spcAft>
                      <a:spcPct val="0"/>
                    </a:spcAft>
                    <a:defRPr/>
                  </a:pPr>
                  <a:r>
                    <a:rPr lang="en-US" sz="450" b="1" kern="0" dirty="0">
                      <a:solidFill>
                        <a:srgbClr val="000000">
                          <a:lumMod val="75000"/>
                          <a:lumOff val="25000"/>
                        </a:srgbClr>
                      </a:solidFill>
                      <a:cs typeface="Arial"/>
                    </a:rPr>
                    <a:t>Contract Lifecycle Mgmt</a:t>
                  </a:r>
                </a:p>
                <a:p>
                  <a:pPr defTabSz="685800" fontAlgn="base">
                    <a:spcBef>
                      <a:spcPct val="0"/>
                    </a:spcBef>
                    <a:spcAft>
                      <a:spcPct val="0"/>
                    </a:spcAft>
                    <a:defRPr/>
                  </a:pPr>
                  <a:r>
                    <a:rPr lang="en-US" sz="450" b="1" kern="0" dirty="0">
                      <a:solidFill>
                        <a:srgbClr val="000000">
                          <a:lumMod val="75000"/>
                          <a:lumOff val="25000"/>
                        </a:srgbClr>
                      </a:solidFill>
                      <a:cs typeface="Arial"/>
                    </a:rPr>
                    <a:t>Contract Repository</a:t>
                  </a:r>
                </a:p>
                <a:p>
                  <a:pPr defTabSz="685800" fontAlgn="base">
                    <a:spcBef>
                      <a:spcPct val="0"/>
                    </a:spcBef>
                    <a:spcAft>
                      <a:spcPct val="0"/>
                    </a:spcAft>
                    <a:defRPr/>
                  </a:pPr>
                  <a:r>
                    <a:rPr lang="en-US" sz="450" b="1" kern="0" dirty="0">
                      <a:solidFill>
                        <a:srgbClr val="000000">
                          <a:lumMod val="75000"/>
                          <a:lumOff val="25000"/>
                        </a:srgbClr>
                      </a:solidFill>
                      <a:cs typeface="Arial"/>
                    </a:rPr>
                    <a:t>Contract Search</a:t>
                  </a:r>
                </a:p>
                <a:p>
                  <a:pPr defTabSz="685800" fontAlgn="base">
                    <a:spcBef>
                      <a:spcPct val="0"/>
                    </a:spcBef>
                    <a:spcAft>
                      <a:spcPct val="0"/>
                    </a:spcAft>
                    <a:defRPr/>
                  </a:pPr>
                  <a:r>
                    <a:rPr lang="en-US" sz="450" b="1" kern="0" dirty="0">
                      <a:solidFill>
                        <a:srgbClr val="000000">
                          <a:lumMod val="75000"/>
                          <a:lumOff val="25000"/>
                        </a:srgbClr>
                      </a:solidFill>
                      <a:cs typeface="Arial"/>
                    </a:rPr>
                    <a:t>Compliance Monitoring</a:t>
                  </a:r>
                </a:p>
              </p:txBody>
            </p:sp>
          </p:grpSp>
          <p:grpSp>
            <p:nvGrpSpPr>
              <p:cNvPr id="103" name="Group 102"/>
              <p:cNvGrpSpPr/>
              <p:nvPr/>
            </p:nvGrpSpPr>
            <p:grpSpPr>
              <a:xfrm>
                <a:off x="6366288" y="3283655"/>
                <a:ext cx="1552755" cy="1151040"/>
                <a:chOff x="5572665" y="3283655"/>
                <a:chExt cx="1552755" cy="1151040"/>
              </a:xfrm>
            </p:grpSpPr>
            <p:sp>
              <p:nvSpPr>
                <p:cNvPr id="104" name="Rectangle 103"/>
                <p:cNvSpPr/>
                <p:nvPr/>
              </p:nvSpPr>
              <p:spPr>
                <a:xfrm>
                  <a:off x="5578417" y="3441941"/>
                  <a:ext cx="1365848" cy="992754"/>
                </a:xfrm>
                <a:prstGeom prst="rect">
                  <a:avLst/>
                </a:prstGeom>
                <a:solidFill>
                  <a:srgbClr val="FFFFFF"/>
                </a:solidFill>
                <a:ln w="9525">
                  <a:solidFill>
                    <a:srgbClr val="5F5F5F"/>
                  </a:solidFill>
                  <a:miter lim="800000"/>
                  <a:headEnd/>
                  <a:tailEnd/>
                </a:ln>
                <a:effectLst>
                  <a:outerShdw blurRad="63500" dist="71842" dir="2700000" algn="ctr" rotWithShape="0">
                    <a:srgbClr val="000000">
                      <a:alpha val="50000"/>
                    </a:srgbClr>
                  </a:outerShdw>
                </a:effectLst>
              </p:spPr>
              <p:txBody>
                <a:bodyPr lIns="69056" tIns="0" rIns="69056" bIns="68580" anchor="b" anchorCtr="1"/>
                <a:lstStyle/>
                <a:p>
                  <a:pPr algn="ctr" defTabSz="685800" fontAlgn="base">
                    <a:lnSpc>
                      <a:spcPct val="90000"/>
                    </a:lnSpc>
                    <a:spcBef>
                      <a:spcPct val="0"/>
                    </a:spcBef>
                    <a:spcAft>
                      <a:spcPct val="0"/>
                    </a:spcAft>
                    <a:buClr>
                      <a:srgbClr val="B2B2B2"/>
                    </a:buClr>
                    <a:defRPr/>
                  </a:pPr>
                  <a:endParaRPr lang="en-US" sz="525" b="1" kern="0" dirty="0">
                    <a:solidFill>
                      <a:srgbClr val="000000">
                        <a:lumMod val="75000"/>
                        <a:lumOff val="25000"/>
                      </a:srgbClr>
                    </a:solidFill>
                    <a:latin typeface="Trebuchet MS" pitchFamily="34" charset="0"/>
                    <a:ea typeface="MS PGothic" pitchFamily="34" charset="-128"/>
                  </a:endParaRPr>
                </a:p>
              </p:txBody>
            </p:sp>
            <p:pic>
              <p:nvPicPr>
                <p:cNvPr id="105" name="Picture 48" descr="AddItem2Cart.png"/>
                <p:cNvPicPr>
                  <a:picLocks noChangeAspect="1"/>
                </p:cNvPicPr>
                <p:nvPr/>
              </p:nvPicPr>
              <p:blipFill>
                <a:blip r:embed="rId12" cstate="print"/>
                <a:srcRect/>
                <a:stretch>
                  <a:fillRect/>
                </a:stretch>
              </p:blipFill>
              <p:spPr bwMode="auto">
                <a:xfrm>
                  <a:off x="6075352" y="3283655"/>
                  <a:ext cx="494043" cy="4972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6" name="Rectangle 105"/>
                <p:cNvSpPr/>
                <p:nvPr/>
              </p:nvSpPr>
              <p:spPr>
                <a:xfrm>
                  <a:off x="5572665" y="3719735"/>
                  <a:ext cx="1552755" cy="645162"/>
                </a:xfrm>
                <a:prstGeom prst="rect">
                  <a:avLst/>
                </a:prstGeom>
              </p:spPr>
              <p:txBody>
                <a:bodyPr wrap="square">
                  <a:spAutoFit/>
                </a:bodyPr>
                <a:lstStyle/>
                <a:p>
                  <a:pPr defTabSz="685800" fontAlgn="base">
                    <a:spcBef>
                      <a:spcPct val="0"/>
                    </a:spcBef>
                    <a:spcAft>
                      <a:spcPct val="0"/>
                    </a:spcAft>
                    <a:defRPr/>
                  </a:pPr>
                  <a:r>
                    <a:rPr lang="en-US" sz="450" b="1" kern="0" dirty="0">
                      <a:solidFill>
                        <a:srgbClr val="000000">
                          <a:lumMod val="75000"/>
                          <a:lumOff val="25000"/>
                        </a:srgbClr>
                      </a:solidFill>
                      <a:cs typeface="Arial"/>
                    </a:rPr>
                    <a:t>Self Service Procurement</a:t>
                  </a:r>
                </a:p>
                <a:p>
                  <a:pPr defTabSz="685800" fontAlgn="base">
                    <a:spcBef>
                      <a:spcPct val="0"/>
                    </a:spcBef>
                    <a:spcAft>
                      <a:spcPct val="0"/>
                    </a:spcAft>
                    <a:defRPr/>
                  </a:pPr>
                  <a:r>
                    <a:rPr lang="en-US" sz="450" b="1" kern="0" dirty="0">
                      <a:solidFill>
                        <a:srgbClr val="000000">
                          <a:lumMod val="75000"/>
                          <a:lumOff val="25000"/>
                        </a:srgbClr>
                      </a:solidFill>
                      <a:cs typeface="Arial"/>
                    </a:rPr>
                    <a:t>Consumer Experience</a:t>
                  </a:r>
                </a:p>
                <a:p>
                  <a:pPr defTabSz="685800" fontAlgn="base">
                    <a:spcBef>
                      <a:spcPct val="0"/>
                    </a:spcBef>
                    <a:spcAft>
                      <a:spcPct val="0"/>
                    </a:spcAft>
                    <a:defRPr/>
                  </a:pPr>
                  <a:r>
                    <a:rPr lang="en-US" sz="450" b="1" kern="0" dirty="0">
                      <a:solidFill>
                        <a:srgbClr val="000000">
                          <a:lumMod val="75000"/>
                          <a:lumOff val="25000"/>
                        </a:srgbClr>
                      </a:solidFill>
                      <a:cs typeface="Arial"/>
                    </a:rPr>
                    <a:t>Unified Approvals</a:t>
                  </a:r>
                </a:p>
                <a:p>
                  <a:pPr defTabSz="685800" fontAlgn="base">
                    <a:spcBef>
                      <a:spcPct val="0"/>
                    </a:spcBef>
                    <a:spcAft>
                      <a:spcPct val="0"/>
                    </a:spcAft>
                    <a:defRPr/>
                  </a:pPr>
                  <a:r>
                    <a:rPr lang="en-US" sz="450" b="1" kern="0" dirty="0">
                      <a:solidFill>
                        <a:srgbClr val="000000">
                          <a:lumMod val="75000"/>
                          <a:lumOff val="25000"/>
                        </a:srgbClr>
                      </a:solidFill>
                      <a:cs typeface="Arial"/>
                    </a:rPr>
                    <a:t>Catalog Management</a:t>
                  </a:r>
                </a:p>
              </p:txBody>
            </p:sp>
          </p:grpSp>
        </p:grpSp>
        <p:sp>
          <p:nvSpPr>
            <p:cNvPr id="73" name="Right Arrow 72"/>
            <p:cNvSpPr/>
            <p:nvPr/>
          </p:nvSpPr>
          <p:spPr bwMode="auto">
            <a:xfrm>
              <a:off x="3225589" y="4964224"/>
              <a:ext cx="1913613" cy="271335"/>
            </a:xfrm>
            <a:prstGeom prst="rightArrow">
              <a:avLst/>
            </a:prstGeom>
            <a:solidFill>
              <a:srgbClr val="B2B2B2"/>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a:solidFill>
                  <a:srgbClr val="000000"/>
                </a:solidFill>
                <a:latin typeface="Times" pitchFamily="36" charset="0"/>
              </a:endParaRPr>
            </a:p>
          </p:txBody>
        </p:sp>
        <p:grpSp>
          <p:nvGrpSpPr>
            <p:cNvPr id="74" name="Group 73"/>
            <p:cNvGrpSpPr/>
            <p:nvPr/>
          </p:nvGrpSpPr>
          <p:grpSpPr>
            <a:xfrm>
              <a:off x="4476466" y="1036755"/>
              <a:ext cx="4602464" cy="1665669"/>
              <a:chOff x="971770" y="2116989"/>
              <a:chExt cx="10322552" cy="3575159"/>
            </a:xfrm>
          </p:grpSpPr>
          <p:sp>
            <p:nvSpPr>
              <p:cNvPr id="78" name="Rectangle 28"/>
              <p:cNvSpPr>
                <a:spLocks noChangeArrowheads="1"/>
              </p:cNvSpPr>
              <p:nvPr/>
            </p:nvSpPr>
            <p:spPr bwMode="auto">
              <a:xfrm>
                <a:off x="971770" y="2116989"/>
                <a:ext cx="10322552" cy="3575159"/>
              </a:xfrm>
              <a:prstGeom prst="rect">
                <a:avLst/>
              </a:prstGeom>
              <a:gradFill rotWithShape="1">
                <a:gsLst>
                  <a:gs pos="0">
                    <a:srgbClr val="D5D5D5">
                      <a:tint val="50000"/>
                      <a:satMod val="300000"/>
                    </a:srgbClr>
                  </a:gs>
                  <a:gs pos="35000">
                    <a:srgbClr val="D5D5D5">
                      <a:tint val="37000"/>
                      <a:satMod val="300000"/>
                    </a:srgbClr>
                  </a:gs>
                  <a:gs pos="100000">
                    <a:srgbClr val="D5D5D5">
                      <a:tint val="15000"/>
                      <a:satMod val="350000"/>
                    </a:srgbClr>
                  </a:gs>
                </a:gsLst>
                <a:lin ang="16200000" scaled="1"/>
              </a:gradFill>
              <a:ln w="9525" cap="flat" cmpd="sng" algn="ctr">
                <a:solidFill>
                  <a:srgbClr val="D5D5D5">
                    <a:shade val="95000"/>
                    <a:satMod val="105000"/>
                  </a:srgbClr>
                </a:solidFill>
                <a:prstDash val="solid"/>
                <a:headEnd/>
                <a:tailEnd/>
              </a:ln>
              <a:effectLst>
                <a:outerShdw blurRad="40000" dist="20000" dir="5400000" rotWithShape="0">
                  <a:srgbClr val="000000">
                    <a:alpha val="38000"/>
                  </a:srgbClr>
                </a:outerShdw>
              </a:effectLst>
            </p:spPr>
            <p:txBody>
              <a:bodyPr wrap="none" lIns="91424" tIns="82282" rIns="91424" bIns="45712"/>
              <a:lstStyle/>
              <a:p>
                <a:pPr defTabSz="685800" fontAlgn="base">
                  <a:spcBef>
                    <a:spcPct val="0"/>
                  </a:spcBef>
                  <a:spcAft>
                    <a:spcPct val="0"/>
                  </a:spcAft>
                  <a:defRPr/>
                </a:pPr>
                <a:endParaRPr lang="en-US" sz="600" b="1" kern="0">
                  <a:solidFill>
                    <a:srgbClr val="000000"/>
                  </a:solidFill>
                  <a:latin typeface="Trebuchet MS"/>
                  <a:cs typeface="Arial" pitchFamily="34" charset="0"/>
                </a:endParaRPr>
              </a:p>
            </p:txBody>
          </p:sp>
          <p:sp>
            <p:nvSpPr>
              <p:cNvPr id="79" name="Rectangle 131"/>
              <p:cNvSpPr>
                <a:spLocks noChangeArrowheads="1"/>
              </p:cNvSpPr>
              <p:nvPr/>
            </p:nvSpPr>
            <p:spPr bwMode="auto">
              <a:xfrm>
                <a:off x="1166075" y="2300052"/>
                <a:ext cx="2370051" cy="1481515"/>
              </a:xfrm>
              <a:prstGeom prst="rect">
                <a:avLst/>
              </a:prstGeom>
              <a:solidFill>
                <a:srgbClr val="FFFFFF"/>
              </a:solidFill>
              <a:ln w="9525">
                <a:solidFill>
                  <a:srgbClr val="000000"/>
                </a:solidFill>
                <a:miter lim="800000"/>
                <a:headEnd/>
                <a:tailEnd/>
              </a:ln>
              <a:effectLst>
                <a:outerShdw blurRad="63500" dist="71842" dir="2700000" algn="ctr" rotWithShape="0">
                  <a:srgbClr val="000000">
                    <a:alpha val="50000"/>
                  </a:srgbClr>
                </a:outerShdw>
              </a:effectLst>
            </p:spPr>
            <p:txBody>
              <a:bodyPr wrap="none" lIns="92059" tIns="46030" rIns="92059" bIns="45712" anchor="b" anchorCtr="1"/>
              <a:lstStyle/>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General </a:t>
                </a:r>
                <a:r>
                  <a:rPr lang="en-US" sz="600" b="1" kern="0" dirty="0">
                    <a:solidFill>
                      <a:srgbClr val="000000"/>
                    </a:solidFill>
                    <a:latin typeface="Trebuchet MS" pitchFamily="34" charset="0"/>
                  </a:rPr>
                  <a:t>Ledger</a:t>
                </a:r>
                <a:endParaRPr lang="en-US" sz="600" b="1" kern="0" dirty="0">
                  <a:solidFill>
                    <a:srgbClr val="000000"/>
                  </a:solidFill>
                  <a:latin typeface="Trebuchet MS" pitchFamily="34" charset="0"/>
                </a:endParaRPr>
              </a:p>
            </p:txBody>
          </p:sp>
          <p:sp>
            <p:nvSpPr>
              <p:cNvPr id="80" name="Rectangle 131"/>
              <p:cNvSpPr>
                <a:spLocks noChangeArrowheads="1"/>
              </p:cNvSpPr>
              <p:nvPr/>
            </p:nvSpPr>
            <p:spPr bwMode="auto">
              <a:xfrm>
                <a:off x="3690199" y="2300052"/>
                <a:ext cx="2370051" cy="1481515"/>
              </a:xfrm>
              <a:prstGeom prst="rect">
                <a:avLst/>
              </a:prstGeom>
              <a:solidFill>
                <a:srgbClr val="FFFFFF"/>
              </a:solidFill>
              <a:ln w="9525">
                <a:solidFill>
                  <a:srgbClr val="000000"/>
                </a:solidFill>
                <a:miter lim="800000"/>
                <a:headEnd/>
                <a:tailEnd/>
              </a:ln>
              <a:effectLst>
                <a:outerShdw blurRad="63500" dist="71842" dir="2700000" algn="ctr" rotWithShape="0">
                  <a:srgbClr val="000000">
                    <a:alpha val="50000"/>
                  </a:srgbClr>
                </a:outerShdw>
              </a:effectLst>
            </p:spPr>
            <p:txBody>
              <a:bodyPr wrap="none" lIns="92059" tIns="46030" rIns="92059" bIns="45712" anchor="b" anchorCtr="1"/>
              <a:lstStyle/>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Accounts </a:t>
                </a:r>
                <a:r>
                  <a:rPr lang="en-US" sz="600" b="1" kern="0" dirty="0">
                    <a:solidFill>
                      <a:srgbClr val="000000"/>
                    </a:solidFill>
                    <a:latin typeface="Trebuchet MS" pitchFamily="34" charset="0"/>
                  </a:rPr>
                  <a:t>Payable</a:t>
                </a:r>
                <a:endParaRPr lang="en-US" sz="600" b="1" kern="0" dirty="0">
                  <a:solidFill>
                    <a:srgbClr val="000000"/>
                  </a:solidFill>
                  <a:latin typeface="Trebuchet MS" pitchFamily="34" charset="0"/>
                </a:endParaRPr>
              </a:p>
            </p:txBody>
          </p:sp>
          <p:sp>
            <p:nvSpPr>
              <p:cNvPr id="81" name="Rectangle 131"/>
              <p:cNvSpPr>
                <a:spLocks noChangeArrowheads="1"/>
              </p:cNvSpPr>
              <p:nvPr/>
            </p:nvSpPr>
            <p:spPr bwMode="auto">
              <a:xfrm>
                <a:off x="6208377" y="2300052"/>
                <a:ext cx="2370051" cy="1481515"/>
              </a:xfrm>
              <a:prstGeom prst="rect">
                <a:avLst/>
              </a:prstGeom>
              <a:solidFill>
                <a:srgbClr val="FFFFFF"/>
              </a:solidFill>
              <a:ln w="9525">
                <a:solidFill>
                  <a:srgbClr val="000000"/>
                </a:solidFill>
                <a:miter lim="800000"/>
                <a:headEnd/>
                <a:tailEnd/>
              </a:ln>
              <a:effectLst>
                <a:outerShdw blurRad="63500" dist="71842" dir="2700000" algn="ctr" rotWithShape="0">
                  <a:srgbClr val="000000">
                    <a:alpha val="50000"/>
                  </a:srgbClr>
                </a:outerShdw>
              </a:effectLst>
            </p:spPr>
            <p:txBody>
              <a:bodyPr wrap="none" lIns="92059" tIns="46030" rIns="92059" bIns="45712" anchor="b" anchorCtr="1"/>
              <a:lstStyle/>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Payments </a:t>
                </a:r>
                <a:r>
                  <a:rPr lang="en-US" sz="600" b="1" kern="0" dirty="0">
                    <a:solidFill>
                      <a:srgbClr val="000000"/>
                    </a:solidFill>
                    <a:latin typeface="Trebuchet MS" pitchFamily="34" charset="0"/>
                  </a:rPr>
                  <a:t>&amp;</a:t>
                </a:r>
              </a:p>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Collections</a:t>
                </a:r>
                <a:endParaRPr lang="en-US" sz="600" b="1" kern="0" dirty="0">
                  <a:solidFill>
                    <a:srgbClr val="000000"/>
                  </a:solidFill>
                  <a:latin typeface="Trebuchet MS" pitchFamily="34" charset="0"/>
                </a:endParaRPr>
              </a:p>
            </p:txBody>
          </p:sp>
          <p:sp>
            <p:nvSpPr>
              <p:cNvPr id="82" name="Rectangle 131"/>
              <p:cNvSpPr>
                <a:spLocks noChangeArrowheads="1"/>
              </p:cNvSpPr>
              <p:nvPr/>
            </p:nvSpPr>
            <p:spPr bwMode="auto">
              <a:xfrm>
                <a:off x="8732540" y="2300052"/>
                <a:ext cx="2370051" cy="1481515"/>
              </a:xfrm>
              <a:prstGeom prst="rect">
                <a:avLst/>
              </a:prstGeom>
              <a:solidFill>
                <a:srgbClr val="FFFFFF"/>
              </a:solidFill>
              <a:ln w="9525">
                <a:solidFill>
                  <a:srgbClr val="000000"/>
                </a:solidFill>
                <a:miter lim="800000"/>
                <a:headEnd/>
                <a:tailEnd/>
              </a:ln>
              <a:effectLst>
                <a:outerShdw blurRad="63500" dist="71842" dir="2700000" algn="ctr" rotWithShape="0">
                  <a:srgbClr val="000000">
                    <a:alpha val="50000"/>
                  </a:srgbClr>
                </a:outerShdw>
              </a:effectLst>
            </p:spPr>
            <p:txBody>
              <a:bodyPr wrap="none" lIns="92059" tIns="46030" rIns="92059" bIns="45712" anchor="b" anchorCtr="1"/>
              <a:lstStyle/>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Asset Management</a:t>
                </a:r>
                <a:endParaRPr lang="en-US" sz="600" b="1" kern="0" dirty="0">
                  <a:solidFill>
                    <a:srgbClr val="000000"/>
                  </a:solidFill>
                  <a:latin typeface="Trebuchet MS" pitchFamily="34" charset="0"/>
                </a:endParaRPr>
              </a:p>
            </p:txBody>
          </p:sp>
          <p:sp>
            <p:nvSpPr>
              <p:cNvPr id="83" name="Rectangle 131"/>
              <p:cNvSpPr>
                <a:spLocks noChangeArrowheads="1"/>
              </p:cNvSpPr>
              <p:nvPr/>
            </p:nvSpPr>
            <p:spPr bwMode="auto">
              <a:xfrm>
                <a:off x="1166075" y="3991565"/>
                <a:ext cx="2370051" cy="1481515"/>
              </a:xfrm>
              <a:prstGeom prst="rect">
                <a:avLst/>
              </a:prstGeom>
              <a:solidFill>
                <a:srgbClr val="FFFFFF"/>
              </a:solidFill>
              <a:ln w="9525">
                <a:solidFill>
                  <a:srgbClr val="000000"/>
                </a:solidFill>
                <a:miter lim="800000"/>
                <a:headEnd/>
                <a:tailEnd/>
              </a:ln>
              <a:effectLst>
                <a:outerShdw blurRad="63500" dist="71842" dir="2700000" algn="ctr" rotWithShape="0">
                  <a:srgbClr val="000000">
                    <a:alpha val="50000"/>
                  </a:srgbClr>
                </a:outerShdw>
              </a:effectLst>
            </p:spPr>
            <p:txBody>
              <a:bodyPr wrap="none" lIns="92059" tIns="46030" rIns="92059" bIns="45712" anchor="b" anchorCtr="1"/>
              <a:lstStyle/>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Accounts Receivable</a:t>
                </a:r>
                <a:endParaRPr lang="en-US" sz="600" b="1" kern="0" dirty="0">
                  <a:solidFill>
                    <a:srgbClr val="000000"/>
                  </a:solidFill>
                  <a:latin typeface="Trebuchet MS" pitchFamily="34" charset="0"/>
                </a:endParaRPr>
              </a:p>
            </p:txBody>
          </p:sp>
          <p:sp>
            <p:nvSpPr>
              <p:cNvPr id="84" name="Rectangle 131"/>
              <p:cNvSpPr>
                <a:spLocks noChangeArrowheads="1"/>
              </p:cNvSpPr>
              <p:nvPr/>
            </p:nvSpPr>
            <p:spPr bwMode="auto">
              <a:xfrm>
                <a:off x="3693923" y="3991565"/>
                <a:ext cx="2364632" cy="1481515"/>
              </a:xfrm>
              <a:prstGeom prst="rect">
                <a:avLst/>
              </a:prstGeom>
              <a:solidFill>
                <a:srgbClr val="FFFFFF"/>
              </a:solidFill>
              <a:ln w="9525">
                <a:solidFill>
                  <a:srgbClr val="000000"/>
                </a:solidFill>
                <a:miter lim="800000"/>
                <a:headEnd/>
                <a:tailEnd/>
              </a:ln>
              <a:effectLst>
                <a:outerShdw blurRad="63500" dist="71842" dir="2700000" algn="ctr" rotWithShape="0">
                  <a:srgbClr val="000000">
                    <a:alpha val="50000"/>
                  </a:srgbClr>
                </a:outerShdw>
              </a:effectLst>
            </p:spPr>
            <p:txBody>
              <a:bodyPr lIns="92059" tIns="46030" rIns="92059" bIns="45712" anchor="b" anchorCtr="1"/>
              <a:lstStyle/>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Cash &amp; </a:t>
                </a:r>
                <a:r>
                  <a:rPr lang="en-US" sz="600" b="1" kern="0" dirty="0">
                    <a:solidFill>
                      <a:srgbClr val="000000"/>
                    </a:solidFill>
                    <a:latin typeface="Trebuchet MS" pitchFamily="34" charset="0"/>
                  </a:rPr>
                  <a:t>Expense Management</a:t>
                </a:r>
                <a:endParaRPr lang="en-US" sz="600" b="1" kern="0" dirty="0">
                  <a:solidFill>
                    <a:srgbClr val="000000"/>
                  </a:solidFill>
                  <a:latin typeface="Trebuchet MS" pitchFamily="34" charset="0"/>
                </a:endParaRPr>
              </a:p>
            </p:txBody>
          </p:sp>
          <p:pic>
            <p:nvPicPr>
              <p:cNvPr id="85" name="Picture 22" descr="0305-hp_pavilion_dv6500t_laptop_1.jpg"/>
              <p:cNvPicPr>
                <a:picLocks noChangeAspect="1"/>
              </p:cNvPicPr>
              <p:nvPr/>
            </p:nvPicPr>
            <p:blipFill>
              <a:blip r:embed="rId13" cstate="print"/>
              <a:srcRect/>
              <a:stretch>
                <a:fillRect/>
              </a:stretch>
            </p:blipFill>
            <p:spPr bwMode="auto">
              <a:xfrm>
                <a:off x="9401950" y="2626904"/>
                <a:ext cx="1000567" cy="636709"/>
              </a:xfrm>
              <a:prstGeom prst="rect">
                <a:avLst/>
              </a:prstGeom>
              <a:noFill/>
              <a:ln w="9525">
                <a:noFill/>
                <a:miter lim="800000"/>
                <a:headEnd/>
                <a:tailEnd/>
              </a:ln>
            </p:spPr>
          </p:pic>
          <p:pic>
            <p:nvPicPr>
              <p:cNvPr id="86" name="Picture 44" descr="http://t1.gstatic.com/images?q=tbn:K5rZARY825E-NM:http://www.powertrackglobal.com/uploadedImages/Home_Page/Payables-square133x133.gif">
                <a:hlinkClick r:id="rId14"/>
              </p:cNvPr>
              <p:cNvPicPr>
                <a:picLocks noChangeAspect="1" noChangeArrowheads="1"/>
              </p:cNvPicPr>
              <p:nvPr/>
            </p:nvPicPr>
            <p:blipFill>
              <a:blip r:embed="rId15" cstate="print"/>
              <a:srcRect/>
              <a:stretch>
                <a:fillRect/>
              </a:stretch>
            </p:blipFill>
            <p:spPr bwMode="auto">
              <a:xfrm>
                <a:off x="1671480" y="4137112"/>
                <a:ext cx="1377336" cy="859125"/>
              </a:xfrm>
              <a:prstGeom prst="rect">
                <a:avLst/>
              </a:prstGeom>
              <a:noFill/>
              <a:ln w="9525">
                <a:noFill/>
                <a:miter lim="800000"/>
                <a:headEnd/>
                <a:tailEnd/>
              </a:ln>
            </p:spPr>
          </p:pic>
          <p:pic>
            <p:nvPicPr>
              <p:cNvPr id="87" name="Picture 56" descr="ph_ind_finserv_006_cropped_thumb.jpg"/>
              <p:cNvPicPr>
                <a:picLocks/>
              </p:cNvPicPr>
              <p:nvPr/>
            </p:nvPicPr>
            <p:blipFill>
              <a:blip r:embed="rId16" cstate="print"/>
              <a:srcRect/>
              <a:stretch>
                <a:fillRect/>
              </a:stretch>
            </p:blipFill>
            <p:spPr bwMode="auto">
              <a:xfrm>
                <a:off x="4156959" y="2532277"/>
                <a:ext cx="1415871" cy="760465"/>
              </a:xfrm>
              <a:prstGeom prst="rect">
                <a:avLst/>
              </a:prstGeom>
              <a:noFill/>
              <a:ln w="9525">
                <a:noFill/>
                <a:miter lim="800000"/>
                <a:headEnd/>
                <a:tailEnd/>
              </a:ln>
            </p:spPr>
          </p:pic>
          <p:pic>
            <p:nvPicPr>
              <p:cNvPr id="88" name="Picture 10" descr="iStock_000011038708Small.jpg"/>
              <p:cNvPicPr>
                <a:picLocks noChangeAspect="1"/>
              </p:cNvPicPr>
              <p:nvPr/>
            </p:nvPicPr>
            <p:blipFill>
              <a:blip r:embed="rId17" cstate="print">
                <a:clrChange>
                  <a:clrFrom>
                    <a:srgbClr val="FFFFFF"/>
                  </a:clrFrom>
                  <a:clrTo>
                    <a:srgbClr val="FFFFFF">
                      <a:alpha val="0"/>
                    </a:srgbClr>
                  </a:clrTo>
                </a:clrChange>
              </a:blip>
              <a:srcRect/>
              <a:stretch>
                <a:fillRect/>
              </a:stretch>
            </p:blipFill>
            <p:spPr bwMode="auto">
              <a:xfrm>
                <a:off x="1633085" y="2493578"/>
                <a:ext cx="1386458" cy="779917"/>
              </a:xfrm>
              <a:prstGeom prst="rect">
                <a:avLst/>
              </a:prstGeom>
              <a:noFill/>
              <a:ln w="9525">
                <a:noFill/>
                <a:miter lim="800000"/>
                <a:headEnd/>
                <a:tailEnd/>
              </a:ln>
            </p:spPr>
          </p:pic>
          <p:pic>
            <p:nvPicPr>
              <p:cNvPr id="89" name="Picture 13" descr="financial_services04"/>
              <p:cNvPicPr preferRelativeResize="0">
                <a:picLocks noChangeArrowheads="1"/>
              </p:cNvPicPr>
              <p:nvPr/>
            </p:nvPicPr>
            <p:blipFill>
              <a:blip r:embed="rId18" cstate="print"/>
              <a:srcRect/>
              <a:stretch>
                <a:fillRect/>
              </a:stretch>
            </p:blipFill>
            <p:spPr bwMode="auto">
              <a:xfrm>
                <a:off x="4140541" y="4117357"/>
                <a:ext cx="1428778" cy="698499"/>
              </a:xfrm>
              <a:prstGeom prst="rect">
                <a:avLst/>
              </a:prstGeom>
              <a:noFill/>
              <a:ln w="9525">
                <a:noFill/>
                <a:miter lim="800000"/>
                <a:headEnd/>
                <a:tailEnd/>
              </a:ln>
            </p:spPr>
          </p:pic>
          <p:pic>
            <p:nvPicPr>
              <p:cNvPr id="90" name="Picture 52" descr="http://www.networkingwave.com/images/online_business_networking_groups.jpg"/>
              <p:cNvPicPr>
                <a:picLocks noChangeAspect="1" noChangeArrowheads="1"/>
              </p:cNvPicPr>
              <p:nvPr/>
            </p:nvPicPr>
            <p:blipFill>
              <a:blip r:embed="rId19" cstate="print"/>
              <a:srcRect/>
              <a:stretch>
                <a:fillRect/>
              </a:stretch>
            </p:blipFill>
            <p:spPr bwMode="auto">
              <a:xfrm>
                <a:off x="6677323" y="2489977"/>
                <a:ext cx="1408609" cy="626561"/>
              </a:xfrm>
              <a:prstGeom prst="rect">
                <a:avLst/>
              </a:prstGeom>
              <a:noFill/>
              <a:ln w="9525">
                <a:noFill/>
                <a:miter lim="800000"/>
                <a:headEnd/>
                <a:tailEnd/>
              </a:ln>
            </p:spPr>
          </p:pic>
          <p:grpSp>
            <p:nvGrpSpPr>
              <p:cNvPr id="91" name="Group 48"/>
              <p:cNvGrpSpPr/>
              <p:nvPr/>
            </p:nvGrpSpPr>
            <p:grpSpPr>
              <a:xfrm>
                <a:off x="6208377" y="3991565"/>
                <a:ext cx="2370051" cy="1481515"/>
                <a:chOff x="6546620" y="2993674"/>
                <a:chExt cx="1778001" cy="1111136"/>
              </a:xfrm>
            </p:grpSpPr>
            <p:sp>
              <p:nvSpPr>
                <p:cNvPr id="95" name="Rectangle 131"/>
                <p:cNvSpPr>
                  <a:spLocks noChangeArrowheads="1"/>
                </p:cNvSpPr>
                <p:nvPr/>
              </p:nvSpPr>
              <p:spPr bwMode="auto">
                <a:xfrm>
                  <a:off x="6546620" y="2993674"/>
                  <a:ext cx="1778001" cy="1111136"/>
                </a:xfrm>
                <a:prstGeom prst="rect">
                  <a:avLst/>
                </a:prstGeom>
                <a:solidFill>
                  <a:srgbClr val="FFFFFF"/>
                </a:solidFill>
                <a:ln w="9525">
                  <a:solidFill>
                    <a:srgbClr val="000000"/>
                  </a:solidFill>
                  <a:miter lim="800000"/>
                  <a:headEnd/>
                  <a:tailEnd/>
                </a:ln>
                <a:effectLst>
                  <a:outerShdw blurRad="63500" dist="71842" dir="2700000" algn="ctr" rotWithShape="0">
                    <a:srgbClr val="000000">
                      <a:alpha val="50000"/>
                    </a:srgbClr>
                  </a:outerShdw>
                </a:effectLst>
              </p:spPr>
              <p:txBody>
                <a:bodyPr wrap="none" lIns="69056" tIns="34529" rIns="69056" anchor="b" anchorCtr="1"/>
                <a:lstStyle/>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Common Modules</a:t>
                  </a:r>
                  <a:endParaRPr lang="en-US" sz="600" b="1" kern="0" dirty="0">
                    <a:solidFill>
                      <a:srgbClr val="000000"/>
                    </a:solidFill>
                    <a:latin typeface="Trebuchet MS" pitchFamily="34" charset="0"/>
                  </a:endParaRPr>
                </a:p>
              </p:txBody>
            </p:sp>
            <p:pic>
              <p:nvPicPr>
                <p:cNvPr id="96" name="Picture 61" descr="engine.jpg"/>
                <p:cNvPicPr>
                  <a:picLocks noChangeAspect="1"/>
                </p:cNvPicPr>
                <p:nvPr/>
              </p:nvPicPr>
              <p:blipFill>
                <a:blip r:embed="rId20" cstate="print">
                  <a:clrChange>
                    <a:clrFrom>
                      <a:srgbClr val="FBFBFB"/>
                    </a:clrFrom>
                    <a:clrTo>
                      <a:srgbClr val="FBFBFB">
                        <a:alpha val="0"/>
                      </a:srgbClr>
                    </a:clrTo>
                  </a:clrChange>
                </a:blip>
                <a:srcRect/>
                <a:stretch>
                  <a:fillRect/>
                </a:stretch>
              </p:blipFill>
              <p:spPr bwMode="auto">
                <a:xfrm>
                  <a:off x="6825514" y="3123556"/>
                  <a:ext cx="1167183" cy="736538"/>
                </a:xfrm>
                <a:prstGeom prst="rect">
                  <a:avLst/>
                </a:prstGeom>
                <a:noFill/>
                <a:ln w="9525">
                  <a:noFill/>
                  <a:miter lim="800000"/>
                  <a:headEnd/>
                  <a:tailEnd/>
                </a:ln>
              </p:spPr>
            </p:pic>
          </p:grpSp>
          <p:grpSp>
            <p:nvGrpSpPr>
              <p:cNvPr id="92" name="Group 51"/>
              <p:cNvGrpSpPr/>
              <p:nvPr/>
            </p:nvGrpSpPr>
            <p:grpSpPr>
              <a:xfrm>
                <a:off x="8732540" y="3991565"/>
                <a:ext cx="2370051" cy="1481515"/>
                <a:chOff x="4663318" y="2993674"/>
                <a:chExt cx="1778001" cy="1111136"/>
              </a:xfrm>
            </p:grpSpPr>
            <p:sp>
              <p:nvSpPr>
                <p:cNvPr id="93" name="Rectangle 131"/>
                <p:cNvSpPr>
                  <a:spLocks noChangeArrowheads="1"/>
                </p:cNvSpPr>
                <p:nvPr/>
              </p:nvSpPr>
              <p:spPr bwMode="auto">
                <a:xfrm>
                  <a:off x="4663318" y="2993674"/>
                  <a:ext cx="1778001" cy="1111136"/>
                </a:xfrm>
                <a:prstGeom prst="rect">
                  <a:avLst/>
                </a:prstGeom>
                <a:solidFill>
                  <a:srgbClr val="FFFFFF"/>
                </a:solidFill>
                <a:ln w="9525">
                  <a:solidFill>
                    <a:srgbClr val="000000"/>
                  </a:solidFill>
                  <a:miter lim="800000"/>
                  <a:headEnd/>
                  <a:tailEnd/>
                </a:ln>
                <a:effectLst>
                  <a:outerShdw blurRad="63500" dist="71842" dir="2700000" algn="ctr" rotWithShape="0">
                    <a:srgbClr val="000000">
                      <a:alpha val="50000"/>
                    </a:srgbClr>
                  </a:outerShdw>
                </a:effectLst>
              </p:spPr>
              <p:txBody>
                <a:bodyPr wrap="none" lIns="69056" tIns="34529" rIns="69056" anchor="b" anchorCtr="1"/>
                <a:lstStyle/>
                <a:p>
                  <a:pPr algn="ctr" defTabSz="685800" fontAlgn="base">
                    <a:lnSpc>
                      <a:spcPct val="90000"/>
                    </a:lnSpc>
                    <a:spcBef>
                      <a:spcPct val="0"/>
                    </a:spcBef>
                    <a:spcAft>
                      <a:spcPct val="0"/>
                    </a:spcAft>
                    <a:defRPr/>
                  </a:pPr>
                  <a:r>
                    <a:rPr lang="en-US" sz="600" b="1" kern="0" dirty="0">
                      <a:solidFill>
                        <a:srgbClr val="000000"/>
                      </a:solidFill>
                      <a:latin typeface="Trebuchet MS" pitchFamily="34" charset="0"/>
                    </a:rPr>
                    <a:t>Reporting &amp; Analytics</a:t>
                  </a:r>
                  <a:endParaRPr lang="en-US" sz="600" b="1" kern="0" dirty="0">
                    <a:solidFill>
                      <a:srgbClr val="000000"/>
                    </a:solidFill>
                    <a:latin typeface="Trebuchet MS" pitchFamily="34" charset="0"/>
                  </a:endParaRPr>
                </a:p>
              </p:txBody>
            </p:sp>
            <p:pic>
              <p:nvPicPr>
                <p:cNvPr id="94" name="Picture 4" descr="bar chart icon"/>
                <p:cNvPicPr>
                  <a:picLocks noChangeAspect="1" noChangeArrowheads="1"/>
                </p:cNvPicPr>
                <p:nvPr/>
              </p:nvPicPr>
              <p:blipFill>
                <a:blip r:embed="rId21" cstate="print"/>
                <a:srcRect/>
                <a:stretch>
                  <a:fillRect/>
                </a:stretch>
              </p:blipFill>
              <p:spPr bwMode="auto">
                <a:xfrm>
                  <a:off x="5212153" y="3133460"/>
                  <a:ext cx="687199" cy="687199"/>
                </a:xfrm>
                <a:prstGeom prst="rect">
                  <a:avLst/>
                </a:prstGeom>
                <a:noFill/>
              </p:spPr>
            </p:pic>
          </p:grpSp>
        </p:grpSp>
        <p:sp>
          <p:nvSpPr>
            <p:cNvPr id="75" name="Right Arrow 74"/>
            <p:cNvSpPr/>
            <p:nvPr/>
          </p:nvSpPr>
          <p:spPr bwMode="auto">
            <a:xfrm>
              <a:off x="3364523" y="2119383"/>
              <a:ext cx="993535" cy="253686"/>
            </a:xfrm>
            <a:prstGeom prst="rightArrow">
              <a:avLst/>
            </a:prstGeom>
            <a:solidFill>
              <a:srgbClr val="B2B2B2"/>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a:solidFill>
                  <a:srgbClr val="000000"/>
                </a:solidFill>
                <a:latin typeface="Times" pitchFamily="36" charset="0"/>
              </a:endParaRPr>
            </a:p>
          </p:txBody>
        </p:sp>
        <p:sp>
          <p:nvSpPr>
            <p:cNvPr id="76" name="Right Arrow 75"/>
            <p:cNvSpPr/>
            <p:nvPr/>
          </p:nvSpPr>
          <p:spPr bwMode="auto">
            <a:xfrm>
              <a:off x="2060807" y="3375514"/>
              <a:ext cx="749702" cy="280721"/>
            </a:xfrm>
            <a:prstGeom prst="rightArrow">
              <a:avLst/>
            </a:prstGeom>
            <a:solidFill>
              <a:srgbClr val="B2B2B2"/>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500" b="1" kern="0">
                <a:solidFill>
                  <a:srgbClr val="000000"/>
                </a:solidFill>
                <a:latin typeface="Times" pitchFamily="36" charset="0"/>
              </a:endParaRPr>
            </a:p>
          </p:txBody>
        </p:sp>
        <p:pic>
          <p:nvPicPr>
            <p:cNvPr id="77" name="Picture 76"/>
            <p:cNvPicPr>
              <a:picLocks noChangeAspect="1"/>
            </p:cNvPicPr>
            <p:nvPr/>
          </p:nvPicPr>
          <p:blipFill>
            <a:blip r:embed="rId22"/>
            <a:stretch>
              <a:fillRect/>
            </a:stretch>
          </p:blipFill>
          <p:spPr>
            <a:xfrm>
              <a:off x="2913724" y="2871900"/>
              <a:ext cx="5317028" cy="1011136"/>
            </a:xfrm>
            <a:prstGeom prst="rect">
              <a:avLst/>
            </a:prstGeom>
          </p:spPr>
        </p:pic>
      </p:grpSp>
    </p:spTree>
    <p:extLst>
      <p:ext uri="{BB962C8B-B14F-4D97-AF65-F5344CB8AC3E}">
        <p14:creationId xmlns:p14="http://schemas.microsoft.com/office/powerpoint/2010/main" val="132948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1143001"/>
            <a:ext cx="8458200" cy="384721"/>
          </a:xfrm>
        </p:spPr>
        <p:txBody>
          <a:bodyPr>
            <a:normAutofit fontScale="90000"/>
          </a:bodyPr>
          <a:lstStyle/>
          <a:p>
            <a:r>
              <a:rPr lang="en-IN" dirty="0">
                <a:latin typeface="Calibri Light" panose="020F0302020204030204" pitchFamily="34" charset="0"/>
              </a:rPr>
              <a:t>Scope of Work : Continued</a:t>
            </a:r>
          </a:p>
        </p:txBody>
      </p:sp>
      <p:grpSp>
        <p:nvGrpSpPr>
          <p:cNvPr id="13" name="Group 12"/>
          <p:cNvGrpSpPr/>
          <p:nvPr/>
        </p:nvGrpSpPr>
        <p:grpSpPr>
          <a:xfrm>
            <a:off x="685801" y="1798863"/>
            <a:ext cx="7781789" cy="4332093"/>
            <a:chOff x="368481" y="1141184"/>
            <a:chExt cx="10375719" cy="5776124"/>
          </a:xfrm>
        </p:grpSpPr>
        <p:grpSp>
          <p:nvGrpSpPr>
            <p:cNvPr id="2" name="Group 1"/>
            <p:cNvGrpSpPr/>
            <p:nvPr/>
          </p:nvGrpSpPr>
          <p:grpSpPr>
            <a:xfrm>
              <a:off x="368481" y="1141184"/>
              <a:ext cx="10375719" cy="5776124"/>
              <a:chOff x="368481" y="1141184"/>
              <a:chExt cx="7582816" cy="5776124"/>
            </a:xfrm>
          </p:grpSpPr>
          <p:sp>
            <p:nvSpPr>
              <p:cNvPr id="8" name="Rectangle 7"/>
              <p:cNvSpPr/>
              <p:nvPr/>
            </p:nvSpPr>
            <p:spPr bwMode="auto">
              <a:xfrm>
                <a:off x="368481" y="1141184"/>
                <a:ext cx="7582816" cy="411170"/>
              </a:xfrm>
              <a:prstGeom prst="rect">
                <a:avLst/>
              </a:prstGeom>
              <a:solidFill>
                <a:srgbClr val="0070C0"/>
              </a:solidFill>
              <a:ln w="9525"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rtlCol="0" anchor="ctr" anchorCtr="0" compatLnSpc="1">
                <a:prstTxWarp prst="textNoShape">
                  <a:avLst/>
                </a:prstTxWarp>
              </a:bodyPr>
              <a:lstStyle/>
              <a:p>
                <a:pPr marL="333375" eaLnBrk="0" fontAlgn="base" hangingPunct="0">
                  <a:spcBef>
                    <a:spcPct val="0"/>
                  </a:spcBef>
                  <a:spcAft>
                    <a:spcPct val="0"/>
                  </a:spcAft>
                </a:pPr>
                <a:r>
                  <a:rPr lang="en-US" sz="1200" b="1" dirty="0">
                    <a:solidFill>
                      <a:schemeClr val="bg1"/>
                    </a:solidFill>
                    <a:latin typeface="Calibri" panose="020F0502020204030204" pitchFamily="34" charset="0"/>
                    <a:cs typeface="Calibri" panose="020F0502020204030204" pitchFamily="34" charset="0"/>
                  </a:rPr>
                  <a:t>Oracle Financial Cloud                           Oracle </a:t>
                </a:r>
                <a:r>
                  <a:rPr lang="en-US" sz="1200" b="1" dirty="0">
                    <a:solidFill>
                      <a:schemeClr val="bg1"/>
                    </a:solidFill>
                    <a:latin typeface="Calibri" panose="020F0502020204030204" pitchFamily="34" charset="0"/>
                    <a:cs typeface="Calibri" panose="020F0502020204030204" pitchFamily="34" charset="0"/>
                  </a:rPr>
                  <a:t>P</a:t>
                </a:r>
                <a:r>
                  <a:rPr lang="en-US" sz="1200" b="1" dirty="0">
                    <a:solidFill>
                      <a:schemeClr val="bg1"/>
                    </a:solidFill>
                    <a:latin typeface="Calibri" panose="020F0502020204030204" pitchFamily="34" charset="0"/>
                    <a:cs typeface="Calibri" panose="020F0502020204030204" pitchFamily="34" charset="0"/>
                  </a:rPr>
                  <a:t>rocurement Cloud                          Oracle Planning &amp; Budgeting Cloud</a:t>
                </a:r>
                <a:endParaRPr lang="en-IN" sz="1200" b="1" dirty="0">
                  <a:solidFill>
                    <a:schemeClr val="bg1"/>
                  </a:solidFill>
                  <a:latin typeface="Calibri" panose="020F0502020204030204" pitchFamily="34" charset="0"/>
                  <a:cs typeface="Calibri" panose="020F0502020204030204" pitchFamily="34" charset="0"/>
                </a:endParaRPr>
              </a:p>
            </p:txBody>
          </p:sp>
          <p:sp>
            <p:nvSpPr>
              <p:cNvPr id="9" name="Content Placeholder 2"/>
              <p:cNvSpPr txBox="1">
                <a:spLocks/>
              </p:cNvSpPr>
              <p:nvPr/>
            </p:nvSpPr>
            <p:spPr bwMode="auto">
              <a:xfrm>
                <a:off x="628362" y="1725198"/>
                <a:ext cx="2240581" cy="511773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General Ledger</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Expense Management</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Accounts Payable</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Accounts Receivable</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Asset Management</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Cash Management</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Common Financial Module</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Standard Approval Workflow</a:t>
                </a:r>
                <a:endParaRPr lang="en-US" sz="825" dirty="0">
                  <a:solidFill>
                    <a:srgbClr val="000000"/>
                  </a:solidFill>
                  <a:latin typeface="Calibri" panose="020F0502020204030204" pitchFamily="34" charset="0"/>
                  <a:ea typeface="Times New Roman"/>
                  <a:cs typeface="Calibri" panose="020F0502020204030204" pitchFamily="34" charset="0"/>
                </a:endParaRPr>
              </a:p>
              <a:p>
                <a:pPr marL="342900" lvl="1"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50000"/>
                  </a:lnSpc>
                  <a:buClr>
                    <a:srgbClr val="000000"/>
                  </a:buClr>
                  <a:buFont typeface="Wingdings" pitchFamily="2" charset="2"/>
                  <a:buChar char="Ø"/>
                </a:pPr>
                <a:endParaRPr lang="en-US" sz="825" dirty="0">
                  <a:solidFill>
                    <a:srgbClr val="000000"/>
                  </a:solidFill>
                  <a:latin typeface="Calibri" panose="020F0502020204030204" pitchFamily="34" charset="0"/>
                  <a:cs typeface="Calibri" panose="020F0502020204030204" pitchFamily="34" charset="0"/>
                </a:endParaRPr>
              </a:p>
            </p:txBody>
          </p:sp>
          <p:sp>
            <p:nvSpPr>
              <p:cNvPr id="10" name="Content Placeholder 2"/>
              <p:cNvSpPr txBox="1">
                <a:spLocks/>
              </p:cNvSpPr>
              <p:nvPr/>
            </p:nvSpPr>
            <p:spPr bwMode="auto">
              <a:xfrm>
                <a:off x="2729721" y="1723196"/>
                <a:ext cx="2819548" cy="362570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Enterprise Structure and Security for Procurement</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Catalog &amp; Supplier Management</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Business Unit Functionalities and Item Management</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Supplier Portal Management</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Supplier Contract Management</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Receiving Setups</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Other Miscellaneous Setups </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Standard Approval Workflow</a:t>
                </a:r>
                <a:endParaRPr lang="en-US" sz="825" dirty="0">
                  <a:solidFill>
                    <a:srgbClr val="000000"/>
                  </a:solidFill>
                  <a:latin typeface="Calibri" panose="020F0502020204030204" pitchFamily="34" charset="0"/>
                  <a:ea typeface="Times New Roman"/>
                  <a:cs typeface="Calibri" panose="020F0502020204030204" pitchFamily="34" charset="0"/>
                </a:endParaRPr>
              </a:p>
              <a:p>
                <a:pPr marL="342900" lvl="1"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50000"/>
                  </a:lnSpc>
                  <a:buClr>
                    <a:srgbClr val="000000"/>
                  </a:buClr>
                  <a:buFont typeface="Wingdings" pitchFamily="2" charset="2"/>
                  <a:buChar char="Ø"/>
                </a:pPr>
                <a:endParaRPr lang="en-US" sz="825" dirty="0">
                  <a:solidFill>
                    <a:srgbClr val="000000"/>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bwMode="auto">
              <a:xfrm>
                <a:off x="5619832" y="1799576"/>
                <a:ext cx="2331465" cy="511773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Managing Users and Roles</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Building a Planning Application</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Designing Business Rules, Reports and Documents</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15000"/>
                  </a:lnSpc>
                  <a:spcBef>
                    <a:spcPts val="0"/>
                  </a:spcBef>
                  <a:spcAft>
                    <a:spcPts val="0"/>
                  </a:spcAft>
                  <a:buClr>
                    <a:srgbClr val="5F5F5F"/>
                  </a:buClr>
                  <a:buFont typeface="Wingdings" pitchFamily="2" charset="2"/>
                  <a:buChar char="Ø"/>
                </a:pPr>
                <a:r>
                  <a:rPr lang="en-US" sz="825" dirty="0">
                    <a:solidFill>
                      <a:srgbClr val="000000"/>
                    </a:solidFill>
                    <a:latin typeface="Calibri" panose="020F0502020204030204" pitchFamily="34" charset="0"/>
                    <a:ea typeface="Times New Roman"/>
                    <a:cs typeface="Calibri" panose="020F0502020204030204" pitchFamily="34" charset="0"/>
                  </a:rPr>
                  <a:t>Standard Approval Workflow</a:t>
                </a:r>
              </a:p>
              <a:p>
                <a:pPr marL="0"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marL="342900" lvl="1" indent="0">
                  <a:lnSpc>
                    <a:spcPct val="115000"/>
                  </a:lnSpc>
                  <a:spcBef>
                    <a:spcPts val="0"/>
                  </a:spcBef>
                  <a:spcAft>
                    <a:spcPts val="0"/>
                  </a:spcAft>
                  <a:buClr>
                    <a:srgbClr val="5F5F5F"/>
                  </a:buClr>
                  <a:buNone/>
                </a:pPr>
                <a:endParaRPr lang="en-US" sz="825" dirty="0">
                  <a:solidFill>
                    <a:srgbClr val="000000"/>
                  </a:solidFill>
                  <a:latin typeface="Calibri" panose="020F0502020204030204" pitchFamily="34" charset="0"/>
                  <a:ea typeface="Times New Roman"/>
                  <a:cs typeface="Calibri" panose="020F0502020204030204" pitchFamily="34" charset="0"/>
                </a:endParaRPr>
              </a:p>
              <a:p>
                <a:pPr>
                  <a:lnSpc>
                    <a:spcPct val="150000"/>
                  </a:lnSpc>
                  <a:buClr>
                    <a:srgbClr val="000000"/>
                  </a:buClr>
                  <a:buFont typeface="Wingdings" pitchFamily="2" charset="2"/>
                  <a:buChar char="Ø"/>
                </a:pPr>
                <a:endParaRPr lang="en-US" sz="825" dirty="0">
                  <a:solidFill>
                    <a:srgbClr val="000000"/>
                  </a:solidFill>
                  <a:latin typeface="Calibri" panose="020F0502020204030204" pitchFamily="34" charset="0"/>
                  <a:cs typeface="Calibri" panose="020F0502020204030204" pitchFamily="34" charset="0"/>
                </a:endParaRPr>
              </a:p>
            </p:txBody>
          </p:sp>
        </p:grpSp>
        <p:sp>
          <p:nvSpPr>
            <p:cNvPr id="12" name="Rectangle 11"/>
            <p:cNvSpPr/>
            <p:nvPr/>
          </p:nvSpPr>
          <p:spPr bwMode="auto">
            <a:xfrm>
              <a:off x="368481" y="1552354"/>
              <a:ext cx="10375719" cy="3680046"/>
            </a:xfrm>
            <a:prstGeom prst="rect">
              <a:avLst/>
            </a:prstGeom>
            <a:noFill/>
            <a:ln w="6350" cap="flat" cmpd="sng" algn="ctr">
              <a:solidFill>
                <a:srgbClr val="0070C0"/>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1050" dirty="0">
                <a:latin typeface="Arial" pitchFamily="34" charset="0"/>
                <a:ea typeface="+mj-ea"/>
              </a:endParaRPr>
            </a:p>
          </p:txBody>
        </p:sp>
      </p:grpSp>
    </p:spTree>
    <p:extLst>
      <p:ext uri="{BB962C8B-B14F-4D97-AF65-F5344CB8AC3E}">
        <p14:creationId xmlns:p14="http://schemas.microsoft.com/office/powerpoint/2010/main" val="3287299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17_Session_Template-Quest (3)">
  <a:themeElements>
    <a:clrScheme name="Collaborate17">
      <a:dk1>
        <a:srgbClr val="000000"/>
      </a:dk1>
      <a:lt1>
        <a:srgbClr val="FFFFFF"/>
      </a:lt1>
      <a:dk2>
        <a:srgbClr val="44546A"/>
      </a:dk2>
      <a:lt2>
        <a:srgbClr val="E7E6E6"/>
      </a:lt2>
      <a:accent1>
        <a:srgbClr val="15457B"/>
      </a:accent1>
      <a:accent2>
        <a:srgbClr val="F37C3E"/>
      </a:accent2>
      <a:accent3>
        <a:srgbClr val="A5A5A5"/>
      </a:accent3>
      <a:accent4>
        <a:srgbClr val="BDD630"/>
      </a:accent4>
      <a:accent5>
        <a:srgbClr val="006E86"/>
      </a:accent5>
      <a:accent6>
        <a:srgbClr val="7B3879"/>
      </a:accent6>
      <a:hlink>
        <a:srgbClr val="15457B"/>
      </a:hlink>
      <a:folHlink>
        <a:srgbClr val="7B397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L17" id="{00DD3DFB-2C51-0D4E-9599-2E68C97F3BE7}" vid="{BFD89A05-A80C-B34C-843F-EA3B9DA287CA}"/>
    </a:ext>
  </a:extLst>
</a:theme>
</file>

<file path=ppt/theme/theme2.xml><?xml version="1.0" encoding="utf-8"?>
<a:theme xmlns:a="http://schemas.openxmlformats.org/drawingml/2006/main" name="L&amp;T Infotech">
  <a:themeElements>
    <a:clrScheme name="L&amp;T">
      <a:dk1>
        <a:srgbClr val="7C7C7C"/>
      </a:dk1>
      <a:lt1>
        <a:srgbClr val="FEFDFD"/>
      </a:lt1>
      <a:dk2>
        <a:srgbClr val="B2B2B2"/>
      </a:dk2>
      <a:lt2>
        <a:srgbClr val="FEFDFD"/>
      </a:lt2>
      <a:accent1>
        <a:srgbClr val="124079"/>
      </a:accent1>
      <a:accent2>
        <a:srgbClr val="7C7C7C"/>
      </a:accent2>
      <a:accent3>
        <a:srgbClr val="FCC320"/>
      </a:accent3>
      <a:accent4>
        <a:srgbClr val="20BDBE"/>
      </a:accent4>
      <a:accent5>
        <a:srgbClr val="706952"/>
      </a:accent5>
      <a:accent6>
        <a:srgbClr val="1AB26C"/>
      </a:accent6>
      <a:hlink>
        <a:srgbClr val="939598"/>
      </a:hlink>
      <a:folHlink>
        <a:srgbClr val="BBBDC0"/>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txDef>
      <a:spPr>
        <a:noFill/>
      </a:spPr>
      <a:bodyPr wrap="none" rtlCol="0">
        <a:spAutoFit/>
      </a:bodyPr>
      <a:lstStyle>
        <a:defPPr>
          <a:defRPr baseline="0" dirty="0">
            <a:ea typeface="+mj-ea"/>
          </a:defRPr>
        </a:defPPr>
      </a:lstStyle>
    </a:tx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Aqua">
      <a:srgbClr val="00B0B9"/>
    </a:custClr>
    <a:custClr name="Aqua Tint">
      <a:srgbClr val="99DFE3"/>
    </a:custClr>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LTI - PPT Template 16x9.pptx" id="{08431990-9898-45F1-A3DC-08D3BC5B70DE}" vid="{5137A868-F6BD-4196-BEF2-95B4D30BD975}"/>
    </a:ext>
  </a:extLst>
</a:theme>
</file>

<file path=ppt/theme/theme3.xml><?xml version="1.0" encoding="utf-8"?>
<a:theme xmlns:a="http://schemas.openxmlformats.org/drawingml/2006/main" name="1_L&amp;T Infotech">
  <a:themeElements>
    <a:clrScheme name="L&amp;T">
      <a:dk1>
        <a:srgbClr val="7C7C7C"/>
      </a:dk1>
      <a:lt1>
        <a:srgbClr val="FEFDFD"/>
      </a:lt1>
      <a:dk2>
        <a:srgbClr val="B2B2B2"/>
      </a:dk2>
      <a:lt2>
        <a:srgbClr val="FEFDFD"/>
      </a:lt2>
      <a:accent1>
        <a:srgbClr val="124079"/>
      </a:accent1>
      <a:accent2>
        <a:srgbClr val="7C7C7C"/>
      </a:accent2>
      <a:accent3>
        <a:srgbClr val="FCC320"/>
      </a:accent3>
      <a:accent4>
        <a:srgbClr val="20BDBE"/>
      </a:accent4>
      <a:accent5>
        <a:srgbClr val="706952"/>
      </a:accent5>
      <a:accent6>
        <a:srgbClr val="1AB26C"/>
      </a:accent6>
      <a:hlink>
        <a:srgbClr val="939598"/>
      </a:hlink>
      <a:folHlink>
        <a:srgbClr val="BBBDC0"/>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txDef>
      <a:spPr>
        <a:noFill/>
      </a:spPr>
      <a:bodyPr wrap="none" rtlCol="0">
        <a:spAutoFit/>
      </a:bodyPr>
      <a:lstStyle>
        <a:defPPr>
          <a:defRPr baseline="0" dirty="0">
            <a:ea typeface="+mj-ea"/>
          </a:defRPr>
        </a:defPPr>
      </a:lstStyle>
    </a:tx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Aqua">
      <a:srgbClr val="00B0B9"/>
    </a:custClr>
    <a:custClr name="Aqua Tint">
      <a:srgbClr val="99DFE3"/>
    </a:custClr>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extLst>
    <a:ext uri="{05A4C25C-085E-4340-85A3-A5531E510DB2}">
      <thm15:themeFamily xmlns:thm15="http://schemas.microsoft.com/office/thememl/2012/main" name="LTI - PPT Template 16x9.pptx" id="{08431990-9898-45F1-A3DC-08D3BC5B70DE}" vid="{5137A868-F6BD-4196-BEF2-95B4D30BD97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C17_Session_Template-Quest (3)</Template>
  <TotalTime>787</TotalTime>
  <Words>1802</Words>
  <Application>Microsoft Office PowerPoint</Application>
  <PresentationFormat>On-screen Show (4:3)</PresentationFormat>
  <Paragraphs>492</Paragraphs>
  <Slides>23</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ＭＳ Ｐゴシック</vt:lpstr>
      <vt:lpstr>ＭＳ Ｐゴシック</vt:lpstr>
      <vt:lpstr>Arial</vt:lpstr>
      <vt:lpstr>Calibri</vt:lpstr>
      <vt:lpstr>Calibri Light</vt:lpstr>
      <vt:lpstr>Geneva</vt:lpstr>
      <vt:lpstr>STKaiti</vt:lpstr>
      <vt:lpstr>Symbol</vt:lpstr>
      <vt:lpstr>Times</vt:lpstr>
      <vt:lpstr>Times New Roman</vt:lpstr>
      <vt:lpstr>Trebuchet MS</vt:lpstr>
      <vt:lpstr>Wingdings</vt:lpstr>
      <vt:lpstr>ヒラギノ角ゴ Pro W3</vt:lpstr>
      <vt:lpstr>C17_Session_Template-Quest (3)</vt:lpstr>
      <vt:lpstr>L&amp;T Infotech</vt:lpstr>
      <vt:lpstr>1_L&amp;T Infotech</vt:lpstr>
      <vt:lpstr>Oracle Cloud Implementation to the Non-Profit US Org</vt:lpstr>
      <vt:lpstr>  Sachin Nade Certified Oracle Specialist and Sr Solutions Director </vt:lpstr>
      <vt:lpstr>Meet Larsen &amp; Toubro Infotech</vt:lpstr>
      <vt:lpstr>Oracle Capability Highlights – Committed to transform our customer’s business  </vt:lpstr>
      <vt:lpstr>Oracle Cloud Apps Highlights</vt:lpstr>
      <vt:lpstr>SaaS Market Trend</vt:lpstr>
      <vt:lpstr>Client Profile &amp; Earlier Status</vt:lpstr>
      <vt:lpstr>Scope of Work</vt:lpstr>
      <vt:lpstr>Scope of Work : Continued</vt:lpstr>
      <vt:lpstr>PowerPoint Presentation</vt:lpstr>
      <vt:lpstr>Oracle Cloud Application Implémentation Project Timelines  </vt:lpstr>
      <vt:lpstr>Application Architecture Overview : Legacy System </vt:lpstr>
      <vt:lpstr>Business Process Challenges and Solutions</vt:lpstr>
      <vt:lpstr>Application Architecture :CBCCF Oracle ERP Cloud </vt:lpstr>
      <vt:lpstr>Challenges Faced in Implementation : Functionality Gaps &amp; Mitigations  </vt:lpstr>
      <vt:lpstr>Risks , Mitigants &amp; Decisions </vt:lpstr>
      <vt:lpstr>Key Performance Indicator and Measurement of Success </vt:lpstr>
      <vt:lpstr>Cloud Acceleration Toolkit</vt:lpstr>
      <vt:lpstr>Conclusion </vt:lpstr>
      <vt:lpstr>PowerPoint Presentation</vt:lpstr>
      <vt:lpstr>…THANK YOU FOR LISTENING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Yue, Christina</dc:creator>
  <cp:lastModifiedBy>Sachin Nade</cp:lastModifiedBy>
  <cp:revision>72</cp:revision>
  <dcterms:created xsi:type="dcterms:W3CDTF">2016-11-08T14:48:31Z</dcterms:created>
  <dcterms:modified xsi:type="dcterms:W3CDTF">2017-03-23T21:02:12Z</dcterms:modified>
</cp:coreProperties>
</file>