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82" r:id="rId3"/>
    <p:sldId id="1134" r:id="rId4"/>
    <p:sldId id="285" r:id="rId5"/>
    <p:sldId id="287" r:id="rId6"/>
    <p:sldId id="294" r:id="rId7"/>
    <p:sldId id="292" r:id="rId8"/>
    <p:sldId id="451" r:id="rId9"/>
    <p:sldId id="290" r:id="rId10"/>
    <p:sldId id="288" r:id="rId11"/>
    <p:sldId id="1133" r:id="rId12"/>
    <p:sldId id="453" r:id="rId13"/>
    <p:sldId id="283" r:id="rId14"/>
    <p:sldId id="286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A7A"/>
    <a:srgbClr val="636462"/>
    <a:srgbClr val="007698"/>
    <a:srgbClr val="E05439"/>
    <a:srgbClr val="003A65"/>
    <a:srgbClr val="5D9FCA"/>
    <a:srgbClr val="BBD236"/>
    <a:srgbClr val="006B85"/>
    <a:srgbClr val="D3562A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7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58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08DE1-0239-44ED-8AF1-326C6517B8E8}" type="doc">
      <dgm:prSet loTypeId="urn:microsoft.com/office/officeart/2011/layout/HexagonRadial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331FB-298E-4ABD-940F-F4B9C70198D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National Solution</a:t>
          </a:r>
        </a:p>
      </dgm:t>
    </dgm:pt>
    <dgm:pt modelId="{6AC96515-7A9C-4384-926F-7F94DD0C31B6}" type="parTrans" cxnId="{49EDC953-EB1E-42CE-89BB-A84ECCB0146E}">
      <dgm:prSet/>
      <dgm:spPr/>
      <dgm:t>
        <a:bodyPr/>
        <a:lstStyle/>
        <a:p>
          <a:endParaRPr lang="en-US"/>
        </a:p>
      </dgm:t>
    </dgm:pt>
    <dgm:pt modelId="{1D448C6E-6B58-4782-8D3F-84811CA67012}" type="sibTrans" cxnId="{49EDC953-EB1E-42CE-89BB-A84ECCB0146E}">
      <dgm:prSet/>
      <dgm:spPr/>
      <dgm:t>
        <a:bodyPr/>
        <a:lstStyle/>
        <a:p>
          <a:endParaRPr lang="en-US"/>
        </a:p>
      </dgm:t>
    </dgm:pt>
    <dgm:pt modelId="{115011E4-E215-41F5-A1C4-D46308025B1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ASC 842  Compliant</a:t>
          </a:r>
        </a:p>
      </dgm:t>
    </dgm:pt>
    <dgm:pt modelId="{FCD6C07F-FAE5-48A7-BE47-45C0371D3BA4}" type="parTrans" cxnId="{3BA78A2F-E821-4794-B972-19318827736D}">
      <dgm:prSet/>
      <dgm:spPr/>
      <dgm:t>
        <a:bodyPr/>
        <a:lstStyle/>
        <a:p>
          <a:endParaRPr lang="en-US"/>
        </a:p>
      </dgm:t>
    </dgm:pt>
    <dgm:pt modelId="{25E6DF1D-B4C4-4C40-BCE8-E2728BC5711D}" type="sibTrans" cxnId="{3BA78A2F-E821-4794-B972-19318827736D}">
      <dgm:prSet/>
      <dgm:spPr/>
      <dgm:t>
        <a:bodyPr/>
        <a:lstStyle/>
        <a:p>
          <a:endParaRPr lang="en-US"/>
        </a:p>
      </dgm:t>
    </dgm:pt>
    <dgm:pt modelId="{EAF70C57-CDFA-4026-AC92-3A91FE58B3E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Self-Service capabilities for Lessors</a:t>
          </a:r>
        </a:p>
      </dgm:t>
    </dgm:pt>
    <dgm:pt modelId="{EF2D1C4B-E3B1-44A1-A018-B4F9F4293AA0}" type="parTrans" cxnId="{414B6520-926B-46DF-8E94-C5473ABB3DA6}">
      <dgm:prSet/>
      <dgm:spPr/>
      <dgm:t>
        <a:bodyPr/>
        <a:lstStyle/>
        <a:p>
          <a:endParaRPr lang="en-US"/>
        </a:p>
      </dgm:t>
    </dgm:pt>
    <dgm:pt modelId="{D166F777-1E1A-4B90-8FEA-777B7A7533D3}" type="sibTrans" cxnId="{414B6520-926B-46DF-8E94-C5473ABB3DA6}">
      <dgm:prSet/>
      <dgm:spPr/>
      <dgm:t>
        <a:bodyPr/>
        <a:lstStyle/>
        <a:p>
          <a:endParaRPr lang="en-US"/>
        </a:p>
      </dgm:t>
    </dgm:pt>
    <dgm:pt modelId="{24C4A719-1AC7-42B3-A1C7-67D2A662653B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Built-In Approval &amp; Exception Handling Process</a:t>
          </a:r>
        </a:p>
      </dgm:t>
    </dgm:pt>
    <dgm:pt modelId="{403988B3-EF03-4A27-80C0-6F346ACD77C5}" type="parTrans" cxnId="{A9CC7845-4DF9-4DCA-BBFC-71BBD244CCF6}">
      <dgm:prSet/>
      <dgm:spPr/>
      <dgm:t>
        <a:bodyPr/>
        <a:lstStyle/>
        <a:p>
          <a:endParaRPr lang="en-US"/>
        </a:p>
      </dgm:t>
    </dgm:pt>
    <dgm:pt modelId="{7FF62E04-AD14-4EA3-B747-76A401AC7163}" type="sibTrans" cxnId="{A9CC7845-4DF9-4DCA-BBFC-71BBD244CCF6}">
      <dgm:prSet/>
      <dgm:spPr/>
      <dgm:t>
        <a:bodyPr/>
        <a:lstStyle/>
        <a:p>
          <a:endParaRPr lang="en-US"/>
        </a:p>
      </dgm:t>
    </dgm:pt>
    <dgm:pt modelId="{D6C368D0-75C1-49B2-8827-A0E1A10F4D4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Single source of record for most of the leases</a:t>
          </a:r>
        </a:p>
      </dgm:t>
    </dgm:pt>
    <dgm:pt modelId="{E07CA89A-BBE6-462C-BB7F-2D1881E1841D}" type="parTrans" cxnId="{39F07147-406A-48BD-83AA-5B41A7E7BA78}">
      <dgm:prSet/>
      <dgm:spPr/>
      <dgm:t>
        <a:bodyPr/>
        <a:lstStyle/>
        <a:p>
          <a:endParaRPr lang="en-US"/>
        </a:p>
      </dgm:t>
    </dgm:pt>
    <dgm:pt modelId="{B1FB9205-692F-4221-9E76-4A465B9449ED}" type="sibTrans" cxnId="{39F07147-406A-48BD-83AA-5B41A7E7BA78}">
      <dgm:prSet/>
      <dgm:spPr/>
      <dgm:t>
        <a:bodyPr/>
        <a:lstStyle/>
        <a:p>
          <a:endParaRPr lang="en-US"/>
        </a:p>
      </dgm:t>
    </dgm:pt>
    <dgm:pt modelId="{F61EBC46-A24A-49B4-A73A-67A16A12B51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Automated Reporting Capabilities</a:t>
          </a:r>
        </a:p>
      </dgm:t>
    </dgm:pt>
    <dgm:pt modelId="{0AC1D7D1-E92D-442B-975A-264C38B965F8}" type="parTrans" cxnId="{CED57429-73AA-4576-B814-271CD2575508}">
      <dgm:prSet/>
      <dgm:spPr/>
      <dgm:t>
        <a:bodyPr/>
        <a:lstStyle/>
        <a:p>
          <a:endParaRPr lang="en-US"/>
        </a:p>
      </dgm:t>
    </dgm:pt>
    <dgm:pt modelId="{0603649A-11F9-42AC-A35C-2916F43617CA}" type="sibTrans" cxnId="{CED57429-73AA-4576-B814-271CD2575508}">
      <dgm:prSet/>
      <dgm:spPr/>
      <dgm:t>
        <a:bodyPr/>
        <a:lstStyle/>
        <a:p>
          <a:endParaRPr lang="en-US"/>
        </a:p>
      </dgm:t>
    </dgm:pt>
    <dgm:pt modelId="{648DAF65-8032-4915-A30E-C26D9B4110E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Lease Administration</a:t>
          </a:r>
        </a:p>
        <a:p>
          <a:r>
            <a:rPr lang="en-US" dirty="0"/>
            <a:t>System</a:t>
          </a:r>
        </a:p>
      </dgm:t>
    </dgm:pt>
    <dgm:pt modelId="{2E82722A-1757-4FDF-99E5-0E377E9D3C2C}" type="sibTrans" cxnId="{F16B3F67-0070-43AF-923D-461862937493}">
      <dgm:prSet/>
      <dgm:spPr/>
      <dgm:t>
        <a:bodyPr/>
        <a:lstStyle/>
        <a:p>
          <a:endParaRPr lang="en-US"/>
        </a:p>
      </dgm:t>
    </dgm:pt>
    <dgm:pt modelId="{E3C50E04-D6F0-4AE8-8433-036C9EDD4B1D}" type="parTrans" cxnId="{F16B3F67-0070-43AF-923D-461862937493}">
      <dgm:prSet/>
      <dgm:spPr/>
      <dgm:t>
        <a:bodyPr/>
        <a:lstStyle/>
        <a:p>
          <a:endParaRPr lang="en-US"/>
        </a:p>
      </dgm:t>
    </dgm:pt>
    <dgm:pt modelId="{B8D2DCBE-91ED-46A6-B241-A2EE15C292BC}" type="pres">
      <dgm:prSet presAssocID="{7D308DE1-0239-44ED-8AF1-326C6517B8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C3905E-C59B-4C35-A1EA-6A0E6CCC4710}" type="pres">
      <dgm:prSet presAssocID="{648DAF65-8032-4915-A30E-C26D9B4110E0}" presName="Parent" presStyleLbl="node0" presStyleIdx="0" presStyleCnt="1">
        <dgm:presLayoutVars>
          <dgm:chMax val="6"/>
          <dgm:chPref val="6"/>
        </dgm:presLayoutVars>
      </dgm:prSet>
      <dgm:spPr/>
    </dgm:pt>
    <dgm:pt modelId="{70170ACD-8E17-49EE-841C-BF0F0D1A8BDA}" type="pres">
      <dgm:prSet presAssocID="{016331FB-298E-4ABD-940F-F4B9C70198D8}" presName="Accent1" presStyleCnt="0"/>
      <dgm:spPr/>
    </dgm:pt>
    <dgm:pt modelId="{0090E42C-C79E-440B-8CBE-16DBADB8EB9B}" type="pres">
      <dgm:prSet presAssocID="{016331FB-298E-4ABD-940F-F4B9C70198D8}" presName="Accent" presStyleLbl="bgShp" presStyleIdx="0" presStyleCnt="6"/>
      <dgm:spPr/>
    </dgm:pt>
    <dgm:pt modelId="{042B8791-FBF2-44CF-99AA-D701E519D381}" type="pres">
      <dgm:prSet presAssocID="{016331FB-298E-4ABD-940F-F4B9C70198D8}" presName="Child1" presStyleLbl="node1" presStyleIdx="0" presStyleCnt="6" custLinFactNeighborY="565">
        <dgm:presLayoutVars>
          <dgm:chMax val="0"/>
          <dgm:chPref val="0"/>
          <dgm:bulletEnabled val="1"/>
        </dgm:presLayoutVars>
      </dgm:prSet>
      <dgm:spPr/>
    </dgm:pt>
    <dgm:pt modelId="{E004F8D5-6EBA-43D4-AF12-6CEB21994AFE}" type="pres">
      <dgm:prSet presAssocID="{115011E4-E215-41F5-A1C4-D46308025B1C}" presName="Accent2" presStyleCnt="0"/>
      <dgm:spPr/>
    </dgm:pt>
    <dgm:pt modelId="{297FC94D-56E6-4A32-AF6C-0DD129C3F94C}" type="pres">
      <dgm:prSet presAssocID="{115011E4-E215-41F5-A1C4-D46308025B1C}" presName="Accent" presStyleLbl="bgShp" presStyleIdx="1" presStyleCnt="6"/>
      <dgm:spPr/>
    </dgm:pt>
    <dgm:pt modelId="{8117870B-EFC6-45BC-89C7-B51C95504E72}" type="pres">
      <dgm:prSet presAssocID="{115011E4-E215-41F5-A1C4-D46308025B1C}" presName="Child2" presStyleLbl="node1" presStyleIdx="1" presStyleCnt="6" custLinFactNeighborY="-1130">
        <dgm:presLayoutVars>
          <dgm:chMax val="0"/>
          <dgm:chPref val="0"/>
          <dgm:bulletEnabled val="1"/>
        </dgm:presLayoutVars>
      </dgm:prSet>
      <dgm:spPr/>
    </dgm:pt>
    <dgm:pt modelId="{6CE129E0-1E13-4E58-ADE5-DBC2A928459E}" type="pres">
      <dgm:prSet presAssocID="{EAF70C57-CDFA-4026-AC92-3A91FE58B3E0}" presName="Accent3" presStyleCnt="0"/>
      <dgm:spPr/>
    </dgm:pt>
    <dgm:pt modelId="{12850600-B346-485F-8E42-DB0C371D39AD}" type="pres">
      <dgm:prSet presAssocID="{EAF70C57-CDFA-4026-AC92-3A91FE58B3E0}" presName="Accent" presStyleLbl="bgShp" presStyleIdx="2" presStyleCnt="6"/>
      <dgm:spPr/>
    </dgm:pt>
    <dgm:pt modelId="{DB0398BE-F4FD-402D-BEDF-DFFCD5B3F599}" type="pres">
      <dgm:prSet presAssocID="{EAF70C57-CDFA-4026-AC92-3A91FE58B3E0}" presName="Child3" presStyleLbl="node1" presStyleIdx="2" presStyleCnt="6" custLinFactNeighborY="-1130">
        <dgm:presLayoutVars>
          <dgm:chMax val="0"/>
          <dgm:chPref val="0"/>
          <dgm:bulletEnabled val="1"/>
        </dgm:presLayoutVars>
      </dgm:prSet>
      <dgm:spPr/>
    </dgm:pt>
    <dgm:pt modelId="{CD473A6A-4458-464D-B881-4F9C14E9978A}" type="pres">
      <dgm:prSet presAssocID="{24C4A719-1AC7-42B3-A1C7-67D2A662653B}" presName="Accent4" presStyleCnt="0"/>
      <dgm:spPr/>
    </dgm:pt>
    <dgm:pt modelId="{7089026C-D816-4AB3-B819-E3B5CC0B1E2F}" type="pres">
      <dgm:prSet presAssocID="{24C4A719-1AC7-42B3-A1C7-67D2A662653B}" presName="Accent" presStyleLbl="bgShp" presStyleIdx="3" presStyleCnt="6"/>
      <dgm:spPr/>
    </dgm:pt>
    <dgm:pt modelId="{30C75D66-1066-4753-A15B-03E0033AC5C7}" type="pres">
      <dgm:prSet presAssocID="{24C4A719-1AC7-42B3-A1C7-67D2A662653B}" presName="Child4" presStyleLbl="node1" presStyleIdx="3" presStyleCnt="6" custLinFactNeighborY="-1130">
        <dgm:presLayoutVars>
          <dgm:chMax val="0"/>
          <dgm:chPref val="0"/>
          <dgm:bulletEnabled val="1"/>
        </dgm:presLayoutVars>
      </dgm:prSet>
      <dgm:spPr/>
    </dgm:pt>
    <dgm:pt modelId="{6AA0444C-4403-456B-877B-467C6B6B825B}" type="pres">
      <dgm:prSet presAssocID="{D6C368D0-75C1-49B2-8827-A0E1A10F4D46}" presName="Accent5" presStyleCnt="0"/>
      <dgm:spPr/>
    </dgm:pt>
    <dgm:pt modelId="{F8713B99-60B0-4ACF-B077-D0850CF62730}" type="pres">
      <dgm:prSet presAssocID="{D6C368D0-75C1-49B2-8827-A0E1A10F4D46}" presName="Accent" presStyleLbl="bgShp" presStyleIdx="4" presStyleCnt="6"/>
      <dgm:spPr/>
    </dgm:pt>
    <dgm:pt modelId="{984F78F8-C5CE-4C52-8B6B-F2CFCAF4959A}" type="pres">
      <dgm:prSet presAssocID="{D6C368D0-75C1-49B2-8827-A0E1A10F4D46}" presName="Child5" presStyleLbl="node1" presStyleIdx="4" presStyleCnt="6" custLinFactNeighborY="-1130">
        <dgm:presLayoutVars>
          <dgm:chMax val="0"/>
          <dgm:chPref val="0"/>
          <dgm:bulletEnabled val="1"/>
        </dgm:presLayoutVars>
      </dgm:prSet>
      <dgm:spPr/>
    </dgm:pt>
    <dgm:pt modelId="{AF73C289-2943-4CD9-89A4-1C40B1E8001A}" type="pres">
      <dgm:prSet presAssocID="{F61EBC46-A24A-49B4-A73A-67A16A12B515}" presName="Accent6" presStyleCnt="0"/>
      <dgm:spPr/>
    </dgm:pt>
    <dgm:pt modelId="{9A1D1A61-ADE2-4AF7-A988-5EF75641B243}" type="pres">
      <dgm:prSet presAssocID="{F61EBC46-A24A-49B4-A73A-67A16A12B515}" presName="Accent" presStyleLbl="bgShp" presStyleIdx="5" presStyleCnt="6"/>
      <dgm:spPr/>
    </dgm:pt>
    <dgm:pt modelId="{1AFFBE62-AFA4-4F49-8FFE-68EEF38CEBBB}" type="pres">
      <dgm:prSet presAssocID="{F61EBC46-A24A-49B4-A73A-67A16A12B515}" presName="Child6" presStyleLbl="node1" presStyleIdx="5" presStyleCnt="6" custLinFactNeighborY="-1130">
        <dgm:presLayoutVars>
          <dgm:chMax val="0"/>
          <dgm:chPref val="0"/>
          <dgm:bulletEnabled val="1"/>
        </dgm:presLayoutVars>
      </dgm:prSet>
      <dgm:spPr/>
    </dgm:pt>
  </dgm:ptLst>
  <dgm:cxnLst>
    <dgm:cxn modelId="{414B6520-926B-46DF-8E94-C5473ABB3DA6}" srcId="{648DAF65-8032-4915-A30E-C26D9B4110E0}" destId="{EAF70C57-CDFA-4026-AC92-3A91FE58B3E0}" srcOrd="2" destOrd="0" parTransId="{EF2D1C4B-E3B1-44A1-A018-B4F9F4293AA0}" sibTransId="{D166F777-1E1A-4B90-8FEA-777B7A7533D3}"/>
    <dgm:cxn modelId="{CED57429-73AA-4576-B814-271CD2575508}" srcId="{648DAF65-8032-4915-A30E-C26D9B4110E0}" destId="{F61EBC46-A24A-49B4-A73A-67A16A12B515}" srcOrd="5" destOrd="0" parTransId="{0AC1D7D1-E92D-442B-975A-264C38B965F8}" sibTransId="{0603649A-11F9-42AC-A35C-2916F43617CA}"/>
    <dgm:cxn modelId="{39B8F12E-1971-4AED-AF09-33737E0BFD04}" type="presOf" srcId="{115011E4-E215-41F5-A1C4-D46308025B1C}" destId="{8117870B-EFC6-45BC-89C7-B51C95504E72}" srcOrd="0" destOrd="0" presId="urn:microsoft.com/office/officeart/2011/layout/HexagonRadial"/>
    <dgm:cxn modelId="{3BA78A2F-E821-4794-B972-19318827736D}" srcId="{648DAF65-8032-4915-A30E-C26D9B4110E0}" destId="{115011E4-E215-41F5-A1C4-D46308025B1C}" srcOrd="1" destOrd="0" parTransId="{FCD6C07F-FAE5-48A7-BE47-45C0371D3BA4}" sibTransId="{25E6DF1D-B4C4-4C40-BCE8-E2728BC5711D}"/>
    <dgm:cxn modelId="{2F5A3C3D-18A1-451E-9EF2-20E6342E10C4}" type="presOf" srcId="{F61EBC46-A24A-49B4-A73A-67A16A12B515}" destId="{1AFFBE62-AFA4-4F49-8FFE-68EEF38CEBBB}" srcOrd="0" destOrd="0" presId="urn:microsoft.com/office/officeart/2011/layout/HexagonRadial"/>
    <dgm:cxn modelId="{16BB773F-3AEE-40FA-A5BA-2B98BAC150B4}" type="presOf" srcId="{EAF70C57-CDFA-4026-AC92-3A91FE58B3E0}" destId="{DB0398BE-F4FD-402D-BEDF-DFFCD5B3F599}" srcOrd="0" destOrd="0" presId="urn:microsoft.com/office/officeart/2011/layout/HexagonRadial"/>
    <dgm:cxn modelId="{B0A6E641-60A1-40AF-9B07-E2111086ED68}" type="presOf" srcId="{648DAF65-8032-4915-A30E-C26D9B4110E0}" destId="{4EC3905E-C59B-4C35-A1EA-6A0E6CCC4710}" srcOrd="0" destOrd="0" presId="urn:microsoft.com/office/officeart/2011/layout/HexagonRadial"/>
    <dgm:cxn modelId="{A9CC7845-4DF9-4DCA-BBFC-71BBD244CCF6}" srcId="{648DAF65-8032-4915-A30E-C26D9B4110E0}" destId="{24C4A719-1AC7-42B3-A1C7-67D2A662653B}" srcOrd="3" destOrd="0" parTransId="{403988B3-EF03-4A27-80C0-6F346ACD77C5}" sibTransId="{7FF62E04-AD14-4EA3-B747-76A401AC7163}"/>
    <dgm:cxn modelId="{F16B3F67-0070-43AF-923D-461862937493}" srcId="{7D308DE1-0239-44ED-8AF1-326C6517B8E8}" destId="{648DAF65-8032-4915-A30E-C26D9B4110E0}" srcOrd="0" destOrd="0" parTransId="{E3C50E04-D6F0-4AE8-8433-036C9EDD4B1D}" sibTransId="{2E82722A-1757-4FDF-99E5-0E377E9D3C2C}"/>
    <dgm:cxn modelId="{39F07147-406A-48BD-83AA-5B41A7E7BA78}" srcId="{648DAF65-8032-4915-A30E-C26D9B4110E0}" destId="{D6C368D0-75C1-49B2-8827-A0E1A10F4D46}" srcOrd="4" destOrd="0" parTransId="{E07CA89A-BBE6-462C-BB7F-2D1881E1841D}" sibTransId="{B1FB9205-692F-4221-9E76-4A465B9449ED}"/>
    <dgm:cxn modelId="{C1CA496E-CF67-45E6-84CA-936158D57BF6}" type="presOf" srcId="{D6C368D0-75C1-49B2-8827-A0E1A10F4D46}" destId="{984F78F8-C5CE-4C52-8B6B-F2CFCAF4959A}" srcOrd="0" destOrd="0" presId="urn:microsoft.com/office/officeart/2011/layout/HexagonRadial"/>
    <dgm:cxn modelId="{13333C53-6AF1-4AC2-8859-EFBEEB3F955A}" type="presOf" srcId="{24C4A719-1AC7-42B3-A1C7-67D2A662653B}" destId="{30C75D66-1066-4753-A15B-03E0033AC5C7}" srcOrd="0" destOrd="0" presId="urn:microsoft.com/office/officeart/2011/layout/HexagonRadial"/>
    <dgm:cxn modelId="{49EDC953-EB1E-42CE-89BB-A84ECCB0146E}" srcId="{648DAF65-8032-4915-A30E-C26D9B4110E0}" destId="{016331FB-298E-4ABD-940F-F4B9C70198D8}" srcOrd="0" destOrd="0" parTransId="{6AC96515-7A9C-4384-926F-7F94DD0C31B6}" sibTransId="{1D448C6E-6B58-4782-8D3F-84811CA67012}"/>
    <dgm:cxn modelId="{80770654-B74D-47F9-9EC2-C9B779AE0365}" type="presOf" srcId="{7D308DE1-0239-44ED-8AF1-326C6517B8E8}" destId="{B8D2DCBE-91ED-46A6-B241-A2EE15C292BC}" srcOrd="0" destOrd="0" presId="urn:microsoft.com/office/officeart/2011/layout/HexagonRadial"/>
    <dgm:cxn modelId="{DDE9DCED-C9FB-4B72-833C-B20570F6808F}" type="presOf" srcId="{016331FB-298E-4ABD-940F-F4B9C70198D8}" destId="{042B8791-FBF2-44CF-99AA-D701E519D381}" srcOrd="0" destOrd="0" presId="urn:microsoft.com/office/officeart/2011/layout/HexagonRadial"/>
    <dgm:cxn modelId="{0B882D1E-695E-426A-94B1-78EF6023CF4B}" type="presParOf" srcId="{B8D2DCBE-91ED-46A6-B241-A2EE15C292BC}" destId="{4EC3905E-C59B-4C35-A1EA-6A0E6CCC4710}" srcOrd="0" destOrd="0" presId="urn:microsoft.com/office/officeart/2011/layout/HexagonRadial"/>
    <dgm:cxn modelId="{8EFB47D1-AF1F-4FD3-A69C-361288BAF46E}" type="presParOf" srcId="{B8D2DCBE-91ED-46A6-B241-A2EE15C292BC}" destId="{70170ACD-8E17-49EE-841C-BF0F0D1A8BDA}" srcOrd="1" destOrd="0" presId="urn:microsoft.com/office/officeart/2011/layout/HexagonRadial"/>
    <dgm:cxn modelId="{B38DCF03-54B2-41AF-BCE9-2F1EB98D39CA}" type="presParOf" srcId="{70170ACD-8E17-49EE-841C-BF0F0D1A8BDA}" destId="{0090E42C-C79E-440B-8CBE-16DBADB8EB9B}" srcOrd="0" destOrd="0" presId="urn:microsoft.com/office/officeart/2011/layout/HexagonRadial"/>
    <dgm:cxn modelId="{BA65CDA9-1003-44EC-8340-1EBAEC2F668B}" type="presParOf" srcId="{B8D2DCBE-91ED-46A6-B241-A2EE15C292BC}" destId="{042B8791-FBF2-44CF-99AA-D701E519D381}" srcOrd="2" destOrd="0" presId="urn:microsoft.com/office/officeart/2011/layout/HexagonRadial"/>
    <dgm:cxn modelId="{85FA7707-A9CA-4DBF-AF03-3DD60E8598FB}" type="presParOf" srcId="{B8D2DCBE-91ED-46A6-B241-A2EE15C292BC}" destId="{E004F8D5-6EBA-43D4-AF12-6CEB21994AFE}" srcOrd="3" destOrd="0" presId="urn:microsoft.com/office/officeart/2011/layout/HexagonRadial"/>
    <dgm:cxn modelId="{65E72D30-F60A-4B26-AA36-AA1FA1346473}" type="presParOf" srcId="{E004F8D5-6EBA-43D4-AF12-6CEB21994AFE}" destId="{297FC94D-56E6-4A32-AF6C-0DD129C3F94C}" srcOrd="0" destOrd="0" presId="urn:microsoft.com/office/officeart/2011/layout/HexagonRadial"/>
    <dgm:cxn modelId="{AE04033D-231B-4BF1-A115-4AC8CE6C74F8}" type="presParOf" srcId="{B8D2DCBE-91ED-46A6-B241-A2EE15C292BC}" destId="{8117870B-EFC6-45BC-89C7-B51C95504E72}" srcOrd="4" destOrd="0" presId="urn:microsoft.com/office/officeart/2011/layout/HexagonRadial"/>
    <dgm:cxn modelId="{931C1607-09B5-4649-BD98-AAEFA8253DB5}" type="presParOf" srcId="{B8D2DCBE-91ED-46A6-B241-A2EE15C292BC}" destId="{6CE129E0-1E13-4E58-ADE5-DBC2A928459E}" srcOrd="5" destOrd="0" presId="urn:microsoft.com/office/officeart/2011/layout/HexagonRadial"/>
    <dgm:cxn modelId="{1E533363-5C47-4E7C-9860-F253B95C4F93}" type="presParOf" srcId="{6CE129E0-1E13-4E58-ADE5-DBC2A928459E}" destId="{12850600-B346-485F-8E42-DB0C371D39AD}" srcOrd="0" destOrd="0" presId="urn:microsoft.com/office/officeart/2011/layout/HexagonRadial"/>
    <dgm:cxn modelId="{1E08DDB2-DA35-43E7-BE1A-DDFC2F72A99E}" type="presParOf" srcId="{B8D2DCBE-91ED-46A6-B241-A2EE15C292BC}" destId="{DB0398BE-F4FD-402D-BEDF-DFFCD5B3F599}" srcOrd="6" destOrd="0" presId="urn:microsoft.com/office/officeart/2011/layout/HexagonRadial"/>
    <dgm:cxn modelId="{F8FFE4FF-4031-49E2-A5BA-35DABDB12BE4}" type="presParOf" srcId="{B8D2DCBE-91ED-46A6-B241-A2EE15C292BC}" destId="{CD473A6A-4458-464D-B881-4F9C14E9978A}" srcOrd="7" destOrd="0" presId="urn:microsoft.com/office/officeart/2011/layout/HexagonRadial"/>
    <dgm:cxn modelId="{01DFDBFF-DA69-4B9D-A3A8-CF1D22ED1E62}" type="presParOf" srcId="{CD473A6A-4458-464D-B881-4F9C14E9978A}" destId="{7089026C-D816-4AB3-B819-E3B5CC0B1E2F}" srcOrd="0" destOrd="0" presId="urn:microsoft.com/office/officeart/2011/layout/HexagonRadial"/>
    <dgm:cxn modelId="{81484392-46D4-4417-8F61-9AD7BC1CD536}" type="presParOf" srcId="{B8D2DCBE-91ED-46A6-B241-A2EE15C292BC}" destId="{30C75D66-1066-4753-A15B-03E0033AC5C7}" srcOrd="8" destOrd="0" presId="urn:microsoft.com/office/officeart/2011/layout/HexagonRadial"/>
    <dgm:cxn modelId="{CC73047F-FE9B-46B6-A44B-9FB9988F947D}" type="presParOf" srcId="{B8D2DCBE-91ED-46A6-B241-A2EE15C292BC}" destId="{6AA0444C-4403-456B-877B-467C6B6B825B}" srcOrd="9" destOrd="0" presId="urn:microsoft.com/office/officeart/2011/layout/HexagonRadial"/>
    <dgm:cxn modelId="{C377F06B-D686-4FE1-87C8-37EC37AEEA40}" type="presParOf" srcId="{6AA0444C-4403-456B-877B-467C6B6B825B}" destId="{F8713B99-60B0-4ACF-B077-D0850CF62730}" srcOrd="0" destOrd="0" presId="urn:microsoft.com/office/officeart/2011/layout/HexagonRadial"/>
    <dgm:cxn modelId="{F26657B6-7D3F-4438-88F9-BE56EBB69EC5}" type="presParOf" srcId="{B8D2DCBE-91ED-46A6-B241-A2EE15C292BC}" destId="{984F78F8-C5CE-4C52-8B6B-F2CFCAF4959A}" srcOrd="10" destOrd="0" presId="urn:microsoft.com/office/officeart/2011/layout/HexagonRadial"/>
    <dgm:cxn modelId="{845F845B-93D8-444C-9649-C435AD05F3F7}" type="presParOf" srcId="{B8D2DCBE-91ED-46A6-B241-A2EE15C292BC}" destId="{AF73C289-2943-4CD9-89A4-1C40B1E8001A}" srcOrd="11" destOrd="0" presId="urn:microsoft.com/office/officeart/2011/layout/HexagonRadial"/>
    <dgm:cxn modelId="{3A8EC89F-6908-4F05-8DED-A68DFD606AC8}" type="presParOf" srcId="{AF73C289-2943-4CD9-89A4-1C40B1E8001A}" destId="{9A1D1A61-ADE2-4AF7-A988-5EF75641B243}" srcOrd="0" destOrd="0" presId="urn:microsoft.com/office/officeart/2011/layout/HexagonRadial"/>
    <dgm:cxn modelId="{B5BD4B72-8444-43D0-A56E-834D8D6E0AE0}" type="presParOf" srcId="{B8D2DCBE-91ED-46A6-B241-A2EE15C292BC}" destId="{1AFFBE62-AFA4-4F49-8FFE-68EEF38CEBB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3905E-C59B-4C35-A1EA-6A0E6CCC4710}">
      <dsp:nvSpPr>
        <dsp:cNvPr id="0" name=""/>
        <dsp:cNvSpPr/>
      </dsp:nvSpPr>
      <dsp:spPr>
        <a:xfrm>
          <a:off x="2062458" y="1267590"/>
          <a:ext cx="1611162" cy="1393720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Lease Administration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System</a:t>
          </a:r>
        </a:p>
      </dsp:txBody>
      <dsp:txXfrm>
        <a:off x="2329450" y="1498549"/>
        <a:ext cx="1077178" cy="931802"/>
      </dsp:txXfrm>
    </dsp:sp>
    <dsp:sp modelId="{297FC94D-56E6-4A32-AF6C-0DD129C3F94C}">
      <dsp:nvSpPr>
        <dsp:cNvPr id="0" name=""/>
        <dsp:cNvSpPr/>
      </dsp:nvSpPr>
      <dsp:spPr>
        <a:xfrm>
          <a:off x="3071355" y="600789"/>
          <a:ext cx="607886" cy="5237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B8791-FBF2-44CF-99AA-D701E519D381}">
      <dsp:nvSpPr>
        <dsp:cNvPr id="0" name=""/>
        <dsp:cNvSpPr/>
      </dsp:nvSpPr>
      <dsp:spPr>
        <a:xfrm>
          <a:off x="2210869" y="6453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National Solution</a:t>
          </a:r>
        </a:p>
      </dsp:txBody>
      <dsp:txXfrm>
        <a:off x="2429677" y="195747"/>
        <a:ext cx="882720" cy="763657"/>
      </dsp:txXfrm>
    </dsp:sp>
    <dsp:sp modelId="{12850600-B346-485F-8E42-DB0C371D39AD}">
      <dsp:nvSpPr>
        <dsp:cNvPr id="0" name=""/>
        <dsp:cNvSpPr/>
      </dsp:nvSpPr>
      <dsp:spPr>
        <a:xfrm>
          <a:off x="3780806" y="1579969"/>
          <a:ext cx="607886" cy="5237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7870B-EFC6-45BC-89C7-B51C95504E72}">
      <dsp:nvSpPr>
        <dsp:cNvPr id="0" name=""/>
        <dsp:cNvSpPr/>
      </dsp:nvSpPr>
      <dsp:spPr>
        <a:xfrm>
          <a:off x="3421771" y="689650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ASC 842  Compliant</a:t>
          </a:r>
        </a:p>
      </dsp:txBody>
      <dsp:txXfrm>
        <a:off x="3640579" y="878944"/>
        <a:ext cx="882720" cy="763657"/>
      </dsp:txXfrm>
    </dsp:sp>
    <dsp:sp modelId="{7089026C-D816-4AB3-B819-E3B5CC0B1E2F}">
      <dsp:nvSpPr>
        <dsp:cNvPr id="0" name=""/>
        <dsp:cNvSpPr/>
      </dsp:nvSpPr>
      <dsp:spPr>
        <a:xfrm>
          <a:off x="3287976" y="2685279"/>
          <a:ext cx="607886" cy="5237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398BE-F4FD-402D-BEDF-DFFCD5B3F599}">
      <dsp:nvSpPr>
        <dsp:cNvPr id="0" name=""/>
        <dsp:cNvSpPr/>
      </dsp:nvSpPr>
      <dsp:spPr>
        <a:xfrm>
          <a:off x="3421771" y="2070797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Self-Service capabilities for Lessors</a:t>
          </a:r>
        </a:p>
      </dsp:txBody>
      <dsp:txXfrm>
        <a:off x="3640579" y="2260091"/>
        <a:ext cx="882720" cy="763657"/>
      </dsp:txXfrm>
    </dsp:sp>
    <dsp:sp modelId="{F8713B99-60B0-4ACF-B077-D0850CF62730}">
      <dsp:nvSpPr>
        <dsp:cNvPr id="0" name=""/>
        <dsp:cNvSpPr/>
      </dsp:nvSpPr>
      <dsp:spPr>
        <a:xfrm>
          <a:off x="2065456" y="2800014"/>
          <a:ext cx="607886" cy="5237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75D66-1066-4753-A15B-03E0033AC5C7}">
      <dsp:nvSpPr>
        <dsp:cNvPr id="0" name=""/>
        <dsp:cNvSpPr/>
      </dsp:nvSpPr>
      <dsp:spPr>
        <a:xfrm>
          <a:off x="2210869" y="2774140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Built-In Approval &amp; Exception Handling Process</a:t>
          </a:r>
        </a:p>
      </dsp:txBody>
      <dsp:txXfrm>
        <a:off x="2429677" y="2963434"/>
        <a:ext cx="882720" cy="763657"/>
      </dsp:txXfrm>
    </dsp:sp>
    <dsp:sp modelId="{9A1D1A61-ADE2-4AF7-A988-5EF75641B243}">
      <dsp:nvSpPr>
        <dsp:cNvPr id="0" name=""/>
        <dsp:cNvSpPr/>
      </dsp:nvSpPr>
      <dsp:spPr>
        <a:xfrm>
          <a:off x="1344387" y="1821227"/>
          <a:ext cx="607886" cy="5237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F78F8-C5CE-4C52-8B6B-F2CFCAF4959A}">
      <dsp:nvSpPr>
        <dsp:cNvPr id="0" name=""/>
        <dsp:cNvSpPr/>
      </dsp:nvSpPr>
      <dsp:spPr>
        <a:xfrm>
          <a:off x="994346" y="2071583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Single source of record for most of the leases</a:t>
          </a:r>
        </a:p>
      </dsp:txBody>
      <dsp:txXfrm>
        <a:off x="1213154" y="2260877"/>
        <a:ext cx="882720" cy="763657"/>
      </dsp:txXfrm>
    </dsp:sp>
    <dsp:sp modelId="{1AFFBE62-AFA4-4F49-8FFE-68EEF38CEBBB}">
      <dsp:nvSpPr>
        <dsp:cNvPr id="0" name=""/>
        <dsp:cNvSpPr/>
      </dsp:nvSpPr>
      <dsp:spPr>
        <a:xfrm>
          <a:off x="994346" y="688078"/>
          <a:ext cx="1320336" cy="114224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Automated Reporting Capabilities</a:t>
          </a:r>
        </a:p>
      </dsp:txBody>
      <dsp:txXfrm>
        <a:off x="1213154" y="877372"/>
        <a:ext cx="882720" cy="76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28E6B-7EA2-6244-960C-159F7266F368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45DB-A25A-B14F-859B-BDC0188E6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39BAB-1DBB-4389-A050-E31D61AB938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7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2964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010C97-F49F-8C4C-9294-8813F3F4CD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2C5590-480D-4842-BE6F-79F32126D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712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92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930447" y="2878294"/>
            <a:ext cx="2425700" cy="4905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6040" y="1555156"/>
            <a:ext cx="5843588" cy="1544637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16040" y="3472718"/>
            <a:ext cx="5843588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930058" y="252347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930058" y="3744914"/>
            <a:ext cx="24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Prepared by: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930058" y="5427470"/>
            <a:ext cx="3211512" cy="34193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930058" y="4082857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Twitter Handle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6040" y="5132227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>
      <p:ext uri="{BB962C8B-B14F-4D97-AF65-F5344CB8AC3E}">
        <p14:creationId xmlns:p14="http://schemas.microsoft.com/office/powerpoint/2010/main" val="3709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432680" y="4985022"/>
            <a:ext cx="3103185" cy="4905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174206" y="2055602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174206" y="3285810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883148" y="450903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174206" y="5846252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58217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19175"/>
            <a:ext cx="8620663" cy="1035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13140"/>
            <a:ext cx="11201400" cy="445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27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1" r:id="rId4"/>
    <p:sldLayoutId id="2147483665" r:id="rId5"/>
    <p:sldLayoutId id="2147483649" r:id="rId6"/>
    <p:sldLayoutId id="2147483664" r:id="rId7"/>
    <p:sldLayoutId id="2147483667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7C3A7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drolia@deloitte.com" TargetMode="External"/><Relationship Id="rId2" Type="http://schemas.openxmlformats.org/officeDocument/2006/relationships/hyperlink" Target="mailto:Barbara.x.norman-wilson@kp.or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X.Norman-Wilson@kp.org" TargetMode="External"/><Relationship Id="rId2" Type="http://schemas.openxmlformats.org/officeDocument/2006/relationships/hyperlink" Target="mailto:abdrolia@deloitte.co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drolia@deloitte.com" TargetMode="External"/><Relationship Id="rId2" Type="http://schemas.openxmlformats.org/officeDocument/2006/relationships/hyperlink" Target="mailto:Barbara.X.Norman-Wilson@kp.or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8BDFE3-5292-4149-B7F1-4BDA07128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386" y="1169931"/>
            <a:ext cx="5351812" cy="4571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xa Black" panose="02000000000000000000" pitchFamily="50" charset="0"/>
              </a:rPr>
              <a:t>Come see me at these sessions:</a:t>
            </a:r>
            <a:br>
              <a:rPr lang="en-US" dirty="0">
                <a:latin typeface="Nexa Black" panose="02000000000000000000" pitchFamily="50" charset="0"/>
              </a:rPr>
            </a:br>
            <a:r>
              <a:rPr lang="en-US" sz="1800" dirty="0">
                <a:latin typeface="Nexa Bold" panose="02000000000000000000" pitchFamily="50" charset="0"/>
              </a:rPr>
              <a:t>Lease Administration |  Session ID: </a:t>
            </a:r>
            <a:r>
              <a:rPr lang="en-US" sz="1800" b="0" dirty="0">
                <a:latin typeface="Nexa Black" panose="02000000000000000000"/>
              </a:rPr>
              <a:t>103850</a:t>
            </a:r>
            <a:r>
              <a:rPr lang="en-US" sz="1800" dirty="0">
                <a:latin typeface="Nexa Black" panose="0200000000000000000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F6554-019E-4F51-8C29-C2F21F70A351}"/>
              </a:ext>
            </a:extLst>
          </p:cNvPr>
          <p:cNvSpPr txBox="1"/>
          <p:nvPr/>
        </p:nvSpPr>
        <p:spPr>
          <a:xfrm>
            <a:off x="6440386" y="4747271"/>
            <a:ext cx="55404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8347D"/>
                </a:solidFill>
                <a:latin typeface="Nexa Black" panose="02000000000000000000" pitchFamily="50" charset="0"/>
              </a:rPr>
              <a:t>Contact us: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Barbara Norman-Wilson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  <a:hlinkClick r:id="rId2"/>
              </a:rPr>
              <a:t>Barbara.x.norman-wilson@kp.org</a:t>
            </a:r>
            <a:endParaRPr lang="en-US" sz="1600" dirty="0">
              <a:latin typeface="Nexa Bold" panose="02000000000000000000" pitchFamily="50" charset="0"/>
            </a:endParaRP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1+510-427-4126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Abhay Drolia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  <a:hlinkClick r:id="rId3"/>
              </a:rPr>
              <a:t>abdrolia@deloitte.com</a:t>
            </a:r>
            <a:r>
              <a:rPr lang="en-US" sz="1600" dirty="0">
                <a:latin typeface="Nexa Bold" panose="02000000000000000000" pitchFamily="50" charset="0"/>
              </a:rPr>
              <a:t> 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+1(925) 225-5371</a:t>
            </a:r>
          </a:p>
        </p:txBody>
      </p:sp>
    </p:spTree>
    <p:extLst>
      <p:ext uri="{BB962C8B-B14F-4D97-AF65-F5344CB8AC3E}">
        <p14:creationId xmlns:p14="http://schemas.microsoft.com/office/powerpoint/2010/main" val="111854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BDAB-B4D5-42B3-98A7-88592B78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79390" cy="700216"/>
          </a:xfrm>
        </p:spPr>
        <p:txBody>
          <a:bodyPr/>
          <a:lstStyle/>
          <a:p>
            <a:r>
              <a:rPr lang="en-US" dirty="0"/>
              <a:t>Business Benefits Our perspective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AF0B21-0E3B-4221-8DD0-8A8BB4388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550658"/>
              </p:ext>
            </p:extLst>
          </p:nvPr>
        </p:nvGraphicFramePr>
        <p:xfrm>
          <a:off x="301186" y="1159176"/>
          <a:ext cx="1158962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32">
                  <a:extLst>
                    <a:ext uri="{9D8B030D-6E8A-4147-A177-3AD203B41FA5}">
                      <a16:colId xmlns:a16="http://schemas.microsoft.com/office/drawing/2014/main" val="1107893678"/>
                    </a:ext>
                  </a:extLst>
                </a:gridCol>
                <a:gridCol w="9463596">
                  <a:extLst>
                    <a:ext uri="{9D8B030D-6E8A-4147-A177-3AD203B41FA5}">
                      <a16:colId xmlns:a16="http://schemas.microsoft.com/office/drawing/2014/main" val="397036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7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Cost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savings in terms of delay in cash flow for lease payments and sales tax payments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cost savings in terms of reduction of manual steps required for reconciliation, reporting and accounting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savings in terms of visibility of asset at end-of-term helping in return vs. buy-out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02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receipts tracking and 3 way matching for lease payments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lessor invoice reconciliation for operating expenses, property tax and sales tax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lease classification test before entering in lease agreements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Payments visibility for expired and month-to-month leases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Automatic workflow for lease activation and amendments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55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Integrated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system to track Requisition to Purchase Order to Payments to Asset Tracking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Integrated real estate system with lease payments and lease administration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46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Self-service capabilities for lessors to self-upload Exhibit for leased equipment's for large volume of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7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1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11" name="AutoShape 3"/>
          <p:cNvSpPr>
            <a:spLocks noChangeArrowheads="1"/>
          </p:cNvSpPr>
          <p:nvPr/>
        </p:nvSpPr>
        <p:spPr bwMode="gray">
          <a:xfrm rot="5400000">
            <a:off x="1699860" y="3018358"/>
            <a:ext cx="3738712" cy="1632052"/>
          </a:xfrm>
          <a:prstGeom prst="homePlate">
            <a:avLst>
              <a:gd name="adj" fmla="val 10806"/>
            </a:avLst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t" anchorCtr="0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Lease Administrators</a:t>
            </a:r>
          </a:p>
        </p:txBody>
      </p:sp>
      <p:sp>
        <p:nvSpPr>
          <p:cNvPr id="580612" name="AutoShape 4"/>
          <p:cNvSpPr>
            <a:spLocks noChangeArrowheads="1"/>
          </p:cNvSpPr>
          <p:nvPr/>
        </p:nvSpPr>
        <p:spPr bwMode="gray">
          <a:xfrm rot="5400000">
            <a:off x="3571139" y="3018358"/>
            <a:ext cx="3738712" cy="1632052"/>
          </a:xfrm>
          <a:prstGeom prst="homePlate">
            <a:avLst>
              <a:gd name="adj" fmla="val 10806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t" anchorCtr="0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JLL</a:t>
            </a:r>
          </a:p>
        </p:txBody>
      </p:sp>
      <p:sp>
        <p:nvSpPr>
          <p:cNvPr id="580613" name="AutoShape 5"/>
          <p:cNvSpPr>
            <a:spLocks noChangeArrowheads="1"/>
          </p:cNvSpPr>
          <p:nvPr/>
        </p:nvSpPr>
        <p:spPr bwMode="gray">
          <a:xfrm rot="5400000">
            <a:off x="5445960" y="3018358"/>
            <a:ext cx="3738712" cy="1632052"/>
          </a:xfrm>
          <a:prstGeom prst="homePlate">
            <a:avLst>
              <a:gd name="adj" fmla="val 10806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t" anchorCtr="0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Lease Accounting &amp; Reporting</a:t>
            </a:r>
          </a:p>
        </p:txBody>
      </p:sp>
      <p:sp>
        <p:nvSpPr>
          <p:cNvPr id="580614" name="AutoShape 6"/>
          <p:cNvSpPr>
            <a:spLocks noChangeArrowheads="1"/>
          </p:cNvSpPr>
          <p:nvPr/>
        </p:nvSpPr>
        <p:spPr bwMode="gray">
          <a:xfrm rot="5400000">
            <a:off x="7322555" y="3016553"/>
            <a:ext cx="3738712" cy="1632052"/>
          </a:xfrm>
          <a:prstGeom prst="homePlate">
            <a:avLst>
              <a:gd name="adj" fmla="val 10806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t" anchorCtr="0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Buy to Pay</a:t>
            </a:r>
          </a:p>
        </p:txBody>
      </p:sp>
      <p:sp>
        <p:nvSpPr>
          <p:cNvPr id="580615" name="AutoShape 7"/>
          <p:cNvSpPr>
            <a:spLocks noChangeArrowheads="1"/>
          </p:cNvSpPr>
          <p:nvPr/>
        </p:nvSpPr>
        <p:spPr bwMode="gray">
          <a:xfrm>
            <a:off x="2457667" y="2553548"/>
            <a:ext cx="2112472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tangible improvements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1650" y="747188"/>
            <a:ext cx="11188700" cy="11413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work effort is required to meet ASC842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Shift in work and responsibility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business stakeholders have equal benefits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09" y="170078"/>
            <a:ext cx="11188700" cy="334101"/>
          </a:xfrm>
        </p:spPr>
        <p:txBody>
          <a:bodyPr/>
          <a:lstStyle/>
          <a:p>
            <a:r>
              <a:rPr lang="en-US" dirty="0"/>
              <a:t>Impact on different business functions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CE52E135-7C07-4FFE-9168-B25E03651F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68" y="2565272"/>
            <a:ext cx="2380150" cy="640871"/>
          </a:xfrm>
          <a:prstGeom prst="homePlate">
            <a:avLst>
              <a:gd name="adj" fmla="val 2839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200" b="1" dirty="0"/>
              <a:t>Compliance &amp; Controls</a:t>
            </a:r>
          </a:p>
        </p:txBody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3DA141B2-AD5E-4F42-ACD5-7B8F4772B5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68" y="3285573"/>
            <a:ext cx="2380150" cy="642675"/>
          </a:xfrm>
          <a:prstGeom prst="homePlate">
            <a:avLst>
              <a:gd name="adj" fmla="val 28318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200" b="1" dirty="0"/>
              <a:t>Data entry effort</a:t>
            </a: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E1327904-0442-48BA-87FE-28E06C329F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68" y="4009486"/>
            <a:ext cx="2380150" cy="640871"/>
          </a:xfrm>
          <a:prstGeom prst="homePlate">
            <a:avLst>
              <a:gd name="adj" fmla="val 2839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200" b="1" dirty="0"/>
              <a:t>Spend visibility and asset tracking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1D1D58F3-E3B8-49F1-A03E-E7F1DDEF6E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868" y="4733399"/>
            <a:ext cx="2380150" cy="640871"/>
          </a:xfrm>
          <a:prstGeom prst="homePlate">
            <a:avLst>
              <a:gd name="adj" fmla="val 28397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200" b="1" dirty="0"/>
              <a:t>Payments &amp; Reconciliation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DD5342-7CB1-4C49-AF5B-4AAB6A376E31}"/>
              </a:ext>
            </a:extLst>
          </p:cNvPr>
          <p:cNvGrpSpPr/>
          <p:nvPr/>
        </p:nvGrpSpPr>
        <p:grpSpPr>
          <a:xfrm>
            <a:off x="7435915" y="6034645"/>
            <a:ext cx="2385686" cy="226386"/>
            <a:chOff x="5831034" y="6058564"/>
            <a:chExt cx="3418448" cy="324388"/>
          </a:xfrm>
        </p:grpSpPr>
        <p:sp>
          <p:nvSpPr>
            <p:cNvPr id="23" name="AutoShape 11">
              <a:extLst>
                <a:ext uri="{FF2B5EF4-FFF2-40B4-BE49-F238E27FC236}">
                  <a16:creationId xmlns:a16="http://schemas.microsoft.com/office/drawing/2014/main" id="{D5BEE3E0-B15D-4A7A-865D-874573A593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0300" y="6088054"/>
              <a:ext cx="324388" cy="265408"/>
            </a:xfrm>
            <a:prstGeom prst="downArrow">
              <a:avLst>
                <a:gd name="adj1" fmla="val 49815"/>
                <a:gd name="adj2" fmla="val 54667"/>
              </a:avLst>
            </a:prstGeom>
            <a:solidFill>
              <a:srgbClr val="DA291C"/>
            </a:solidFill>
            <a:ln w="28575" algn="ctr">
              <a:noFill/>
              <a:miter lim="800000"/>
              <a:headEnd type="none" w="sm" len="sm"/>
              <a:tailEnd type="none" w="sm" len="sm"/>
            </a:ln>
          </p:spPr>
          <p:txBody>
            <a:bodyPr rot="10800000" vert="eaVert" wrap="none" lIns="44450" tIns="44450" rIns="44450" bIns="44450" anchor="ctr"/>
            <a:lstStyle/>
            <a:p>
              <a:pPr>
                <a:spcBef>
                  <a:spcPct val="20000"/>
                </a:spcBef>
              </a:pPr>
              <a:endParaRPr lang="en-US" sz="1000" b="1" dirty="0">
                <a:cs typeface="Arial" pitchFamily="34" charset="0"/>
              </a:endParaRPr>
            </a:p>
          </p:txBody>
        </p:sp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C3A44B6F-2FBA-4DA4-A131-DECFA9F3519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>
              <a:off x="6985537" y="6088053"/>
              <a:ext cx="324388" cy="265409"/>
            </a:xfrm>
            <a:prstGeom prst="downArrow">
              <a:avLst>
                <a:gd name="adj1" fmla="val 49815"/>
                <a:gd name="adj2" fmla="val 54667"/>
              </a:avLst>
            </a:prstGeom>
            <a:solidFill>
              <a:srgbClr val="ED8B00"/>
            </a:solidFill>
            <a:ln w="28575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44450" tIns="44450" rIns="44450" bIns="44450" anchor="ctr"/>
            <a:lstStyle/>
            <a:p>
              <a:pPr>
                <a:spcBef>
                  <a:spcPct val="20000"/>
                </a:spcBef>
              </a:pPr>
              <a:endParaRPr lang="en-US" sz="1000" b="1" dirty="0">
                <a:cs typeface="Arial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16BACD08-270A-4C7E-A473-FFB593849DC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5831034" y="6088045"/>
              <a:ext cx="324388" cy="265409"/>
            </a:xfrm>
            <a:prstGeom prst="downArrow">
              <a:avLst>
                <a:gd name="adj1" fmla="val 49815"/>
                <a:gd name="adj2" fmla="val 54667"/>
              </a:avLst>
            </a:prstGeom>
            <a:solidFill>
              <a:srgbClr val="00B050"/>
            </a:solidFill>
            <a:ln w="28575" algn="ctr">
              <a:noFill/>
              <a:miter lim="800000"/>
              <a:headEnd type="none" w="sm" len="sm"/>
              <a:tailEnd type="none" w="sm" len="sm"/>
            </a:ln>
          </p:spPr>
          <p:txBody>
            <a:bodyPr vert="eaVert" wrap="none" lIns="44450" tIns="44450" rIns="44450" bIns="44450" anchor="ctr"/>
            <a:lstStyle/>
            <a:p>
              <a:pPr>
                <a:spcBef>
                  <a:spcPct val="20000"/>
                </a:spcBef>
              </a:pPr>
              <a:endParaRPr lang="en-US" sz="1000" b="1" dirty="0">
                <a:cs typeface="Arial" pitchFamily="34" charset="0"/>
              </a:endParaRP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E8308D7E-49CE-4B4E-B8E0-D6AA7E10C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0002" y="6128416"/>
              <a:ext cx="712052" cy="2205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GB" altLang="ja-JP" sz="1000" dirty="0">
                  <a:ea typeface="ＭＳ Ｐゴシック" charset="-128"/>
                  <a:cs typeface="Arial" pitchFamily="34" charset="0"/>
                </a:rPr>
                <a:t>Positive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FC671880-5747-4519-9651-64F925B73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203" y="6128421"/>
              <a:ext cx="677598" cy="2205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GB" altLang="ja-JP" sz="1000" dirty="0">
                  <a:ea typeface="ＭＳ Ｐゴシック" charset="-128"/>
                  <a:cs typeface="Arial" pitchFamily="34" charset="0"/>
                </a:rPr>
                <a:t>Neutral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3A0A6526-0479-4A47-9307-6F8546AE1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4066" y="6128421"/>
              <a:ext cx="815416" cy="220506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GB" altLang="ja-JP" sz="1000" dirty="0">
                  <a:ea typeface="ＭＳ Ｐゴシック" charset="-128"/>
                  <a:cs typeface="Arial" pitchFamily="34" charset="0"/>
                </a:rPr>
                <a:t>Negative</a:t>
              </a:r>
            </a:p>
          </p:txBody>
        </p:sp>
      </p:grpSp>
      <p:sp>
        <p:nvSpPr>
          <p:cNvPr id="29" name="AutoShape 11">
            <a:extLst>
              <a:ext uri="{FF2B5EF4-FFF2-40B4-BE49-F238E27FC236}">
                <a16:creationId xmlns:a16="http://schemas.microsoft.com/office/drawing/2014/main" id="{EEDCFBC8-FEE0-45A3-938C-5B65D58DF40C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7866167" y="2781370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35" name="AutoShape 11">
            <a:extLst>
              <a:ext uri="{FF2B5EF4-FFF2-40B4-BE49-F238E27FC236}">
                <a16:creationId xmlns:a16="http://schemas.microsoft.com/office/drawing/2014/main" id="{DA89CFEA-9E38-43DE-AE7E-E2AF5395BD87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203780" y="2801950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4BE75D71-4737-45EE-8343-68B54E7305B6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050716" y="2801950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id="{DB611C40-A175-4795-89F8-E35C9A542CFC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9781551" y="2793094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45" name="AutoShape 7">
            <a:extLst>
              <a:ext uri="{FF2B5EF4-FFF2-40B4-BE49-F238E27FC236}">
                <a16:creationId xmlns:a16="http://schemas.microsoft.com/office/drawing/2014/main" id="{B0A8C9DF-03C1-45F8-B1A0-E576824D89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8754" y="2553548"/>
            <a:ext cx="1836205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tangible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improvements</a:t>
            </a:r>
          </a:p>
        </p:txBody>
      </p:sp>
      <p:sp>
        <p:nvSpPr>
          <p:cNvPr id="46" name="AutoShape 7">
            <a:extLst>
              <a:ext uri="{FF2B5EF4-FFF2-40B4-BE49-F238E27FC236}">
                <a16:creationId xmlns:a16="http://schemas.microsoft.com/office/drawing/2014/main" id="{6A564857-DA06-4552-AD55-DC71EA6B14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6473" y="2553548"/>
            <a:ext cx="1883870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New Controls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Sub Ledger</a:t>
            </a:r>
          </a:p>
        </p:txBody>
      </p:sp>
      <p:sp>
        <p:nvSpPr>
          <p:cNvPr id="47" name="AutoShape 7">
            <a:extLst>
              <a:ext uri="{FF2B5EF4-FFF2-40B4-BE49-F238E27FC236}">
                <a16:creationId xmlns:a16="http://schemas.microsoft.com/office/drawing/2014/main" id="{99D3F094-FDCD-4519-86F8-47C41468E0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9832" y="2556627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Vendor Management</a:t>
            </a:r>
          </a:p>
        </p:txBody>
      </p:sp>
      <p:sp>
        <p:nvSpPr>
          <p:cNvPr id="48" name="AutoShape 7">
            <a:extLst>
              <a:ext uri="{FF2B5EF4-FFF2-40B4-BE49-F238E27FC236}">
                <a16:creationId xmlns:a16="http://schemas.microsoft.com/office/drawing/2014/main" id="{DDE4DEA5-A939-4B32-9CE5-236A8E5BF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7667" y="3284298"/>
            <a:ext cx="2112472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Additional effort for data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entry of contracts</a:t>
            </a:r>
          </a:p>
        </p:txBody>
      </p:sp>
      <p:sp>
        <p:nvSpPr>
          <p:cNvPr id="49" name="AutoShape 7">
            <a:extLst>
              <a:ext uri="{FF2B5EF4-FFF2-40B4-BE49-F238E27FC236}">
                <a16:creationId xmlns:a16="http://schemas.microsoft.com/office/drawing/2014/main" id="{DFDF4F7A-194C-4D52-B638-386C4BEF34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8754" y="3284298"/>
            <a:ext cx="1836205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impact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ED8916A-BAF1-4AC4-8CA7-623217C2F2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6473" y="3284298"/>
            <a:ext cx="1883870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manual JE needed</a:t>
            </a:r>
          </a:p>
        </p:txBody>
      </p:sp>
      <p:sp>
        <p:nvSpPr>
          <p:cNvPr id="52" name="AutoShape 7">
            <a:extLst>
              <a:ext uri="{FF2B5EF4-FFF2-40B4-BE49-F238E27FC236}">
                <a16:creationId xmlns:a16="http://schemas.microsoft.com/office/drawing/2014/main" id="{0ADCBA89-B0E7-45BE-B5DB-4C0A1C6958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7667" y="4004736"/>
            <a:ext cx="2112472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tangible improvements</a:t>
            </a:r>
          </a:p>
        </p:txBody>
      </p:sp>
      <p:sp>
        <p:nvSpPr>
          <p:cNvPr id="53" name="AutoShape 7">
            <a:extLst>
              <a:ext uri="{FF2B5EF4-FFF2-40B4-BE49-F238E27FC236}">
                <a16:creationId xmlns:a16="http://schemas.microsoft.com/office/drawing/2014/main" id="{CF254AF6-866B-47EF-B2E9-C658A1D057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8754" y="4004736"/>
            <a:ext cx="1836205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impact</a:t>
            </a:r>
          </a:p>
        </p:txBody>
      </p:sp>
      <p:sp>
        <p:nvSpPr>
          <p:cNvPr id="54" name="AutoShape 7">
            <a:extLst>
              <a:ext uri="{FF2B5EF4-FFF2-40B4-BE49-F238E27FC236}">
                <a16:creationId xmlns:a16="http://schemas.microsoft.com/office/drawing/2014/main" id="{E1957934-41E7-4A20-AB14-EAFD98C778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6473" y="4004736"/>
            <a:ext cx="1883870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Comprehensive reports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for  spend tracking </a:t>
            </a:r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id="{CC48AA55-6107-4715-B305-7987159C55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9832" y="4007815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Comprehensive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asset tracking</a:t>
            </a:r>
          </a:p>
        </p:txBody>
      </p:sp>
      <p:sp>
        <p:nvSpPr>
          <p:cNvPr id="56" name="AutoShape 7">
            <a:extLst>
              <a:ext uri="{FF2B5EF4-FFF2-40B4-BE49-F238E27FC236}">
                <a16:creationId xmlns:a16="http://schemas.microsoft.com/office/drawing/2014/main" id="{B58E2A57-C629-41F6-BE30-A462C0ED75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7667" y="4733399"/>
            <a:ext cx="2112472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Increase in effort due to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work shift from JLL</a:t>
            </a:r>
          </a:p>
        </p:txBody>
      </p:sp>
      <p:sp>
        <p:nvSpPr>
          <p:cNvPr id="57" name="AutoShape 7">
            <a:extLst>
              <a:ext uri="{FF2B5EF4-FFF2-40B4-BE49-F238E27FC236}">
                <a16:creationId xmlns:a16="http://schemas.microsoft.com/office/drawing/2014/main" id="{11D0262A-5697-4308-99F3-F0A9096CE8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08754" y="4733399"/>
            <a:ext cx="1836205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Need to identify base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rent &amp; OPEX</a:t>
            </a:r>
          </a:p>
        </p:txBody>
      </p:sp>
      <p:sp>
        <p:nvSpPr>
          <p:cNvPr id="58" name="AutoShape 7">
            <a:extLst>
              <a:ext uri="{FF2B5EF4-FFF2-40B4-BE49-F238E27FC236}">
                <a16:creationId xmlns:a16="http://schemas.microsoft.com/office/drawing/2014/main" id="{1FB62E81-1244-454C-B501-90C735D3E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76473" y="4733399"/>
            <a:ext cx="1883870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Comprehensive reports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for payments</a:t>
            </a:r>
          </a:p>
        </p:txBody>
      </p:sp>
      <p:sp>
        <p:nvSpPr>
          <p:cNvPr id="59" name="AutoShape 7">
            <a:extLst>
              <a:ext uri="{FF2B5EF4-FFF2-40B4-BE49-F238E27FC236}">
                <a16:creationId xmlns:a16="http://schemas.microsoft.com/office/drawing/2014/main" id="{971FF480-4ACF-44DC-BF37-E925521968B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9832" y="4736478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PO to lease payment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traceability</a:t>
            </a:r>
          </a:p>
        </p:txBody>
      </p:sp>
      <p:sp>
        <p:nvSpPr>
          <p:cNvPr id="60" name="AutoShape 11">
            <a:extLst>
              <a:ext uri="{FF2B5EF4-FFF2-40B4-BE49-F238E27FC236}">
                <a16:creationId xmlns:a16="http://schemas.microsoft.com/office/drawing/2014/main" id="{86D52496-4581-492E-9645-7997F1BA8CC5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7903671" y="3513186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1" name="AutoShape 11">
            <a:extLst>
              <a:ext uri="{FF2B5EF4-FFF2-40B4-BE49-F238E27FC236}">
                <a16:creationId xmlns:a16="http://schemas.microsoft.com/office/drawing/2014/main" id="{6CFD72E4-4348-4F3A-A618-E385E6D33483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7904956" y="4225584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2" name="AutoShape 11">
            <a:extLst>
              <a:ext uri="{FF2B5EF4-FFF2-40B4-BE49-F238E27FC236}">
                <a16:creationId xmlns:a16="http://schemas.microsoft.com/office/drawing/2014/main" id="{F3F7A232-6026-4B97-995E-11EE1F01C0FB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7908104" y="4966983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3" name="AutoShape 11">
            <a:extLst>
              <a:ext uri="{FF2B5EF4-FFF2-40B4-BE49-F238E27FC236}">
                <a16:creationId xmlns:a16="http://schemas.microsoft.com/office/drawing/2014/main" id="{3B8618CA-FD48-4461-8725-F502E7D87BA8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9781551" y="4226844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4" name="AutoShape 11">
            <a:extLst>
              <a:ext uri="{FF2B5EF4-FFF2-40B4-BE49-F238E27FC236}">
                <a16:creationId xmlns:a16="http://schemas.microsoft.com/office/drawing/2014/main" id="{E3AD73C5-EEB1-48FE-BFAF-9D8B35D4C2DE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9781551" y="4961221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5" name="AutoShape 11">
            <a:extLst>
              <a:ext uri="{FF2B5EF4-FFF2-40B4-BE49-F238E27FC236}">
                <a16:creationId xmlns:a16="http://schemas.microsoft.com/office/drawing/2014/main" id="{74B3BA50-B1BF-4537-A100-5519F0E998E2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197831" y="4235353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8" name="AutoShape 11">
            <a:extLst>
              <a:ext uri="{FF2B5EF4-FFF2-40B4-BE49-F238E27FC236}">
                <a16:creationId xmlns:a16="http://schemas.microsoft.com/office/drawing/2014/main" id="{AB70108A-A0F6-469B-82AE-017DF63FE4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5898" y="4966379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DA291C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69" name="AutoShape 11">
            <a:extLst>
              <a:ext uri="{FF2B5EF4-FFF2-40B4-BE49-F238E27FC236}">
                <a16:creationId xmlns:a16="http://schemas.microsoft.com/office/drawing/2014/main" id="{E7C4453B-AB5D-492F-B396-D33C0BACCD83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029976" y="4225584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1" name="AutoShape 11">
            <a:extLst>
              <a:ext uri="{FF2B5EF4-FFF2-40B4-BE49-F238E27FC236}">
                <a16:creationId xmlns:a16="http://schemas.microsoft.com/office/drawing/2014/main" id="{AF289955-01E8-4E86-9813-57949EF07415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029976" y="2800406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2" name="AutoShape 11">
            <a:extLst>
              <a:ext uri="{FF2B5EF4-FFF2-40B4-BE49-F238E27FC236}">
                <a16:creationId xmlns:a16="http://schemas.microsoft.com/office/drawing/2014/main" id="{39AA9D6E-13B8-49EB-9EBC-2CDFFA34A2F2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7900960" y="2804059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3" name="AutoShape 11">
            <a:extLst>
              <a:ext uri="{FF2B5EF4-FFF2-40B4-BE49-F238E27FC236}">
                <a16:creationId xmlns:a16="http://schemas.microsoft.com/office/drawing/2014/main" id="{3E484E0C-0E3F-47A3-AC7D-D0301BB03F69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9795498" y="2804059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4" name="AutoShape 11">
            <a:extLst>
              <a:ext uri="{FF2B5EF4-FFF2-40B4-BE49-F238E27FC236}">
                <a16:creationId xmlns:a16="http://schemas.microsoft.com/office/drawing/2014/main" id="{0B8AEE60-E932-4C40-9514-198E64FEDE18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017066" y="3554236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6" name="AutoShape 11">
            <a:extLst>
              <a:ext uri="{FF2B5EF4-FFF2-40B4-BE49-F238E27FC236}">
                <a16:creationId xmlns:a16="http://schemas.microsoft.com/office/drawing/2014/main" id="{564BD080-A007-49C8-A517-23CAF5200870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9781551" y="3512120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E93E90E2-C24C-4509-B6B5-7EFE8DFF2DB7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9174800" y="3040000"/>
            <a:ext cx="3738712" cy="1632052"/>
          </a:xfrm>
          <a:prstGeom prst="homePlate">
            <a:avLst>
              <a:gd name="adj" fmla="val 10806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lIns="91440" tIns="91440" rIns="91440" bIns="91440" anchor="t" anchorCtr="0"/>
          <a:lstStyle/>
          <a:p>
            <a:pPr algn="ctr">
              <a:spcBef>
                <a:spcPct val="20000"/>
              </a:spcBef>
            </a:pPr>
            <a:r>
              <a:rPr lang="en-US" sz="1200" dirty="0">
                <a:solidFill>
                  <a:schemeClr val="bg1"/>
                </a:solidFill>
              </a:rPr>
              <a:t>Lessors &amp; Treasury</a:t>
            </a:r>
          </a:p>
        </p:txBody>
      </p:sp>
      <p:sp>
        <p:nvSpPr>
          <p:cNvPr id="78" name="AutoShape 11">
            <a:extLst>
              <a:ext uri="{FF2B5EF4-FFF2-40B4-BE49-F238E27FC236}">
                <a16:creationId xmlns:a16="http://schemas.microsoft.com/office/drawing/2014/main" id="{627A5624-7B9D-4B82-9FDA-98F1D0C003C9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1633796" y="2816541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9" name="AutoShape 7">
            <a:extLst>
              <a:ext uri="{FF2B5EF4-FFF2-40B4-BE49-F238E27FC236}">
                <a16:creationId xmlns:a16="http://schemas.microsoft.com/office/drawing/2014/main" id="{644FA324-B9D5-4820-BF85-DE6838102F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42077" y="2580074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endParaRPr lang="en-US" sz="1100" dirty="0"/>
          </a:p>
        </p:txBody>
      </p:sp>
      <p:sp>
        <p:nvSpPr>
          <p:cNvPr id="80" name="AutoShape 7">
            <a:extLst>
              <a:ext uri="{FF2B5EF4-FFF2-40B4-BE49-F238E27FC236}">
                <a16:creationId xmlns:a16="http://schemas.microsoft.com/office/drawing/2014/main" id="{E622CA19-66E3-4D92-A939-CD788999CA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42077" y="3310824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Significant increase of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Data entry effort</a:t>
            </a: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BFBD0967-BC48-4C67-A5D2-73972D7F46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42077" y="4031262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Dual data </a:t>
            </a:r>
          </a:p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maintenance</a:t>
            </a:r>
          </a:p>
        </p:txBody>
      </p:sp>
      <p:sp>
        <p:nvSpPr>
          <p:cNvPr id="82" name="AutoShape 7">
            <a:extLst>
              <a:ext uri="{FF2B5EF4-FFF2-40B4-BE49-F238E27FC236}">
                <a16:creationId xmlns:a16="http://schemas.microsoft.com/office/drawing/2014/main" id="{0EAEFF1E-6F1B-430B-9EFD-8D3D301F19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42077" y="4759925"/>
            <a:ext cx="1836593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Better tracking of payments to leases</a:t>
            </a:r>
          </a:p>
        </p:txBody>
      </p:sp>
      <p:sp>
        <p:nvSpPr>
          <p:cNvPr id="84" name="AutoShape 11">
            <a:extLst>
              <a:ext uri="{FF2B5EF4-FFF2-40B4-BE49-F238E27FC236}">
                <a16:creationId xmlns:a16="http://schemas.microsoft.com/office/drawing/2014/main" id="{0A7481CF-5EDC-47AD-8FA4-C5A88A6FA596}"/>
              </a:ext>
            </a:extLst>
          </p:cNvPr>
          <p:cNvSpPr>
            <a:spLocks noChangeArrowheads="1"/>
          </p:cNvSpPr>
          <p:nvPr/>
        </p:nvSpPr>
        <p:spPr bwMode="gray">
          <a:xfrm rot="10800000">
            <a:off x="11633796" y="4984668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00B05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87" name="AutoShape 11">
            <a:extLst>
              <a:ext uri="{FF2B5EF4-FFF2-40B4-BE49-F238E27FC236}">
                <a16:creationId xmlns:a16="http://schemas.microsoft.com/office/drawing/2014/main" id="{FCACA580-5645-495A-B75D-EDAD62003C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6392" y="3499172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DA291C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88" name="AutoShape 11">
            <a:extLst>
              <a:ext uri="{FF2B5EF4-FFF2-40B4-BE49-F238E27FC236}">
                <a16:creationId xmlns:a16="http://schemas.microsoft.com/office/drawing/2014/main" id="{695DA656-EC93-4D23-BEE3-77DD6F5ED6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6392" y="4259084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DA291C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0" name="AutoShape 11">
            <a:extLst>
              <a:ext uri="{FF2B5EF4-FFF2-40B4-BE49-F238E27FC236}">
                <a16:creationId xmlns:a16="http://schemas.microsoft.com/office/drawing/2014/main" id="{8C49597E-C055-452A-803E-2B8BF85B1E42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131438" y="3528409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75" name="AutoShape 7">
            <a:extLst>
              <a:ext uri="{FF2B5EF4-FFF2-40B4-BE49-F238E27FC236}">
                <a16:creationId xmlns:a16="http://schemas.microsoft.com/office/drawing/2014/main" id="{C10A95BE-6659-45D4-ABB2-3B02B4F2DB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0013" y="3335961"/>
            <a:ext cx="1836205" cy="640871"/>
          </a:xfrm>
          <a:prstGeom prst="homePlate">
            <a:avLst>
              <a:gd name="adj" fmla="val 28397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1440" tIns="91440" rIns="91440" bIns="91440" anchor="ctr"/>
          <a:lstStyle/>
          <a:p>
            <a:pPr marL="0" lvl="1">
              <a:spcBef>
                <a:spcPts val="600"/>
              </a:spcBef>
              <a:buSzPct val="100000"/>
            </a:pPr>
            <a:r>
              <a:rPr lang="en-US" sz="1100" dirty="0"/>
              <a:t>No impact</a:t>
            </a:r>
          </a:p>
        </p:txBody>
      </p:sp>
      <p:sp>
        <p:nvSpPr>
          <p:cNvPr id="83" name="AutoShape 11">
            <a:extLst>
              <a:ext uri="{FF2B5EF4-FFF2-40B4-BE49-F238E27FC236}">
                <a16:creationId xmlns:a16="http://schemas.microsoft.com/office/drawing/2014/main" id="{06FE64AD-ABF0-4F89-8478-179C6B490E50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6017067" y="3554236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85" name="AutoShape 11">
            <a:extLst>
              <a:ext uri="{FF2B5EF4-FFF2-40B4-BE49-F238E27FC236}">
                <a16:creationId xmlns:a16="http://schemas.microsoft.com/office/drawing/2014/main" id="{64D94AA4-A938-4107-AB59-5E7422036634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9803823" y="3551656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ED8B00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  <p:sp>
        <p:nvSpPr>
          <p:cNvPr id="89" name="AutoShape 11">
            <a:extLst>
              <a:ext uri="{FF2B5EF4-FFF2-40B4-BE49-F238E27FC236}">
                <a16:creationId xmlns:a16="http://schemas.microsoft.com/office/drawing/2014/main" id="{BFEC6341-304E-4859-82ED-B7C8166C40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6024" y="4971548"/>
            <a:ext cx="226386" cy="185225"/>
          </a:xfrm>
          <a:prstGeom prst="downArrow">
            <a:avLst>
              <a:gd name="adj1" fmla="val 49815"/>
              <a:gd name="adj2" fmla="val 54667"/>
            </a:avLst>
          </a:prstGeom>
          <a:solidFill>
            <a:srgbClr val="DA291C"/>
          </a:solidFill>
          <a:ln w="28575" algn="ctr">
            <a:noFill/>
            <a:miter lim="800000"/>
            <a:headEnd type="none" w="sm" len="sm"/>
            <a:tailEnd type="none" w="sm" len="sm"/>
          </a:ln>
        </p:spPr>
        <p:txBody>
          <a:bodyPr rot="10800000" vert="eaVert" wrap="none" lIns="44450" tIns="44450" rIns="44450" bIns="44450" anchor="ctr"/>
          <a:lstStyle/>
          <a:p>
            <a:pPr>
              <a:spcBef>
                <a:spcPct val="20000"/>
              </a:spcBef>
            </a:pPr>
            <a:endParaRPr lang="en-US" sz="1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300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BDAB-B4D5-42B3-98A7-88592B78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83" y="3291"/>
            <a:ext cx="10838120" cy="700216"/>
          </a:xfrm>
        </p:spPr>
        <p:txBody>
          <a:bodyPr>
            <a:normAutofit/>
          </a:bodyPr>
          <a:lstStyle/>
          <a:p>
            <a:r>
              <a:rPr lang="en-US" dirty="0"/>
              <a:t>Business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B428E-C8A7-46CA-A1D2-71482150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805338"/>
            <a:ext cx="10388009" cy="4678719"/>
          </a:xfrm>
        </p:spPr>
        <p:txBody>
          <a:bodyPr>
            <a:normAutofit fontScale="92500"/>
          </a:bodyPr>
          <a:lstStyle/>
          <a:p>
            <a:r>
              <a:rPr lang="en-US" dirty="0"/>
              <a:t>Data Conversion</a:t>
            </a:r>
          </a:p>
          <a:p>
            <a:pPr lvl="1"/>
            <a:r>
              <a:rPr lang="en-US" dirty="0"/>
              <a:t>Finding physical contacts</a:t>
            </a:r>
          </a:p>
          <a:p>
            <a:pPr lvl="1"/>
            <a:r>
              <a:rPr lang="en-US" dirty="0"/>
              <a:t>Creating data base to be used for data conversion</a:t>
            </a:r>
          </a:p>
          <a:p>
            <a:pPr lvl="1"/>
            <a:r>
              <a:rPr lang="en-US" dirty="0"/>
              <a:t>Reconciliation of converted data</a:t>
            </a:r>
          </a:p>
          <a:p>
            <a:pPr lvl="1"/>
            <a:endParaRPr lang="en-US" dirty="0"/>
          </a:p>
          <a:p>
            <a:r>
              <a:rPr lang="en-US" dirty="0"/>
              <a:t>Accounting entries</a:t>
            </a:r>
          </a:p>
          <a:p>
            <a:pPr lvl="1"/>
            <a:r>
              <a:rPr lang="en-US" dirty="0"/>
              <a:t>New accounting specific to ASC 842 created a learning curve</a:t>
            </a:r>
          </a:p>
          <a:p>
            <a:pPr lvl="1"/>
            <a:r>
              <a:rPr lang="en-US" dirty="0"/>
              <a:t>Impact to User Acceptance Testing</a:t>
            </a:r>
          </a:p>
          <a:p>
            <a:pPr lvl="1"/>
            <a:endParaRPr lang="en-US" dirty="0"/>
          </a:p>
          <a:p>
            <a:pPr marL="400050"/>
            <a:r>
              <a:rPr lang="en-US" dirty="0"/>
              <a:t>Interpretation of ASC 842 guidelines</a:t>
            </a:r>
          </a:p>
          <a:p>
            <a:pPr marL="800100" lvl="1"/>
            <a:r>
              <a:rPr lang="en-US" dirty="0"/>
              <a:t>Executive decisions needed based on interpretation of ASC 842 caused late decisions</a:t>
            </a:r>
          </a:p>
          <a:p>
            <a:pPr marL="800100" lvl="1"/>
            <a:r>
              <a:rPr lang="en-US" dirty="0"/>
              <a:t>Configuration changes needed based on 842 interpretation</a:t>
            </a:r>
          </a:p>
          <a:p>
            <a:pPr marL="800100" lvl="1"/>
            <a:r>
              <a:rPr lang="en-US" dirty="0"/>
              <a:t>NAIC currently has not adopted ASC 842 causing need for dual systems</a:t>
            </a:r>
          </a:p>
        </p:txBody>
      </p:sp>
    </p:spTree>
    <p:extLst>
      <p:ext uri="{BB962C8B-B14F-4D97-AF65-F5344CB8AC3E}">
        <p14:creationId xmlns:p14="http://schemas.microsoft.com/office/powerpoint/2010/main" val="152501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abdrolia@deloitte.com</a:t>
            </a:r>
            <a:endParaRPr lang="en-US" dirty="0"/>
          </a:p>
          <a:p>
            <a:r>
              <a:rPr lang="sv-SE" dirty="0">
                <a:hlinkClick r:id="rId3"/>
              </a:rPr>
              <a:t>Barbara.X.Norman-Wilson@kp.org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63A82E-492E-334C-8DDD-C572F8B47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xa Black" panose="02000000000000000000" pitchFamily="50" charset="0"/>
              </a:rPr>
              <a:t>Come see me at these sessions:</a:t>
            </a:r>
            <a:br>
              <a:rPr lang="en-US" dirty="0">
                <a:latin typeface="Nexa Black" panose="02000000000000000000" pitchFamily="50" charset="0"/>
              </a:rPr>
            </a:br>
            <a:r>
              <a:rPr lang="en-US" sz="1800" dirty="0">
                <a:latin typeface="Nexa Bold" panose="02000000000000000000" pitchFamily="50" charset="0"/>
              </a:rPr>
              <a:t>Lease Administration |  Session ID: ###### 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0FC86-2C40-4F67-A601-19CFFDFD0E34}"/>
              </a:ext>
            </a:extLst>
          </p:cNvPr>
          <p:cNvSpPr txBox="1"/>
          <p:nvPr/>
        </p:nvSpPr>
        <p:spPr>
          <a:xfrm>
            <a:off x="6593150" y="5004489"/>
            <a:ext cx="55404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8347D"/>
                </a:solidFill>
                <a:latin typeface="Nexa Black" panose="02000000000000000000" pitchFamily="50" charset="0"/>
              </a:rPr>
              <a:t>Contact me: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Abhay Drolia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abdrolia@deloitte.com</a:t>
            </a:r>
          </a:p>
          <a:p>
            <a:pPr marL="282575"/>
            <a:r>
              <a:rPr lang="en-US" sz="1600" dirty="0">
                <a:latin typeface="Nexa Bold" panose="02000000000000000000" pitchFamily="50" charset="0"/>
              </a:rPr>
              <a:t>+1(925) 2255-371</a:t>
            </a:r>
          </a:p>
        </p:txBody>
      </p:sp>
    </p:spTree>
    <p:extLst>
      <p:ext uri="{BB962C8B-B14F-4D97-AF65-F5344CB8AC3E}">
        <p14:creationId xmlns:p14="http://schemas.microsoft.com/office/powerpoint/2010/main" val="12397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Lease Administration Implementation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Lease Administration Implementation &amp; ASC842 adoption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930058" y="6003435"/>
            <a:ext cx="3211512" cy="341930"/>
          </a:xfrm>
        </p:spPr>
        <p:txBody>
          <a:bodyPr/>
          <a:lstStyle/>
          <a:p>
            <a:r>
              <a:rPr lang="en-US" dirty="0"/>
              <a:t>02/28/2019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661428" y="4082857"/>
            <a:ext cx="4014531" cy="1776405"/>
          </a:xfrm>
        </p:spPr>
        <p:txBody>
          <a:bodyPr>
            <a:normAutofit/>
          </a:bodyPr>
          <a:lstStyle/>
          <a:p>
            <a:r>
              <a:rPr lang="en-US" dirty="0"/>
              <a:t>Barbara Norman Wilson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Kaiser Permanente - </a:t>
            </a:r>
            <a:r>
              <a:rPr lang="en-US" dirty="0">
                <a:hlinkClick r:id="rId2"/>
              </a:rPr>
              <a:t>Barbara.X.Norman-Wilson@kp.org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Abhay Drolia</a:t>
            </a:r>
          </a:p>
          <a:p>
            <a:r>
              <a:rPr lang="en-US" dirty="0"/>
              <a:t>- Deloitte LLC - </a:t>
            </a:r>
            <a:r>
              <a:rPr lang="en-US" dirty="0">
                <a:hlinkClick r:id="rId3"/>
              </a:rPr>
              <a:t>abdrolia@deloitte.com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5242-B53A-4ECE-BFB1-0EE814B5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FD2E-9AAB-4E10-A7F1-98393CF8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Objectives</a:t>
            </a:r>
          </a:p>
          <a:p>
            <a:r>
              <a:rPr lang="en-US" dirty="0"/>
              <a:t>Business Benefits</a:t>
            </a:r>
          </a:p>
          <a:p>
            <a:r>
              <a:rPr lang="en-US" dirty="0"/>
              <a:t>Process Improvements</a:t>
            </a:r>
          </a:p>
          <a:p>
            <a:r>
              <a:rPr lang="en-US" dirty="0"/>
              <a:t>ASC842 Reporting and Disclosures	</a:t>
            </a:r>
          </a:p>
          <a:p>
            <a:r>
              <a:rPr lang="en-US" dirty="0"/>
              <a:t>Data extraction and load</a:t>
            </a:r>
          </a:p>
          <a:p>
            <a:r>
              <a:rPr lang="en-US" dirty="0"/>
              <a:t>Transition from 840 to 842</a:t>
            </a:r>
          </a:p>
          <a:p>
            <a:r>
              <a:rPr lang="en-US" dirty="0"/>
              <a:t>Challenges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2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DAA6366-C853-453E-8CDD-9F50F0CABA2F}"/>
              </a:ext>
            </a:extLst>
          </p:cNvPr>
          <p:cNvSpPr txBox="1"/>
          <p:nvPr/>
        </p:nvSpPr>
        <p:spPr>
          <a:xfrm>
            <a:off x="176043" y="106725"/>
            <a:ext cx="771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Permanente at a glance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F4943-9AC1-444C-AD70-F24D0DA4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6" y="850392"/>
            <a:ext cx="7789682" cy="54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840E-A97F-4C4C-BEEE-0B853841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91" y="32434"/>
            <a:ext cx="8879390" cy="610118"/>
          </a:xfrm>
        </p:spPr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5C2A-ACEB-4CD4-931C-BFF2C863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22" y="874945"/>
            <a:ext cx="10388009" cy="11626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Kaiser started the journey of implementing ASC842 in 2017, which included the  deployment of an end-to-end Lease administration solution</a:t>
            </a:r>
          </a:p>
          <a:p>
            <a:r>
              <a:rPr lang="en-US" dirty="0"/>
              <a:t>Below are the high level objectives of the program: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ECF60E-A3E3-4785-BCF5-0D536800F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839687"/>
              </p:ext>
            </p:extLst>
          </p:nvPr>
        </p:nvGraphicFramePr>
        <p:xfrm>
          <a:off x="2516660" y="2083108"/>
          <a:ext cx="5736454" cy="392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4F8B-2C48-4786-AC5B-082FC354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8" y="0"/>
            <a:ext cx="8879390" cy="723013"/>
          </a:xfrm>
        </p:spPr>
        <p:txBody>
          <a:bodyPr/>
          <a:lstStyle/>
          <a:p>
            <a:r>
              <a:rPr lang="en-US" dirty="0"/>
              <a:t>Data Extraction and Load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78A64-50CC-4C23-9BF0-76547E7A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360766"/>
            <a:ext cx="10953750" cy="50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C6F7-36C3-467D-98FC-162876A1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1" y="116958"/>
            <a:ext cx="4168280" cy="698339"/>
          </a:xfrm>
        </p:spPr>
        <p:txBody>
          <a:bodyPr/>
          <a:lstStyle/>
          <a:p>
            <a:r>
              <a:rPr lang="en-US" dirty="0"/>
              <a:t>Transition to ASC842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4325-80B7-460F-A7F3-1BACC35D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6267" y="363636"/>
            <a:ext cx="2870846" cy="4678719"/>
          </a:xfrm>
        </p:spPr>
        <p:txBody>
          <a:bodyPr/>
          <a:lstStyle/>
          <a:p>
            <a:r>
              <a:rPr lang="en-US" dirty="0"/>
              <a:t>Allows reconciliation of lease data before moving the balances to disclosure statements</a:t>
            </a:r>
          </a:p>
          <a:p>
            <a:endParaRPr lang="en-US" dirty="0"/>
          </a:p>
          <a:p>
            <a:r>
              <a:rPr lang="en-US" dirty="0"/>
              <a:t>Allows building reports and disclosure statements in advance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A2BA7-0C35-4F08-BD02-2675CF63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" y="1400175"/>
            <a:ext cx="8853708" cy="41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C6F7-36C3-467D-98FC-162876A1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2" y="98338"/>
            <a:ext cx="8879390" cy="511264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&amp; Disclosure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47CEF9-1FCF-4855-8DE3-5DBAADB67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05101"/>
              </p:ext>
            </p:extLst>
          </p:nvPr>
        </p:nvGraphicFramePr>
        <p:xfrm>
          <a:off x="293173" y="1752060"/>
          <a:ext cx="110601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37">
                  <a:extLst>
                    <a:ext uri="{9D8B030D-6E8A-4147-A177-3AD203B41FA5}">
                      <a16:colId xmlns:a16="http://schemas.microsoft.com/office/drawing/2014/main" val="2279266133"/>
                    </a:ext>
                  </a:extLst>
                </a:gridCol>
                <a:gridCol w="8601075">
                  <a:extLst>
                    <a:ext uri="{9D8B030D-6E8A-4147-A177-3AD203B41FA5}">
                      <a16:colId xmlns:a16="http://schemas.microsoft.com/office/drawing/2014/main" val="2108956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7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842 Disclosure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Configurable disclosure reports for lease reporting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9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Cash Flow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Configurable cash flow report for monthly cash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2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Commitment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Consolidated report to show monthly expenses, cash flow, commitment per year, lease incentives, ROU asset balance, Lease Liability balance - at asset level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0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Accounting Entry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Consolidated accounting entry report to show all accounting entries from Lease and AP sub-ledger for drill down and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2388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F4225A-D39E-4514-BD6A-689344C80B52}"/>
              </a:ext>
            </a:extLst>
          </p:cNvPr>
          <p:cNvSpPr txBox="1">
            <a:spLocks/>
          </p:cNvSpPr>
          <p:nvPr/>
        </p:nvSpPr>
        <p:spPr>
          <a:xfrm>
            <a:off x="350838" y="789777"/>
            <a:ext cx="10388009" cy="78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Reports designed per ASC842 and operational requirements to minimize reconciliation and reporting efforts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9CAB635-8C94-4BD8-B9AC-573C95DD2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227062"/>
              </p:ext>
            </p:extLst>
          </p:nvPr>
        </p:nvGraphicFramePr>
        <p:xfrm>
          <a:off x="293173" y="4496497"/>
          <a:ext cx="110601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37">
                  <a:extLst>
                    <a:ext uri="{9D8B030D-6E8A-4147-A177-3AD203B41FA5}">
                      <a16:colId xmlns:a16="http://schemas.microsoft.com/office/drawing/2014/main" val="2279266133"/>
                    </a:ext>
                  </a:extLst>
                </a:gridCol>
                <a:gridCol w="8601075">
                  <a:extLst>
                    <a:ext uri="{9D8B030D-6E8A-4147-A177-3AD203B41FA5}">
                      <a16:colId xmlns:a16="http://schemas.microsoft.com/office/drawing/2014/main" val="2108956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Operational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7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Receiving exception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to show receiving 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9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Pending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to show pending leases with regions, NFS, Treasury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2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4371-B825-47CB-96EF-48D3B1F7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9" y="276447"/>
            <a:ext cx="8879390" cy="538850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Improvements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FCBF66-3546-40C6-8683-D8E6395C0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40591"/>
              </p:ext>
            </p:extLst>
          </p:nvPr>
        </p:nvGraphicFramePr>
        <p:xfrm>
          <a:off x="350838" y="1189924"/>
          <a:ext cx="11631612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420">
                  <a:extLst>
                    <a:ext uri="{9D8B030D-6E8A-4147-A177-3AD203B41FA5}">
                      <a16:colId xmlns:a16="http://schemas.microsoft.com/office/drawing/2014/main" val="9477608"/>
                    </a:ext>
                  </a:extLst>
                </a:gridCol>
                <a:gridCol w="4413117">
                  <a:extLst>
                    <a:ext uri="{9D8B030D-6E8A-4147-A177-3AD203B41FA5}">
                      <a16:colId xmlns:a16="http://schemas.microsoft.com/office/drawing/2014/main" val="557535983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1569295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0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Asset Receiving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of Handheld scanners for asset receiving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Asset Tracking and Receiving accuracy increased from 80% to 99% without increase in manual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40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 Lease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Self-service Lease Exhibit creation by lessors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Mass Lease creation and approval process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Increase Lease creation efficiency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Asset Level tracking for Leased Equipment's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36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Lease approvals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Rule based approval of 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Automatic routing of lease document to relevant parties for review and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5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End-of-Term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Automatic End-of-Term notifications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Automatic notification of lease expiry, with buy-out and return options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Mass creation of lease extensions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97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JLL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Integrated JLL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Reduction of Real Estate payments reconciliation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Increased visibility of lease to payments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45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69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chcmmConferenc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-3841_2019-Joint-COLLABORATE-PPT-16x9" id="{767B8D81-63B5-C045-A41F-46F2802DCC60}" vid="{F036C8C5-BB0D-6741-B5DB-71492C992D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GEN-3841_2019-Joint-COLLABORATE-PPT-16x9</Template>
  <TotalTime>10001</TotalTime>
  <Words>797</Words>
  <Application>Microsoft Office PowerPoint</Application>
  <PresentationFormat>Widescreen</PresentationFormat>
  <Paragraphs>168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Nexa Black</vt:lpstr>
      <vt:lpstr>Nexa Bold</vt:lpstr>
      <vt:lpstr>Wingdings</vt:lpstr>
      <vt:lpstr>nchcmmConference</vt:lpstr>
      <vt:lpstr>think-cell Slide</vt:lpstr>
      <vt:lpstr>Come see me at these sessions: Lease Administration |  Session ID: 103850 </vt:lpstr>
      <vt:lpstr>PowerPoint Presentation</vt:lpstr>
      <vt:lpstr>Objective</vt:lpstr>
      <vt:lpstr>PowerPoint Presentation</vt:lpstr>
      <vt:lpstr>Project Objectives</vt:lpstr>
      <vt:lpstr>Data Extraction and Load Process</vt:lpstr>
      <vt:lpstr>Transition to ASC842</vt:lpstr>
      <vt:lpstr>Reporting &amp; Disclosure</vt:lpstr>
      <vt:lpstr>Process Improvements</vt:lpstr>
      <vt:lpstr>Business Benefits Our perspective</vt:lpstr>
      <vt:lpstr>Impact on different business functions</vt:lpstr>
      <vt:lpstr>Business Challenges</vt:lpstr>
      <vt:lpstr>PowerPoint Presentation</vt:lpstr>
      <vt:lpstr>Come see me at these sessions: Lease Administration |  Session ID: ######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Gates</dc:creator>
  <cp:lastModifiedBy>Alexa Bell</cp:lastModifiedBy>
  <cp:revision>72</cp:revision>
  <dcterms:created xsi:type="dcterms:W3CDTF">2018-11-20T02:45:31Z</dcterms:created>
  <dcterms:modified xsi:type="dcterms:W3CDTF">2019-05-01T17:38:22Z</dcterms:modified>
</cp:coreProperties>
</file>