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1464" r:id="rId6"/>
    <p:sldId id="259" r:id="rId7"/>
    <p:sldId id="1465" r:id="rId8"/>
    <p:sldId id="1466" r:id="rId9"/>
    <p:sldId id="1469" r:id="rId10"/>
    <p:sldId id="1467" r:id="rId11"/>
    <p:sldId id="1471" r:id="rId12"/>
    <p:sldId id="1468" r:id="rId13"/>
    <p:sldId id="1470" r:id="rId14"/>
    <p:sldId id="1410" r:id="rId15"/>
    <p:sldId id="1444" r:id="rId16"/>
    <p:sldId id="1433" r:id="rId17"/>
    <p:sldId id="262" r:id="rId18"/>
    <p:sldId id="1473" r:id="rId19"/>
    <p:sldId id="269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3D6"/>
    <a:srgbClr val="37474F"/>
    <a:srgbClr val="F3F4F5"/>
    <a:srgbClr val="1DD189"/>
    <a:srgbClr val="85859C"/>
    <a:srgbClr val="E69153"/>
    <a:srgbClr val="4472C4"/>
    <a:srgbClr val="C3C7CA"/>
    <a:srgbClr val="EBF5F9"/>
    <a:srgbClr val="879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75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487B81-F120-47B7-8880-31D6058FDA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E461C-3AA9-48F2-8A0E-93EB340B31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B121C-5C84-4CAC-927B-D73B0CBB529D}" type="datetimeFigureOut">
              <a:rPr lang="en-US" smtClean="0"/>
              <a:t>7/11/2019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1B635-834E-4BD6-8998-2BC0E433E5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CD4CFD-14A6-490C-8E24-84B92B3390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6D249-19D0-4086-BDEC-D07CDBF326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74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2283E-063A-4586-A5BC-BC742BAA73F4}" type="datetimeFigureOut">
              <a:rPr lang="en-US" smtClean="0"/>
              <a:t>7/11/2019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BC8A9-FAD6-4F00-87EA-BFADE150E3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26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BC8A9-FAD6-4F00-87EA-BFADE150E3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42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327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327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C6B1E4-98EC-4312-8FF0-D36B8081355F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27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7/11/2019 8:01 AM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327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27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46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3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6A422C7-599F-4FA8-8CB4-53DC9DF6C7DC}"/>
              </a:ext>
            </a:extLst>
          </p:cNvPr>
          <p:cNvSpPr/>
          <p:nvPr userDrawn="1"/>
        </p:nvSpPr>
        <p:spPr>
          <a:xfrm>
            <a:off x="0" y="5653524"/>
            <a:ext cx="12192000" cy="120447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AC04FD-A4F6-4781-B84F-68F3D6710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429000"/>
            <a:ext cx="10515600" cy="55984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37474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9F5FB55-205A-49EC-9BBB-71B1FA66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2273"/>
            <a:ext cx="10515600" cy="1325563"/>
          </a:xfrm>
        </p:spPr>
        <p:txBody>
          <a:bodyPr/>
          <a:lstStyle>
            <a:lvl1pPr algn="ctr">
              <a:defRPr>
                <a:solidFill>
                  <a:srgbClr val="37474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3B9DE6-9D28-4063-A31C-3D9F62B9DDC6}"/>
              </a:ext>
            </a:extLst>
          </p:cNvPr>
          <p:cNvSpPr/>
          <p:nvPr userDrawn="1"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4AA7A4-2985-4014-B2D3-B39FC69D7E43}"/>
              </a:ext>
            </a:extLst>
          </p:cNvPr>
          <p:cNvSpPr txBox="1">
            <a:spLocks/>
          </p:cNvSpPr>
          <p:nvPr userDrawn="1"/>
        </p:nvSpPr>
        <p:spPr>
          <a:xfrm>
            <a:off x="9561036" y="607319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#PSRECONNECT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56A755-87B6-408A-8BCB-CBAB73F4E7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15" y="5705131"/>
            <a:ext cx="3599320" cy="110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3747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96A3A-E107-4B88-87CC-9E7B179DA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rgbClr val="F3F4F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FCA58-547D-42EF-8E2B-5336B6809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4335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3F4F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04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aluation Slide">
    <p:bg>
      <p:bgPr>
        <a:solidFill>
          <a:srgbClr val="3747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96A3A-E107-4B88-87CC-9E7B179DA7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150018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rgbClr val="F3F4F5"/>
                </a:solidFill>
              </a:defRPr>
            </a:lvl1pPr>
          </a:lstStyle>
          <a:p>
            <a:r>
              <a:rPr lang="en-US" dirty="0"/>
              <a:t>Please complete a session 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FCA58-547D-42EF-8E2B-5336B6809BB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387015"/>
            <a:ext cx="10515600" cy="381000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3F4F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Session ID: ######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8A59E54-BAC1-40B1-B93E-CDE6F940AE6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1850" y="3962018"/>
            <a:ext cx="10515600" cy="1617688"/>
          </a:xfrm>
        </p:spPr>
        <p:txBody>
          <a:bodyPr/>
          <a:lstStyle>
            <a:lvl1pPr marL="0" indent="0" algn="ctr">
              <a:buNone/>
              <a:defRPr sz="1800">
                <a:solidFill>
                  <a:srgbClr val="F3F4F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Info:</a:t>
            </a:r>
          </a:p>
          <a:p>
            <a:pPr lvl="0"/>
            <a:r>
              <a:rPr lang="en-US" dirty="0"/>
              <a:t>email@email.com</a:t>
            </a:r>
          </a:p>
          <a:p>
            <a:pPr lvl="0"/>
            <a:r>
              <a:rPr lang="en-US" dirty="0" err="1"/>
              <a:t>tel</a:t>
            </a:r>
            <a:r>
              <a:rPr lang="en-US" dirty="0"/>
              <a:t>: 555.555.5555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D48D19-AD13-475D-8F76-61B8546D0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477" y="5684481"/>
            <a:ext cx="3599320" cy="110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25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F3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6A422C7-599F-4FA8-8CB4-53DC9DF6C7DC}"/>
              </a:ext>
            </a:extLst>
          </p:cNvPr>
          <p:cNvSpPr/>
          <p:nvPr userDrawn="1"/>
        </p:nvSpPr>
        <p:spPr>
          <a:xfrm>
            <a:off x="0" y="5653524"/>
            <a:ext cx="12192000" cy="1204475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3B9DE6-9D28-4063-A31C-3D9F62B9DDC6}"/>
              </a:ext>
            </a:extLst>
          </p:cNvPr>
          <p:cNvSpPr/>
          <p:nvPr userDrawn="1"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4AA7A4-2985-4014-B2D3-B39FC69D7E43}"/>
              </a:ext>
            </a:extLst>
          </p:cNvPr>
          <p:cNvSpPr txBox="1">
            <a:spLocks/>
          </p:cNvSpPr>
          <p:nvPr userDrawn="1"/>
        </p:nvSpPr>
        <p:spPr>
          <a:xfrm>
            <a:off x="9561036" y="607319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#PSRECONNECT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90BBC3-46A8-4279-B98D-3C08C60FE4C1}"/>
              </a:ext>
            </a:extLst>
          </p:cNvPr>
          <p:cNvSpPr txBox="1"/>
          <p:nvPr userDrawn="1"/>
        </p:nvSpPr>
        <p:spPr>
          <a:xfrm>
            <a:off x="3549965" y="1085171"/>
            <a:ext cx="509207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rgbClr val="2C2C2C"/>
                </a:solidFill>
                <a:latin typeface="+mj-lt"/>
                <a:cs typeface="Arial" panose="020B0604020202020204" pitchFamily="34" charset="0"/>
              </a:rPr>
              <a:t>A 55,000+ member user community for Oracle Cloud, JD Edwards and PeopleSoft customers.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72AB60-386E-4502-AA82-6CFD01C476F4}"/>
              </a:ext>
            </a:extLst>
          </p:cNvPr>
          <p:cNvSpPr txBox="1"/>
          <p:nvPr userDrawn="1"/>
        </p:nvSpPr>
        <p:spPr>
          <a:xfrm>
            <a:off x="2269435" y="2081909"/>
            <a:ext cx="76531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4472C4"/>
                </a:solidFill>
              </a:rPr>
              <a:t>What the Quest PeopleSoft Community offers: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255A54-3A6C-432F-9D1A-506A99535BE9}"/>
              </a:ext>
            </a:extLst>
          </p:cNvPr>
          <p:cNvSpPr txBox="1"/>
          <p:nvPr userDrawn="1"/>
        </p:nvSpPr>
        <p:spPr>
          <a:xfrm>
            <a:off x="3942736" y="2482019"/>
            <a:ext cx="522798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15000"/>
              <a:buFontTx/>
              <a:buBlip>
                <a:blip r:embed="rId2"/>
              </a:buBlip>
            </a:pPr>
            <a:r>
              <a:rPr lang="en-US" dirty="0"/>
              <a:t>Customized digital content</a:t>
            </a:r>
          </a:p>
          <a:p>
            <a:pPr marL="285750" indent="-285750">
              <a:lnSpc>
                <a:spcPct val="150000"/>
              </a:lnSpc>
              <a:buSzPct val="115000"/>
              <a:buFontTx/>
              <a:buBlip>
                <a:blip r:embed="rId2"/>
              </a:buBlip>
            </a:pPr>
            <a:r>
              <a:rPr lang="en-US" dirty="0"/>
              <a:t>Official PeopleSoft newsletter</a:t>
            </a:r>
          </a:p>
          <a:p>
            <a:pPr marL="285750" indent="-285750">
              <a:lnSpc>
                <a:spcPct val="150000"/>
              </a:lnSpc>
              <a:buSzPct val="115000"/>
              <a:buFontTx/>
              <a:buBlip>
                <a:blip r:embed="rId2"/>
              </a:buBlip>
            </a:pPr>
            <a:r>
              <a:rPr lang="en-US" dirty="0"/>
              <a:t>Customer success stories</a:t>
            </a:r>
          </a:p>
          <a:p>
            <a:pPr marL="285750" indent="-285750">
              <a:lnSpc>
                <a:spcPct val="150000"/>
              </a:lnSpc>
              <a:buSzPct val="115000"/>
              <a:buFontTx/>
              <a:buBlip>
                <a:blip r:embed="rId2"/>
              </a:buBlip>
            </a:pPr>
            <a:r>
              <a:rPr lang="en-US" dirty="0"/>
              <a:t>Virtual and face-to-face events</a:t>
            </a:r>
          </a:p>
          <a:p>
            <a:pPr marL="285750" indent="-285750">
              <a:lnSpc>
                <a:spcPct val="150000"/>
              </a:lnSpc>
              <a:buSzPct val="115000"/>
              <a:buFontTx/>
              <a:buBlip>
                <a:blip r:embed="rId2"/>
              </a:buBlip>
            </a:pPr>
            <a:r>
              <a:rPr lang="en-US" dirty="0"/>
              <a:t>PeopleSoft networking groups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8604C5-CAA4-4461-A479-FD9DB6A7123D}"/>
              </a:ext>
            </a:extLst>
          </p:cNvPr>
          <p:cNvSpPr txBox="1"/>
          <p:nvPr userDrawn="1"/>
        </p:nvSpPr>
        <p:spPr>
          <a:xfrm>
            <a:off x="2150094" y="4838289"/>
            <a:ext cx="7891812" cy="454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buSzPct val="115000"/>
              <a:buFontTx/>
              <a:buNone/>
            </a:pPr>
            <a:r>
              <a:rPr lang="en-US" dirty="0"/>
              <a:t>Visit </a:t>
            </a:r>
            <a:r>
              <a:rPr lang="en-US" b="1" dirty="0">
                <a:solidFill>
                  <a:srgbClr val="1DD189"/>
                </a:solidFill>
              </a:rPr>
              <a:t>www.QuestOracleCommunity.org </a:t>
            </a:r>
            <a:r>
              <a:rPr lang="en-US" dirty="0"/>
              <a:t>for more information!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FBA8D2-F46B-453C-BE59-910BCB776E1A}"/>
              </a:ext>
            </a:extLst>
          </p:cNvPr>
          <p:cNvSpPr/>
          <p:nvPr userDrawn="1"/>
        </p:nvSpPr>
        <p:spPr>
          <a:xfrm>
            <a:off x="4148992" y="532924"/>
            <a:ext cx="3894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1DD189"/>
                </a:solidFill>
              </a:rPr>
              <a:t>Who is the Quest Community?</a:t>
            </a:r>
            <a:endParaRPr lang="en-US" sz="2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22D7A61-F153-4819-BC2F-9800FB0A5C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16" y="5705131"/>
            <a:ext cx="3599320" cy="110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30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25321" y="2532448"/>
            <a:ext cx="11199760" cy="2052030"/>
          </a:xfrm>
        </p:spPr>
        <p:txBody>
          <a:bodyPr wrap="square">
            <a:spAutoFit/>
          </a:bodyPr>
          <a:lstStyle>
            <a:lvl1pPr>
              <a:defRPr sz="3921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90858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imary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17760" y="1635895"/>
            <a:ext cx="10756788" cy="4109197"/>
          </a:xfrm>
        </p:spPr>
        <p:txBody>
          <a:bodyPr/>
          <a:lstStyle>
            <a:lvl1pPr marL="339257" indent="-339257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69177" indent="-336145">
              <a:buFont typeface="Arial" panose="020B0604020202020204" pitchFamily="34" charset="0"/>
              <a:buChar char="•"/>
              <a:defRPr sz="2353">
                <a:solidFill>
                  <a:schemeClr val="tx1"/>
                </a:solidFill>
              </a:defRPr>
            </a:lvl2pPr>
            <a:lvl3pPr marL="224097" indent="0">
              <a:buNone/>
              <a:defRPr>
                <a:solidFill>
                  <a:schemeClr val="tx1"/>
                </a:solidFill>
              </a:defRPr>
            </a:lvl3pPr>
            <a:lvl4pPr marL="448193" indent="0">
              <a:buNone/>
              <a:defRPr>
                <a:solidFill>
                  <a:schemeClr val="tx1"/>
                </a:solidFill>
              </a:defRPr>
            </a:lvl4pPr>
            <a:lvl5pPr marL="67229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0813812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7451" y="739344"/>
            <a:ext cx="11055906" cy="899665"/>
          </a:xfrm>
        </p:spPr>
        <p:txBody>
          <a:bodyPr/>
          <a:lstStyle>
            <a:lvl1pPr>
              <a:defRPr b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869267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- Dark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212415A-7189-4013-928C-4DB099B3390B}"/>
              </a:ext>
            </a:extLst>
          </p:cNvPr>
          <p:cNvSpPr/>
          <p:nvPr userDrawn="1"/>
        </p:nvSpPr>
        <p:spPr>
          <a:xfrm>
            <a:off x="0" y="6472985"/>
            <a:ext cx="12192000" cy="385014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F0BB51-7885-4C9C-81FC-428F8DB31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36BF-65AB-4ED7-B483-C946BF112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11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A5E55C-48ED-4185-9A19-105B35A895FB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CD52C-7E5E-48CF-A009-B1F55259867F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181177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ngle Column - Whit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BB51-7885-4C9C-81FC-428F8DB31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36BF-65AB-4ED7-B483-C946BF112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85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A5E55C-48ED-4185-9A19-105B35A895FB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CE3F82F-C40C-46F0-91D1-EECFDFBBA068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rgbClr val="37474F"/>
                </a:solidFill>
              </a:rPr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84471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and Summary - Dark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3D7AE89-4FED-48EB-B6D6-59DA5B8901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278118"/>
            <a:ext cx="10515600" cy="1051570"/>
          </a:xfrm>
          <a:solidFill>
            <a:srgbClr val="F3F4F5"/>
          </a:solidFill>
          <a:ln w="76200" cap="sq">
            <a:solidFill>
              <a:srgbClr val="2F83D6"/>
            </a:solidFill>
            <a:miter lim="800000"/>
          </a:ln>
        </p:spPr>
        <p:txBody>
          <a:bodyPr lIns="457200" tIns="182880" rIns="457200" bIns="182880" anchor="ctr">
            <a:spAutoFit/>
          </a:bodyPr>
          <a:lstStyle>
            <a:lvl1pPr marL="0" indent="0" algn="ctr">
              <a:buFontTx/>
              <a:buNone/>
              <a:defRPr lang="en-US" sz="2000" b="0" i="0" smtClean="0">
                <a:ln>
                  <a:noFill/>
                </a:ln>
                <a:solidFill>
                  <a:srgbClr val="37474F"/>
                </a:solidFill>
                <a:effectLst/>
                <a:latin typeface="+mj-lt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>
                <a:latin typeface="+mj-lt"/>
              </a:rPr>
              <a:t>This section can be used for a summary, quote, or quick </a:t>
            </a:r>
            <a:r>
              <a:rPr lang="en-US">
                <a:latin typeface="+mj-lt"/>
              </a:rPr>
              <a:t>fact.</a:t>
            </a:r>
          </a:p>
          <a:p>
            <a:pPr lvl="0"/>
            <a:r>
              <a:rPr lang="en-US">
                <a:latin typeface="+mj-lt"/>
              </a:rPr>
              <a:t>The quick brown fox jumped over the lazy dog.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F0BB51-7885-4C9C-81FC-428F8DB31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36BF-65AB-4ED7-B483-C946BF112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1091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A5E55C-48ED-4185-9A19-105B35A895FB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BF7AB7-15F0-4E8D-8BAA-35B4670BE5F3}"/>
              </a:ext>
            </a:extLst>
          </p:cNvPr>
          <p:cNvSpPr/>
          <p:nvPr userDrawn="1"/>
        </p:nvSpPr>
        <p:spPr>
          <a:xfrm>
            <a:off x="0" y="6472985"/>
            <a:ext cx="12192000" cy="385014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9AD52B9-C950-417A-8092-7E7F1DFB0330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260591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and Summary - Whit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BB51-7885-4C9C-81FC-428F8DB31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36BF-65AB-4ED7-B483-C946BF112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1091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A5E55C-48ED-4185-9A19-105B35A895FB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7E95D25A-3586-443B-B51A-F2F39A8AB8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278118"/>
            <a:ext cx="10515600" cy="1051570"/>
          </a:xfrm>
          <a:solidFill>
            <a:srgbClr val="F3F4F5"/>
          </a:solidFill>
          <a:ln w="76200" cap="sq">
            <a:solidFill>
              <a:srgbClr val="2F83D6"/>
            </a:solidFill>
            <a:miter lim="800000"/>
          </a:ln>
        </p:spPr>
        <p:txBody>
          <a:bodyPr lIns="457200" tIns="182880" rIns="457200" bIns="182880" anchor="ctr">
            <a:spAutoFit/>
          </a:bodyPr>
          <a:lstStyle>
            <a:lvl1pPr marL="0" indent="0" algn="ctr">
              <a:buFontTx/>
              <a:buNone/>
              <a:defRPr lang="en-US" sz="2000" b="0" i="0" smtClean="0">
                <a:ln>
                  <a:noFill/>
                </a:ln>
                <a:solidFill>
                  <a:srgbClr val="37474F"/>
                </a:solidFill>
                <a:effectLst/>
                <a:latin typeface="+mj-lt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>
                <a:latin typeface="+mj-lt"/>
              </a:rPr>
              <a:t>This section can be used for a summary, quote, or quick fact.</a:t>
            </a:r>
          </a:p>
          <a:p>
            <a:pPr lvl="0"/>
            <a:r>
              <a:rPr lang="en-US" dirty="0">
                <a:latin typeface="+mj-lt"/>
              </a:rPr>
              <a:t>The quick brown fox jumped over the lazy dog.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3E3906D-B50C-4E33-B6DF-B8B93A4A8618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rgbClr val="37474F"/>
                </a:solidFill>
              </a:rPr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52471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Dark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A303D44-F7EC-498B-8613-731F3A1C8BCA}"/>
              </a:ext>
            </a:extLst>
          </p:cNvPr>
          <p:cNvSpPr/>
          <p:nvPr userDrawn="1"/>
        </p:nvSpPr>
        <p:spPr>
          <a:xfrm>
            <a:off x="0" y="6472985"/>
            <a:ext cx="12192000" cy="385014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F431C0-FD1D-480C-8227-3A0ECE39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ED58-E017-44CE-B556-22A49E3EA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537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5DA67-15B6-412B-A2E0-5CFB98A30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537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057D7F-68BD-478E-BEF3-BF4A12E95388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0C18C2-D57F-4C5C-BC8C-8917A0FCC635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154623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- Whit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431C0-FD1D-480C-8227-3A0ECE39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ED58-E017-44CE-B556-22A49E3EA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51919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5DA67-15B6-412B-A2E0-5CFB98A30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51919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057D7F-68BD-478E-BEF3-BF4A12E95388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3520A74-1B45-4485-BF1D-02C30B7797DF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rgbClr val="37474F"/>
                </a:solidFill>
              </a:rPr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2033129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Summary - Dark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A303D44-F7EC-498B-8613-731F3A1C8BCA}"/>
              </a:ext>
            </a:extLst>
          </p:cNvPr>
          <p:cNvSpPr/>
          <p:nvPr userDrawn="1"/>
        </p:nvSpPr>
        <p:spPr>
          <a:xfrm>
            <a:off x="0" y="6472985"/>
            <a:ext cx="12192000" cy="385014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F431C0-FD1D-480C-8227-3A0ECE39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ED58-E017-44CE-B556-22A49E3EA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330919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5DA67-15B6-412B-A2E0-5CFB98A30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3091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057D7F-68BD-478E-BEF3-BF4A12E95388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D7A9875-BEA0-4A14-BE09-295CEF11C4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278118"/>
            <a:ext cx="10515600" cy="1051570"/>
          </a:xfrm>
          <a:solidFill>
            <a:srgbClr val="F3F4F5"/>
          </a:solidFill>
          <a:ln w="76200" cap="sq">
            <a:solidFill>
              <a:srgbClr val="2F83D6"/>
            </a:solidFill>
            <a:miter lim="800000"/>
          </a:ln>
        </p:spPr>
        <p:txBody>
          <a:bodyPr lIns="457200" tIns="182880" rIns="457200" bIns="182880" anchor="ctr">
            <a:spAutoFit/>
          </a:bodyPr>
          <a:lstStyle>
            <a:lvl1pPr marL="0" indent="0" algn="ctr">
              <a:buFontTx/>
              <a:buNone/>
              <a:defRPr lang="en-US" sz="2000" b="0" i="0" smtClean="0">
                <a:ln>
                  <a:noFill/>
                </a:ln>
                <a:solidFill>
                  <a:srgbClr val="37474F"/>
                </a:solidFill>
                <a:effectLst/>
                <a:latin typeface="+mj-lt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>
                <a:latin typeface="+mj-lt"/>
              </a:rPr>
              <a:t>This section can be used for a summary, quote, or quick fact.</a:t>
            </a:r>
          </a:p>
          <a:p>
            <a:pPr lvl="0"/>
            <a:r>
              <a:rPr lang="en-US" dirty="0">
                <a:latin typeface="+mj-lt"/>
              </a:rPr>
              <a:t>The quick brown fox jumped over the lazy dog.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698FE80-38B8-48E8-8488-60B0B9D7D7B2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/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326480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Summary - Whit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431C0-FD1D-480C-8227-3A0ECE39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ED58-E017-44CE-B556-22A49E3EA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33024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5DA67-15B6-412B-A2E0-5CFB98A30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33024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057D7F-68BD-478E-BEF3-BF4A12E95388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83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960EA7-4234-48FB-9B2F-64DD92F758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278118"/>
            <a:ext cx="10515600" cy="1051570"/>
          </a:xfrm>
          <a:solidFill>
            <a:srgbClr val="F3F4F5"/>
          </a:solidFill>
          <a:ln w="76200" cap="sq">
            <a:solidFill>
              <a:srgbClr val="2F83D6"/>
            </a:solidFill>
            <a:miter lim="800000"/>
          </a:ln>
        </p:spPr>
        <p:txBody>
          <a:bodyPr lIns="457200" tIns="182880" rIns="457200" bIns="182880" anchor="ctr">
            <a:spAutoFit/>
          </a:bodyPr>
          <a:lstStyle>
            <a:lvl1pPr marL="0" indent="0" algn="ctr">
              <a:buFontTx/>
              <a:buNone/>
              <a:defRPr lang="en-US" sz="2000" b="0" i="0" smtClean="0">
                <a:ln>
                  <a:noFill/>
                </a:ln>
                <a:solidFill>
                  <a:srgbClr val="37474F"/>
                </a:solidFill>
                <a:effectLst/>
                <a:latin typeface="+mj-lt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>
                <a:latin typeface="+mj-lt"/>
              </a:rPr>
              <a:t>This section can be used for a summary, quote, or quick fact.</a:t>
            </a:r>
          </a:p>
          <a:p>
            <a:pPr lvl="0"/>
            <a:r>
              <a:rPr lang="en-US" dirty="0">
                <a:latin typeface="+mj-lt"/>
              </a:rPr>
              <a:t>The quick brown fox jumped over the lazy dog.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0552F6C-511E-4409-A11A-E4A6C4D4D40D}"/>
              </a:ext>
            </a:extLst>
          </p:cNvPr>
          <p:cNvSpPr txBox="1">
            <a:spLocks/>
          </p:cNvSpPr>
          <p:nvPr userDrawn="1"/>
        </p:nvSpPr>
        <p:spPr>
          <a:xfrm>
            <a:off x="628650" y="64729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rgbClr val="C3C7CA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rgbClr val="37474F"/>
                </a:solidFill>
              </a:rPr>
              <a:t>#PSRECONNECT</a:t>
            </a:r>
          </a:p>
        </p:txBody>
      </p:sp>
    </p:spTree>
    <p:extLst>
      <p:ext uri="{BB962C8B-B14F-4D97-AF65-F5344CB8AC3E}">
        <p14:creationId xmlns:p14="http://schemas.microsoft.com/office/powerpoint/2010/main" val="278841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B04A84-7DB3-404D-ABAB-B69E923E1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1CCCD-DD97-4BBC-BF73-9235B9E77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15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6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7" r:id="rId4"/>
    <p:sldLayoutId id="2147483656" r:id="rId5"/>
    <p:sldLayoutId id="2147483652" r:id="rId6"/>
    <p:sldLayoutId id="2147483653" r:id="rId7"/>
    <p:sldLayoutId id="2147483658" r:id="rId8"/>
    <p:sldLayoutId id="2147483659" r:id="rId9"/>
    <p:sldLayoutId id="2147483651" r:id="rId10"/>
    <p:sldLayoutId id="2147483661" r:id="rId11"/>
    <p:sldLayoutId id="2147483663" r:id="rId12"/>
    <p:sldLayoutId id="2147483664" r:id="rId13"/>
    <p:sldLayoutId id="2147483665" r:id="rId14"/>
    <p:sldLayoutId id="2147483666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7474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7474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7474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7474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7474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747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92152B5-6B04-4447-B4AB-C4CAFDB956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Jeff Soelberg</a:t>
            </a:r>
          </a:p>
          <a:p>
            <a:r>
              <a:rPr lang="en-US" dirty="0"/>
              <a:t>CIO - Fastpath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AA5297-B355-4779-A7A1-FD0D3B48EA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Mouse in the House: Don't Lose Sight of Internal Control in the Panic Around External Threats</a:t>
            </a:r>
          </a:p>
        </p:txBody>
      </p:sp>
    </p:spTree>
    <p:extLst>
      <p:ext uri="{BB962C8B-B14F-4D97-AF65-F5344CB8AC3E}">
        <p14:creationId xmlns:p14="http://schemas.microsoft.com/office/powerpoint/2010/main" val="262935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2970-A0F4-4C3F-8AA9-286DDC5E0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69FB-3469-4BA4-9719-A18E4D3A5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33" y="1512317"/>
            <a:ext cx="10442564" cy="475592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5700" dirty="0"/>
              <a:t>FRAUDSTERS WHO HAD BEEN WITH THEIR COMPANY LONGER, STOLE TWICE AS MUCH</a:t>
            </a:r>
          </a:p>
          <a:p>
            <a:pPr marL="0" indent="0" algn="ctr">
              <a:buNone/>
            </a:pPr>
            <a:endParaRPr lang="en-US" sz="9600" dirty="0"/>
          </a:p>
          <a:p>
            <a:pPr marL="0" indent="0">
              <a:buNone/>
            </a:pPr>
            <a:r>
              <a:rPr lang="en-US" sz="5700" dirty="0"/>
              <a:t>          &lt; 5 YEARS - $100,000</a:t>
            </a:r>
          </a:p>
          <a:p>
            <a:pPr marL="0" indent="0">
              <a:buNone/>
            </a:pPr>
            <a:r>
              <a:rPr lang="en-US" sz="5700" dirty="0"/>
              <a:t>          &gt; 5 YEARS - $200,000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Source:  </a:t>
            </a:r>
            <a:r>
              <a:rPr lang="en-US" sz="3800" i="1" dirty="0"/>
              <a:t>2018 Global Study on Occupational Fraud and Abuse</a:t>
            </a:r>
            <a:r>
              <a:rPr lang="en-US" sz="3800" dirty="0"/>
              <a:t>, published by Association of Certified Fraud Examiners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8A3F49-5EC1-4639-AD92-9285D3062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3367" y="2783885"/>
            <a:ext cx="3691307" cy="174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891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749" y="373348"/>
            <a:ext cx="11280012" cy="862853"/>
          </a:xfrm>
        </p:spPr>
        <p:txBody>
          <a:bodyPr/>
          <a:lstStyle/>
          <a:p>
            <a:r>
              <a:rPr lang="en-US" sz="3529" dirty="0"/>
              <a:t>Controls are Important, Whether Public or Private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127" y="1236200"/>
            <a:ext cx="10840125" cy="4940665"/>
          </a:xfrm>
        </p:spPr>
        <p:txBody>
          <a:bodyPr>
            <a:normAutofit fontScale="92500" lnSpcReduction="10000"/>
          </a:bodyPr>
          <a:lstStyle/>
          <a:p>
            <a:r>
              <a:rPr lang="en-US" sz="2745" dirty="0"/>
              <a:t>Public or Private doesn’t matter, </a:t>
            </a:r>
            <a:r>
              <a:rPr lang="en-US" sz="2745" b="1" dirty="0">
                <a:solidFill>
                  <a:schemeClr val="tx1"/>
                </a:solidFill>
              </a:rPr>
              <a:t>all</a:t>
            </a:r>
            <a:r>
              <a:rPr lang="en-US" sz="2745" dirty="0"/>
              <a:t> companies benefit from strong controls</a:t>
            </a:r>
          </a:p>
          <a:p>
            <a:r>
              <a:rPr lang="en-US" sz="2745" dirty="0"/>
              <a:t>Some standards are government backed, others are industry backed </a:t>
            </a:r>
          </a:p>
          <a:p>
            <a:r>
              <a:rPr lang="en-US" sz="2745" dirty="0"/>
              <a:t>List of compliance standards/regulations seems to be growing daily:</a:t>
            </a:r>
            <a:endParaRPr lang="en-US" sz="2353" dirty="0"/>
          </a:p>
          <a:p>
            <a:pPr marL="784338" lvl="1" indent="-336145">
              <a:lnSpc>
                <a:spcPts val="2255"/>
              </a:lnSpc>
            </a:pPr>
            <a:r>
              <a:rPr lang="en-US" sz="2353" dirty="0"/>
              <a:t>HIPAA				</a:t>
            </a:r>
            <a:r>
              <a:rPr lang="en-US" sz="2353" b="1" dirty="0"/>
              <a:t>·</a:t>
            </a:r>
            <a:r>
              <a:rPr lang="en-US" sz="2353" dirty="0"/>
              <a:t> GLBA			</a:t>
            </a:r>
          </a:p>
          <a:p>
            <a:pPr marL="784338" lvl="1" indent="-336145">
              <a:lnSpc>
                <a:spcPts val="2255"/>
              </a:lnSpc>
            </a:pPr>
            <a:r>
              <a:rPr lang="en-US" sz="2353" dirty="0"/>
              <a:t>GDPR				</a:t>
            </a:r>
            <a:r>
              <a:rPr lang="en-US" sz="2353" b="1" dirty="0"/>
              <a:t>· </a:t>
            </a:r>
            <a:r>
              <a:rPr lang="en-US" sz="2353" dirty="0"/>
              <a:t>PCI</a:t>
            </a:r>
            <a:endParaRPr lang="en-US" sz="2353" b="1" dirty="0"/>
          </a:p>
          <a:p>
            <a:pPr marL="784338" lvl="1" indent="-336145">
              <a:lnSpc>
                <a:spcPts val="2255"/>
              </a:lnSpc>
            </a:pPr>
            <a:r>
              <a:rPr lang="en-US" sz="2353" dirty="0"/>
              <a:t>NITS				</a:t>
            </a:r>
            <a:r>
              <a:rPr lang="en-US" sz="2353" b="1" dirty="0"/>
              <a:t>· </a:t>
            </a:r>
            <a:r>
              <a:rPr lang="en-US" sz="2353" dirty="0"/>
              <a:t>HITRUST</a:t>
            </a:r>
          </a:p>
          <a:p>
            <a:pPr marL="784338" lvl="1" indent="-336145">
              <a:lnSpc>
                <a:spcPts val="2255"/>
              </a:lnSpc>
            </a:pPr>
            <a:r>
              <a:rPr lang="en-US" sz="2353" dirty="0"/>
              <a:t>ISO27000			</a:t>
            </a:r>
            <a:r>
              <a:rPr lang="en-US" sz="2353" b="1" dirty="0"/>
              <a:t>· </a:t>
            </a:r>
            <a:r>
              <a:rPr lang="en-US" sz="2353" dirty="0"/>
              <a:t>FedRAMP</a:t>
            </a:r>
          </a:p>
          <a:p>
            <a:pPr marL="784338" lvl="1" indent="-336145">
              <a:lnSpc>
                <a:spcPts val="2255"/>
              </a:lnSpc>
            </a:pPr>
            <a:r>
              <a:rPr lang="en-US" sz="2353" dirty="0"/>
              <a:t>COSO</a:t>
            </a:r>
          </a:p>
          <a:p>
            <a:r>
              <a:rPr lang="en-US" sz="2745" dirty="0"/>
              <a:t>Vendors are requiring evidence of compliance from their key business partners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92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13" dirty="0"/>
              <a:t>Executives Still Do Need to Have Security on their Radar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B4773-DDEE-4BC8-8EF8-EB23455E1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53" dirty="0"/>
              <a:t>Publicly traded companies Boards must talk about Cyber Security</a:t>
            </a:r>
          </a:p>
          <a:p>
            <a:pPr lvl="1"/>
            <a:r>
              <a:rPr lang="en-US" sz="1961" dirty="0"/>
              <a:t>Boards should review Cyber Security budgets and have Director(s) assigned ownership for Cyber Security programs</a:t>
            </a:r>
          </a:p>
          <a:p>
            <a:r>
              <a:rPr lang="en-US" sz="2353" dirty="0"/>
              <a:t>Business owners don’t want to have their reputation damaged</a:t>
            </a:r>
          </a:p>
          <a:p>
            <a:pPr lvl="1"/>
            <a:r>
              <a:rPr lang="en-US" sz="1961" dirty="0"/>
              <a:t>Ask Equifax, Yahoo, Sony Pictures, Home Depot – this list is long…..</a:t>
            </a:r>
          </a:p>
          <a:p>
            <a:r>
              <a:rPr lang="en-US" sz="2353" dirty="0"/>
              <a:t>Increased regulations around data privacy impact security</a:t>
            </a:r>
          </a:p>
          <a:p>
            <a:pPr lvl="1"/>
            <a:r>
              <a:rPr lang="en-US" sz="1961" dirty="0"/>
              <a:t>GDPR, PCAOB, HIPAA, GLBA, FedRAMP, ISO27000, NIST</a:t>
            </a:r>
          </a:p>
          <a:p>
            <a:r>
              <a:rPr lang="en-US" sz="2353" dirty="0"/>
              <a:t>Auditors and Regulatory bodies are all inquiring about Cyber Security</a:t>
            </a:r>
          </a:p>
          <a:p>
            <a:pPr lvl="1"/>
            <a:r>
              <a:rPr lang="en-US" sz="1961" dirty="0"/>
              <a:t>Don’t be caught not having the answers they are looking for</a:t>
            </a:r>
          </a:p>
          <a:p>
            <a:r>
              <a:rPr lang="en-US" sz="2353" dirty="0"/>
              <a:t>Executives themselves are often targets</a:t>
            </a:r>
          </a:p>
          <a:p>
            <a:pPr lvl="1"/>
            <a:r>
              <a:rPr lang="en-US" sz="1961" dirty="0"/>
              <a:t>Email phishing and takeover, AP wire transfer fraud, contact info easy to find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5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0C4F3-417D-4355-BD52-35427168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21" dirty="0"/>
              <a:t>Verizon 2018 Data Breach Investigations Report – The Threat is Real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D6968-D6A4-478E-A299-6182F09C9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45" dirty="0"/>
              <a:t>Notable Statistics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76% of breaches were financially motivated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73% of cyberattacks were from outsiders, 28% from insiders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4% of employees will still click on a phishing email, good news is 78% don’t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81% of hacking related breaches leveraged either stolen or weak passwords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17% of breaches were just normal employee errors, nothing malicious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68% of breaches took MONTHS to discover</a:t>
            </a:r>
          </a:p>
        </p:txBody>
      </p:sp>
    </p:spTree>
    <p:extLst>
      <p:ext uri="{BB962C8B-B14F-4D97-AF65-F5344CB8AC3E}">
        <p14:creationId xmlns:p14="http://schemas.microsoft.com/office/powerpoint/2010/main" val="2463793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Internal and external threats need to be addressed, with both being given adequate time and resources to put the right controls in place</a:t>
            </a:r>
          </a:p>
          <a:p>
            <a:pPr lvl="0"/>
            <a:r>
              <a:rPr lang="en-US" dirty="0"/>
              <a:t>Don’t fall into the trap of worrying primarily about cybersecurity threats</a:t>
            </a:r>
          </a:p>
          <a:p>
            <a:pPr lvl="0"/>
            <a:r>
              <a:rPr lang="en-US" dirty="0"/>
              <a:t>A risk based approach is always best, identifying all risks, external and internal, then designing and implementing effective controls for each</a:t>
            </a:r>
          </a:p>
          <a:p>
            <a:pPr lvl="0"/>
            <a:r>
              <a:rPr lang="en-US" dirty="0"/>
              <a:t>No silver bullet solutions, people, process, and technology all required to build a strong internal control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7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3E7C70-4E25-49B7-A258-B5D51642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130596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48A8B-DB53-4EE6-A054-CB5971991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complete a session 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E088A-3687-4FEF-A9C2-AF7127D3B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Session ID: 123456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219EC-E6AA-40BE-A408-CA0507C1E05D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Contact Info:</a:t>
            </a:r>
          </a:p>
          <a:p>
            <a:r>
              <a:rPr lang="en-US" dirty="0"/>
              <a:t>soelberg@gofastpath.com</a:t>
            </a:r>
          </a:p>
          <a:p>
            <a:r>
              <a:rPr lang="en-US" dirty="0"/>
              <a:t>Tel: (515) 276-1779 x115</a:t>
            </a:r>
          </a:p>
        </p:txBody>
      </p:sp>
    </p:spTree>
    <p:extLst>
      <p:ext uri="{BB962C8B-B14F-4D97-AF65-F5344CB8AC3E}">
        <p14:creationId xmlns:p14="http://schemas.microsoft.com/office/powerpoint/2010/main" val="233298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41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294" dirty="0"/>
              <a:t>Speaker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179BD96-8A76-437D-90B5-321447B4C359}"/>
              </a:ext>
            </a:extLst>
          </p:cNvPr>
          <p:cNvSpPr/>
          <p:nvPr/>
        </p:nvSpPr>
        <p:spPr bwMode="auto">
          <a:xfrm>
            <a:off x="4975469" y="1486746"/>
            <a:ext cx="2465168" cy="2368324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85" tIns="143428" rIns="179285" bIns="14342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10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2353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8CFAA7A-1BDB-4104-AFD1-778E115C8B22}"/>
              </a:ext>
            </a:extLst>
          </p:cNvPr>
          <p:cNvSpPr txBox="1">
            <a:spLocks/>
          </p:cNvSpPr>
          <p:nvPr/>
        </p:nvSpPr>
        <p:spPr>
          <a:xfrm>
            <a:off x="3898398" y="4209889"/>
            <a:ext cx="4619309" cy="1430183"/>
          </a:xfrm>
          <a:prstGeom prst="rect">
            <a:avLst/>
          </a:prstGeom>
          <a:noFill/>
        </p:spPr>
        <p:txBody>
          <a:bodyPr vert="horz" wrap="square" lIns="179285" tIns="143428" rIns="179285" bIns="143428" rtlCol="0">
            <a:spAutoFit/>
          </a:bodyPr>
          <a:lstStyle>
            <a:lvl1pPr marL="0" marR="0" indent="0" algn="l" defTabSz="93274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3200" kern="1200" spc="0" baseline="0">
                <a:solidFill>
                  <a:schemeClr val="bg1"/>
                </a:solidFill>
                <a:latin typeface="+mj-lt"/>
                <a:ea typeface="+mn-ea"/>
                <a:cs typeface="Segoe UI" panose="020B0502040204020203" pitchFamily="34" charset="0"/>
              </a:defRPr>
            </a:lvl1pPr>
            <a:lvl2pPr marL="584200" marR="0" indent="-2413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24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Segoe UI" panose="020B0502040204020203" pitchFamily="34" charset="0"/>
              </a:defRPr>
            </a:lvl2pPr>
            <a:lvl3pPr marL="8001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20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Segoe UI" panose="020B0502040204020203" pitchFamily="34" charset="0"/>
              </a:defRPr>
            </a:lvl3pPr>
            <a:lvl4pPr marL="10287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18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Segoe UI" panose="020B0502040204020203" pitchFamily="34" charset="0"/>
              </a:defRPr>
            </a:lvl4pPr>
            <a:lvl5pPr marL="12573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18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Segoe UI" panose="020B0502040204020203" pitchFamily="34" charset="0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67">
              <a:defRPr/>
            </a:pPr>
            <a:r>
              <a:rPr lang="en-US" sz="2353" dirty="0">
                <a:solidFill>
                  <a:schemeClr val="tx1"/>
                </a:solidFill>
                <a:latin typeface="segoe ui black"/>
              </a:rPr>
              <a:t>Jeff Soelberg</a:t>
            </a:r>
          </a:p>
          <a:p>
            <a:pPr algn="ctr" defTabSz="914367">
              <a:defRPr/>
            </a:pPr>
            <a:r>
              <a:rPr lang="en-US" sz="1961" dirty="0">
                <a:solidFill>
                  <a:schemeClr val="tx1"/>
                </a:solidFill>
                <a:latin typeface="segoe ui"/>
              </a:rPr>
              <a:t>CIO</a:t>
            </a:r>
          </a:p>
          <a:p>
            <a:pPr algn="ctr" defTabSz="914367">
              <a:defRPr/>
            </a:pPr>
            <a:r>
              <a:rPr lang="en-US" sz="1961" dirty="0">
                <a:solidFill>
                  <a:schemeClr val="tx1"/>
                </a:solidFill>
                <a:latin typeface="segoe ui"/>
              </a:rPr>
              <a:t>Fastpath</a:t>
            </a:r>
          </a:p>
          <a:p>
            <a:pPr algn="ctr" defTabSz="914367">
              <a:defRPr/>
            </a:pPr>
            <a:endParaRPr lang="en-US" sz="1961" dirty="0">
              <a:solidFill>
                <a:srgbClr val="84BD00"/>
              </a:soli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75295770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Current Threat Landscape</a:t>
            </a:r>
          </a:p>
          <a:p>
            <a:pPr lvl="0"/>
            <a:r>
              <a:rPr lang="en-US" dirty="0"/>
              <a:t>Areas of Focus </a:t>
            </a:r>
          </a:p>
          <a:p>
            <a:pPr lvl="0"/>
            <a:r>
              <a:rPr lang="en-US" dirty="0"/>
              <a:t>Common Mistakes</a:t>
            </a:r>
          </a:p>
          <a:p>
            <a:pPr lvl="0"/>
            <a:r>
              <a:rPr lang="en-US" dirty="0"/>
              <a:t>Building from the Inside Out</a:t>
            </a:r>
          </a:p>
          <a:p>
            <a:pPr lvl="0"/>
            <a:r>
              <a:rPr lang="en-US" dirty="0"/>
              <a:t>Questions</a:t>
            </a:r>
          </a:p>
          <a:p>
            <a:pPr lvl="0"/>
            <a:r>
              <a:rPr lang="en-US" dirty="0"/>
              <a:t>Wrap 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97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Threat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Hacking is in the news all the time</a:t>
            </a:r>
          </a:p>
          <a:p>
            <a:pPr lvl="0"/>
            <a:r>
              <a:rPr lang="en-US" dirty="0"/>
              <a:t>Cybersecurity threats are growing daily, powered by the cloud and Internet</a:t>
            </a:r>
          </a:p>
          <a:p>
            <a:pPr lvl="0"/>
            <a:r>
              <a:rPr lang="en-US" dirty="0"/>
              <a:t>More and more difficult to keep up with emerging threats</a:t>
            </a:r>
          </a:p>
          <a:p>
            <a:pPr lvl="0"/>
            <a:r>
              <a:rPr lang="en-US" dirty="0"/>
              <a:t>Bad guys and girls always seem one step ahead</a:t>
            </a:r>
          </a:p>
          <a:p>
            <a:pPr lvl="0"/>
            <a:r>
              <a:rPr lang="en-US" dirty="0"/>
              <a:t>PCAOB now requires Boards of public companies to review cybersecurity at every Board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18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Addressing internal threats </a:t>
            </a:r>
          </a:p>
          <a:p>
            <a:pPr lvl="0"/>
            <a:r>
              <a:rPr lang="en-US" dirty="0"/>
              <a:t>Addressing external threats</a:t>
            </a:r>
          </a:p>
          <a:p>
            <a:pPr lvl="0"/>
            <a:r>
              <a:rPr lang="en-US" dirty="0"/>
              <a:t>Identifying skill sets and capacities for effectively addressing and controlling or mitigating these threats</a:t>
            </a:r>
          </a:p>
          <a:p>
            <a:pPr lvl="0"/>
            <a:r>
              <a:rPr lang="en-US" dirty="0"/>
              <a:t>Technology is key enabler, but not a silver bullet</a:t>
            </a:r>
          </a:p>
          <a:p>
            <a:pPr lvl="0"/>
            <a:r>
              <a:rPr lang="en-US" dirty="0"/>
              <a:t>Effective program requires executive commitment and support to promote a strong internal control system</a:t>
            </a:r>
          </a:p>
        </p:txBody>
      </p:sp>
    </p:spTree>
    <p:extLst>
      <p:ext uri="{BB962C8B-B14F-4D97-AF65-F5344CB8AC3E}">
        <p14:creationId xmlns:p14="http://schemas.microsoft.com/office/powerpoint/2010/main" val="277629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2970-A0F4-4C3F-8AA9-286DDC5E0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69FB-3469-4BA4-9719-A18E4D3A5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11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300" dirty="0"/>
              <a:t>INTERNAL CONTROL WEAKNESSES WERE RESPONSIBLE FOR NEARLY</a:t>
            </a:r>
            <a:br>
              <a:rPr lang="en-US" sz="4300" dirty="0"/>
            </a:br>
            <a:r>
              <a:rPr lang="en-US" sz="4300" dirty="0"/>
              <a:t>HALF OF ALL FRAUDS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Source:  </a:t>
            </a:r>
            <a:r>
              <a:rPr lang="en-US" i="1" dirty="0"/>
              <a:t>2018 Global Study on Occupational Fraud and Abuse</a:t>
            </a:r>
            <a:r>
              <a:rPr lang="en-US" dirty="0"/>
              <a:t>, published by Association of Certified Fraud Examiners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FB06F8-382E-4B60-B72D-8E9FBC720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866" y="3614124"/>
            <a:ext cx="1408267" cy="129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302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Focusing primarily on outside threats</a:t>
            </a:r>
          </a:p>
          <a:p>
            <a:pPr lvl="0"/>
            <a:r>
              <a:rPr lang="en-US" dirty="0"/>
              <a:t>Trusting your employees</a:t>
            </a:r>
          </a:p>
          <a:p>
            <a:pPr lvl="0"/>
            <a:r>
              <a:rPr lang="en-US" dirty="0"/>
              <a:t>Relying on technology alone to protect you or help you become ‘compliant’</a:t>
            </a:r>
          </a:p>
          <a:p>
            <a:pPr lvl="1"/>
            <a:r>
              <a:rPr lang="en-US" dirty="0"/>
              <a:t>People + Process + Technology = Compliance</a:t>
            </a:r>
          </a:p>
          <a:p>
            <a:pPr lvl="0"/>
            <a:r>
              <a:rPr lang="en-US" dirty="0"/>
              <a:t>Not funding controls at a level commensurate with the risk to your company</a:t>
            </a:r>
          </a:p>
          <a:p>
            <a:pPr lvl="0"/>
            <a:r>
              <a:rPr lang="en-US" dirty="0"/>
              <a:t>Not evaluating all threats to your company, both external AND internal</a:t>
            </a:r>
          </a:p>
          <a:p>
            <a:pPr lvl="1"/>
            <a:r>
              <a:rPr lang="en-US" dirty="0"/>
              <a:t>Annual risk assessments should cover both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7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2970-A0F4-4C3F-8AA9-286DDC5E0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69FB-3469-4BA4-9719-A18E4D3A5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1688082"/>
            <a:ext cx="9144000" cy="420195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4300" dirty="0"/>
              <a:t>FINANCIAL STATEMENT FRAUD SCHEMES ARE THE LEAST COMMON (10%) BUT THE MOST COSTLY</a:t>
            </a:r>
            <a:br>
              <a:rPr lang="en-US" sz="4300" dirty="0"/>
            </a:br>
            <a:r>
              <a:rPr lang="en-US" sz="4300" dirty="0"/>
              <a:t>($800,000 MEDIUM LOSS)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Source:  </a:t>
            </a:r>
            <a:r>
              <a:rPr lang="en-US" i="1" dirty="0"/>
              <a:t>2018 Global Study on Occupational Fraud and Abuse</a:t>
            </a:r>
            <a:r>
              <a:rPr lang="en-US" dirty="0"/>
              <a:t>, published by Association of Certified Fraud Examiners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C4F4C6-F66E-412D-8FE9-E57505B32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635" y="540063"/>
            <a:ext cx="2064598" cy="563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23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D059-2260-4641-96D2-41A7A464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from the Inside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99D0-C104-4C6E-94E2-9B8C4E19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It starts with strong internal controls, for example:</a:t>
            </a:r>
          </a:p>
          <a:p>
            <a:pPr lvl="1"/>
            <a:r>
              <a:rPr lang="en-US" dirty="0"/>
              <a:t>User Access</a:t>
            </a:r>
          </a:p>
          <a:p>
            <a:pPr lvl="1"/>
            <a:r>
              <a:rPr lang="en-US" dirty="0"/>
              <a:t>SOD</a:t>
            </a:r>
          </a:p>
          <a:p>
            <a:pPr lvl="1"/>
            <a:r>
              <a:rPr lang="en-US" dirty="0"/>
              <a:t>Change Management</a:t>
            </a:r>
          </a:p>
          <a:p>
            <a:pPr lvl="1"/>
            <a:r>
              <a:rPr lang="en-US" dirty="0"/>
              <a:t>Elevated Privileges</a:t>
            </a:r>
          </a:p>
          <a:p>
            <a:r>
              <a:rPr lang="en-US" dirty="0"/>
              <a:t>Each of the above relates to internal business processes and employees</a:t>
            </a:r>
          </a:p>
          <a:p>
            <a:pPr lvl="0"/>
            <a:r>
              <a:rPr lang="en-US" dirty="0"/>
              <a:t>Need to secure inside first</a:t>
            </a:r>
          </a:p>
          <a:p>
            <a:pPr lvl="0"/>
            <a:r>
              <a:rPr lang="en-US" dirty="0"/>
              <a:t>Risk based approach, balancing control needs with risk exposure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694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53DE72F83C304485CB48F0EB500F74" ma:contentTypeVersion="2" ma:contentTypeDescription="Create a new document." ma:contentTypeScope="" ma:versionID="bc0e187b71d5f5000abf84eeda08cfd5">
  <xsd:schema xmlns:xsd="http://www.w3.org/2001/XMLSchema" xmlns:xs="http://www.w3.org/2001/XMLSchema" xmlns:p="http://schemas.microsoft.com/office/2006/metadata/properties" xmlns:ns2="d3796eaa-2d76-446e-81b5-6c28c97e1d85" targetNamespace="http://schemas.microsoft.com/office/2006/metadata/properties" ma:root="true" ma:fieldsID="27c5c2825191b2bcf166a1bc037cdba0" ns2:_="">
    <xsd:import namespace="d3796eaa-2d76-446e-81b5-6c28c97e1d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796eaa-2d76-446e-81b5-6c28c97e1d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52470D-3F94-4355-A69E-20AE1A50E0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96D301-FA52-4A02-BEF7-02AB49A49D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796eaa-2d76-446e-81b5-6c28c97e1d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A67F0-211E-4811-B21E-15E243129B4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3796eaa-2d76-446e-81b5-6c28c97e1d8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685</Words>
  <Application>Microsoft Office PowerPoint</Application>
  <PresentationFormat>Widescreen</PresentationFormat>
  <Paragraphs>110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segoe ui</vt:lpstr>
      <vt:lpstr>segoe ui black</vt:lpstr>
      <vt:lpstr>Office Theme</vt:lpstr>
      <vt:lpstr>A Mouse in the House: Don't Lose Sight of Internal Control in the Panic Around External Threats</vt:lpstr>
      <vt:lpstr>Speaker</vt:lpstr>
      <vt:lpstr>Agenda</vt:lpstr>
      <vt:lpstr>Current Threat Landscape</vt:lpstr>
      <vt:lpstr>Areas of Focus</vt:lpstr>
      <vt:lpstr>FACT</vt:lpstr>
      <vt:lpstr>Common Mistakes</vt:lpstr>
      <vt:lpstr>FACT</vt:lpstr>
      <vt:lpstr>Building from the Inside Out</vt:lpstr>
      <vt:lpstr>FACT</vt:lpstr>
      <vt:lpstr>Controls are Important, Whether Public or Private</vt:lpstr>
      <vt:lpstr>Executives Still Do Need to Have Security on their Radar</vt:lpstr>
      <vt:lpstr>Verizon 2018 Data Breach Investigations Report – The Threat is Real</vt:lpstr>
      <vt:lpstr>Wrap Up</vt:lpstr>
      <vt:lpstr>QUESTIONS</vt:lpstr>
      <vt:lpstr>Please complete a session evaluation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Mouse in the House: Don't Lose Sight of Internal Control in the Panic Around External Threats</dc:title>
  <dc:creator>Frank Vukovits Jr - Indy</dc:creator>
  <cp:lastModifiedBy>Heather Robinson</cp:lastModifiedBy>
  <cp:revision>16</cp:revision>
  <dcterms:created xsi:type="dcterms:W3CDTF">2019-07-11T04:33:41Z</dcterms:created>
  <dcterms:modified xsi:type="dcterms:W3CDTF">2019-07-11T15:00:39Z</dcterms:modified>
</cp:coreProperties>
</file>