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306" r:id="rId6"/>
    <p:sldId id="259" r:id="rId7"/>
    <p:sldId id="271" r:id="rId8"/>
    <p:sldId id="272" r:id="rId9"/>
    <p:sldId id="273" r:id="rId10"/>
    <p:sldId id="275" r:id="rId11"/>
    <p:sldId id="274" r:id="rId12"/>
    <p:sldId id="288" r:id="rId13"/>
    <p:sldId id="276" r:id="rId14"/>
    <p:sldId id="277" r:id="rId15"/>
    <p:sldId id="257" r:id="rId16"/>
    <p:sldId id="280" r:id="rId17"/>
    <p:sldId id="289" r:id="rId18"/>
    <p:sldId id="278" r:id="rId19"/>
    <p:sldId id="305" r:id="rId20"/>
    <p:sldId id="281" r:id="rId21"/>
    <p:sldId id="285" r:id="rId22"/>
    <p:sldId id="286" r:id="rId23"/>
    <p:sldId id="287" r:id="rId24"/>
    <p:sldId id="284" r:id="rId25"/>
    <p:sldId id="282" r:id="rId26"/>
    <p:sldId id="283" r:id="rId27"/>
    <p:sldId id="292" r:id="rId28"/>
    <p:sldId id="293" r:id="rId29"/>
    <p:sldId id="290" r:id="rId30"/>
    <p:sldId id="294" r:id="rId31"/>
    <p:sldId id="297" r:id="rId32"/>
    <p:sldId id="296" r:id="rId33"/>
    <p:sldId id="291" r:id="rId34"/>
    <p:sldId id="298" r:id="rId35"/>
    <p:sldId id="299" r:id="rId36"/>
    <p:sldId id="300" r:id="rId37"/>
    <p:sldId id="301" r:id="rId38"/>
    <p:sldId id="302" r:id="rId39"/>
    <p:sldId id="303" r:id="rId40"/>
    <p:sldId id="270" r:id="rId41"/>
    <p:sldId id="307" r:id="rId42"/>
    <p:sldId id="3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3D6"/>
    <a:srgbClr val="37474F"/>
    <a:srgbClr val="F3F4F5"/>
    <a:srgbClr val="1DD189"/>
    <a:srgbClr val="85859C"/>
    <a:srgbClr val="E69153"/>
    <a:srgbClr val="4472C4"/>
    <a:srgbClr val="C3C7CA"/>
    <a:srgbClr val="EBF5F9"/>
    <a:srgbClr val="87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2064" autoAdjust="0"/>
  </p:normalViewPr>
  <p:slideViewPr>
    <p:cSldViewPr snapToGrid="0">
      <p:cViewPr varScale="1">
        <p:scale>
          <a:sx n="51" d="100"/>
          <a:sy n="51" d="100"/>
        </p:scale>
        <p:origin x="1968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487B81-F120-47B7-8880-31D6058FDA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E461C-3AA9-48F2-8A0E-93EB340B3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121C-5C84-4CAC-927B-D73B0CBB529D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1B635-834E-4BD6-8998-2BC0E433E5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D4CFD-14A6-490C-8E24-84B92B3390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D249-19D0-4086-BDEC-D07CDBF3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2283E-063A-4586-A5BC-BC742BAA73F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BC8A9-FAD6-4F00-87EA-BFADE15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Rocky and </a:t>
            </a:r>
            <a:r>
              <a:rPr lang="en-US" dirty="0" err="1" smtClean="0"/>
              <a:t>Bullwinklle</a:t>
            </a:r>
            <a:r>
              <a:rPr lang="en-US" baseline="0" dirty="0" smtClean="0"/>
              <a:t> alternative titles.</a:t>
            </a:r>
            <a:endParaRPr lang="en-US" b="1" baseline="0" dirty="0" smtClean="0"/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Strangelove or: How I Learned to Stop Worrying and Love the Bomb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Attended a lot of alternative to mods sessions.  Page Field Configurator,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Event Mapping, Drop Zones.  You will still have mods.  Here is how to manage them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1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 – very deliberate.  Takes</a:t>
            </a:r>
            <a:r>
              <a:rPr lang="en-US" baseline="0" dirty="0" smtClean="0"/>
              <a:t> more time.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8 days?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opportunity to add steps to the change assistant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8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all starts at the beginning.  It’s all about organization</a:t>
            </a:r>
            <a:r>
              <a:rPr lang="en-US" baseline="0" dirty="0" smtClean="0"/>
              <a:t> and </a:t>
            </a:r>
            <a:r>
              <a:rPr lang="en-US" dirty="0" smtClean="0"/>
              <a:t>Standardization.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60% of time spent on 10% of objects that are not properly organized.  How to make it faster?  Make it clear.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were skeptical at the beginning.  Only able to maintain this through vigilance and commitment.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Only custom and customized objects in the Modification projects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you modify matters.  Modifications with retrofits in mind.  Page – use </a:t>
            </a:r>
            <a:r>
              <a:rPr lang="en-US" baseline="0" dirty="0" err="1" smtClean="0"/>
              <a:t>suppage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PeopleCode</a:t>
            </a:r>
            <a:r>
              <a:rPr lang="en-US" baseline="0" dirty="0" smtClean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39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DEMO</a:t>
            </a:r>
            <a:r>
              <a:rPr lang="en-US" b="1" baseline="0" dirty="0" smtClean="0"/>
              <a:t> New pages </a:t>
            </a:r>
            <a:r>
              <a:rPr lang="en-US" b="1" baseline="0" dirty="0" err="1" smtClean="0"/>
              <a:t>sql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8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all about</a:t>
            </a:r>
            <a:r>
              <a:rPr lang="en-US" baseline="0" dirty="0" smtClean="0"/>
              <a:t> the projects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DEMO compare report.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DEMO: Compare report summary tool demonstration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DEMO: Compare report </a:t>
            </a:r>
            <a:r>
              <a:rPr lang="en-US" b="1" baseline="0" dirty="0" err="1" smtClean="0"/>
              <a:t>project.sql</a:t>
            </a:r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DEMO: Database compare SQL &amp; spreadsheet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4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 the compare reports.</a:t>
            </a:r>
          </a:p>
          <a:p>
            <a:endParaRPr lang="en-US" dirty="0" smtClean="0"/>
          </a:p>
          <a:p>
            <a:r>
              <a:rPr lang="en-US" dirty="0" smtClean="0"/>
              <a:t>We do modify the delivered</a:t>
            </a:r>
            <a:r>
              <a:rPr lang="en-US" baseline="0" dirty="0" smtClean="0"/>
              <a:t> file reference object – flag in the compare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1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DEMO:</a:t>
            </a:r>
            <a:r>
              <a:rPr lang="en-US" b="1" baseline="0" dirty="0" smtClean="0"/>
              <a:t> </a:t>
            </a:r>
            <a:r>
              <a:rPr lang="en-US" b="1" dirty="0" smtClean="0"/>
              <a:t>Estimation Spreadsheet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90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Enables us to process</a:t>
            </a:r>
            <a:r>
              <a:rPr lang="en-US" baseline="0" dirty="0" smtClean="0"/>
              <a:t> image and have in flight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Object locking in DEV only</a:t>
            </a:r>
          </a:p>
          <a:p>
            <a:r>
              <a:rPr lang="en-US" baseline="0" dirty="0" smtClean="0"/>
              <a:t>Read only access in all other instances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 creates the object lock for dev but also a lock that prevents migration / overwrite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 has version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5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DEMO Show assignment / task spreadsheet</a:t>
            </a:r>
          </a:p>
          <a:p>
            <a:endParaRPr lang="en-US" dirty="0" smtClean="0"/>
          </a:p>
          <a:p>
            <a:r>
              <a:rPr lang="en-US" dirty="0" smtClean="0"/>
              <a:t>Why group by modification instead</a:t>
            </a:r>
            <a:r>
              <a:rPr lang="en-US" baseline="0" dirty="0" smtClean="0"/>
              <a:t> of object types?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7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take all delivered</a:t>
            </a:r>
            <a:r>
              <a:rPr lang="en-US" baseline="0" dirty="0" smtClean="0"/>
              <a:t> changes.  Very important to get ALL delivered changes.  Especially pages.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not spend time evaluating which to take (and we apply our changes) and which to ignore (and we apply Oracle’s changes).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better spent just adding our stuff back.  That way we know we have ALL the delivered changes.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Triangulate changes.  DMN to DMO – Oracle changes.  DMN to PRD – our changes.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8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DEMO Open</a:t>
            </a:r>
            <a:r>
              <a:rPr lang="en-US" b="1" baseline="0" dirty="0" smtClean="0"/>
              <a:t> xml as spreadsheet.  Show examples.</a:t>
            </a:r>
          </a:p>
          <a:p>
            <a:r>
              <a:rPr lang="en-US" baseline="0" dirty="0" smtClean="0"/>
              <a:t>Portal Registry on the compare report</a:t>
            </a:r>
          </a:p>
          <a:p>
            <a:r>
              <a:rPr lang="en-US" baseline="0" dirty="0" smtClean="0"/>
              <a:t>Portal registry xml spreadsheet</a:t>
            </a:r>
          </a:p>
          <a:p>
            <a:r>
              <a:rPr lang="en-US" baseline="0" dirty="0" smtClean="0"/>
              <a:t>Page xml spreadsheet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6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D7480"/>
                </a:solidFill>
              </a:rPr>
              <a:t>Exadata</a:t>
            </a:r>
            <a:r>
              <a:rPr lang="en-US" dirty="0" smtClean="0">
                <a:solidFill>
                  <a:srgbClr val="6D7480"/>
                </a:solidFill>
              </a:rPr>
              <a:t> - databases</a:t>
            </a:r>
          </a:p>
          <a:p>
            <a:r>
              <a:rPr lang="en-US" dirty="0" err="1" smtClean="0">
                <a:solidFill>
                  <a:srgbClr val="6D7480"/>
                </a:solidFill>
              </a:rPr>
              <a:t>Exalogic</a:t>
            </a:r>
            <a:r>
              <a:rPr lang="en-US" dirty="0" smtClean="0">
                <a:solidFill>
                  <a:srgbClr val="6D7480"/>
                </a:solidFill>
              </a:rPr>
              <a:t> – servers</a:t>
            </a:r>
          </a:p>
          <a:p>
            <a:endParaRPr lang="en-US" dirty="0" smtClean="0">
              <a:solidFill>
                <a:srgbClr val="6D7480"/>
              </a:solidFill>
            </a:endParaRPr>
          </a:p>
          <a:p>
            <a:r>
              <a:rPr lang="en-US" dirty="0" err="1" smtClean="0">
                <a:solidFill>
                  <a:srgbClr val="6D7480"/>
                </a:solidFill>
              </a:rPr>
              <a:t>PeopleTools</a:t>
            </a:r>
            <a:r>
              <a:rPr lang="en-US" dirty="0" smtClean="0">
                <a:solidFill>
                  <a:srgbClr val="6D7480"/>
                </a:solidFill>
              </a:rPr>
              <a:t> 8.55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11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PNLFLDID very important.  Keeping</a:t>
            </a:r>
            <a:r>
              <a:rPr lang="en-US" baseline="0" dirty="0" smtClean="0"/>
              <a:t> customizations and adding the delivered changes destroys the delivered PNLFLDID numbers.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DEMO page compare </a:t>
            </a:r>
            <a:r>
              <a:rPr lang="en-US" b="1" baseline="0" dirty="0" err="1" smtClean="0"/>
              <a:t>sql</a:t>
            </a:r>
            <a:r>
              <a:rPr lang="en-US" b="0" baseline="0" dirty="0"/>
              <a:t> </a:t>
            </a:r>
            <a:r>
              <a:rPr lang="en-US" b="0" baseline="0" dirty="0" smtClean="0"/>
              <a:t>and spreadsheet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9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differences and quickly (and accurately)</a:t>
            </a:r>
            <a:r>
              <a:rPr lang="en-US" baseline="0" dirty="0" smtClean="0"/>
              <a:t> apply retrofits.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 miss an option buried deep in the page field properties tab.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DEMO Diff/Merge Page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72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</a:t>
            </a:r>
            <a:r>
              <a:rPr lang="en-US" baseline="0" dirty="0" smtClean="0"/>
              <a:t> test moves.</a:t>
            </a:r>
          </a:p>
          <a:p>
            <a:r>
              <a:rPr lang="en-US" baseline="0" dirty="0" smtClean="0"/>
              <a:t>Testing in each environment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their steps.  </a:t>
            </a:r>
          </a:p>
          <a:p>
            <a:r>
              <a:rPr lang="en-US" baseline="0" dirty="0" smtClean="0"/>
              <a:t>Always changing</a:t>
            </a:r>
          </a:p>
          <a:p>
            <a:r>
              <a:rPr lang="en-US" baseline="0" dirty="0" smtClean="0"/>
              <a:t>Hubris when we start to believe we understand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7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Change Assistant has lots of steps.  We have encountered some peculiarities.    Images have thousands of objects.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Technical verification by application development team.  Run ae, </a:t>
            </a:r>
            <a:r>
              <a:rPr lang="en-US" baseline="0" dirty="0" err="1" smtClean="0"/>
              <a:t>sqr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cobol</a:t>
            </a:r>
            <a:r>
              <a:rPr lang="en-US" baseline="0" dirty="0" smtClean="0"/>
              <a:t>, IB test connections to CS, FS, and WSDL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Testing two things.</a:t>
            </a:r>
          </a:p>
          <a:p>
            <a:r>
              <a:rPr lang="en-US" dirty="0" smtClean="0"/>
              <a:t>Testing</a:t>
            </a:r>
            <a:r>
              <a:rPr lang="en-US" baseline="0" dirty="0" smtClean="0"/>
              <a:t> the code – the applications  but also testing the installation process.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Complete regression test of everything.  Even if not on the Cumulative Feature Overview or release notes.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DEMO – Project verification SQL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21-JUL-2018 12:00:01AM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UMNALLPI24TO26HR05022018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3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DEMO</a:t>
            </a:r>
            <a:r>
              <a:rPr lang="en-US" b="1" baseline="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Deployment spreadsheet.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r>
              <a:rPr lang="en-US" baseline="0" dirty="0" smtClean="0"/>
              <a:t> well no need for luck.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5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better get good at this!</a:t>
            </a:r>
          </a:p>
          <a:p>
            <a:endParaRPr lang="en-US" dirty="0" smtClean="0"/>
          </a:p>
          <a:p>
            <a:r>
              <a:rPr lang="en-US" dirty="0" smtClean="0"/>
              <a:t>Customization Repository</a:t>
            </a:r>
            <a:r>
              <a:rPr lang="en-US" baseline="0" dirty="0" smtClean="0"/>
              <a:t> – clean up our projects.  Identify modified objects not in project.  Identify delivered objects in projects.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3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3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University’s story.</a:t>
            </a:r>
          </a:p>
          <a:p>
            <a:r>
              <a:rPr lang="en-US" dirty="0" smtClean="0"/>
              <a:t>Improve</a:t>
            </a:r>
            <a:r>
              <a:rPr lang="en-US" baseline="0" dirty="0" smtClean="0"/>
              <a:t> your process.  Best practices.</a:t>
            </a:r>
          </a:p>
          <a:p>
            <a:r>
              <a:rPr lang="en-US" baseline="0" dirty="0" smtClean="0"/>
              <a:t>Improve how your business sees you?</a:t>
            </a:r>
          </a:p>
          <a:p>
            <a:r>
              <a:rPr lang="en-US" baseline="0" dirty="0" smtClean="0"/>
              <a:t>Set expectations.  Open up the discussion.  Ask people to interrupt.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roles and responsibilities – from a university perspective</a:t>
            </a:r>
          </a:p>
          <a:p>
            <a:endParaRPr lang="en-US" dirty="0" smtClean="0"/>
          </a:p>
          <a:p>
            <a:r>
              <a:rPr lang="en-US" dirty="0" smtClean="0"/>
              <a:t>We all cooperate</a:t>
            </a:r>
            <a:r>
              <a:rPr lang="en-US" baseline="0" dirty="0" smtClean="0"/>
              <a:t> and coordinate efforts for success</a:t>
            </a:r>
          </a:p>
          <a:p>
            <a:endParaRPr lang="en-US" b="1" baseline="0" dirty="0" smtClean="0">
              <a:solidFill>
                <a:srgbClr val="FF0000"/>
              </a:solidFill>
            </a:endParaRPr>
          </a:p>
          <a:p>
            <a:r>
              <a:rPr lang="en-US" b="1" baseline="0" dirty="0" smtClean="0">
                <a:solidFill>
                  <a:srgbClr val="C00000"/>
                </a:solidFill>
              </a:rPr>
              <a:t>Show of hands for each group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Pretty modified.</a:t>
            </a:r>
          </a:p>
          <a:p>
            <a:endParaRPr lang="en-US" dirty="0" smtClean="0"/>
          </a:p>
          <a:p>
            <a:r>
              <a:rPr lang="en-US" dirty="0" smtClean="0"/>
              <a:t>How do we reapply quickly.</a:t>
            </a:r>
            <a:r>
              <a:rPr lang="en-US" baseline="0" dirty="0" smtClean="0"/>
              <a:t>  Less cost.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University’s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tightly integrated</a:t>
            </a:r>
          </a:p>
          <a:p>
            <a:r>
              <a:rPr lang="en-US" dirty="0" smtClean="0"/>
              <a:t>One</a:t>
            </a:r>
            <a:r>
              <a:rPr lang="en-US" baseline="0" dirty="0" smtClean="0"/>
              <a:t> down – all down</a:t>
            </a:r>
          </a:p>
          <a:p>
            <a:r>
              <a:rPr lang="en-US" baseline="0" dirty="0" smtClean="0"/>
              <a:t>Refresh refreshes all</a:t>
            </a:r>
          </a:p>
          <a:p>
            <a:r>
              <a:rPr lang="en-US" baseline="0" dirty="0" smtClean="0"/>
              <a:t>Less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9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each used.  What is the role of each.</a:t>
            </a:r>
          </a:p>
          <a:p>
            <a:r>
              <a:rPr lang="en-US" dirty="0" smtClean="0"/>
              <a:t>Yes,</a:t>
            </a:r>
            <a:r>
              <a:rPr lang="en-US" baseline="0" dirty="0" smtClean="0"/>
              <a:t> we have this for all – CS, FS, HCM, IH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of DMO and DMN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Dmo</a:t>
            </a:r>
            <a:r>
              <a:rPr lang="en-US" baseline="0" dirty="0" smtClean="0"/>
              <a:t> always updated</a:t>
            </a:r>
          </a:p>
          <a:p>
            <a:r>
              <a:rPr lang="en-US" baseline="0" dirty="0" smtClean="0"/>
              <a:t>DMN after migration to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1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3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A422C7-599F-4FA8-8CB4-53DC9DF6C7DC}"/>
              </a:ext>
            </a:extLst>
          </p:cNvPr>
          <p:cNvSpPr/>
          <p:nvPr userDrawn="1"/>
        </p:nvSpPr>
        <p:spPr>
          <a:xfrm>
            <a:off x="0" y="5653524"/>
            <a:ext cx="12192000" cy="120447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C04FD-A4F6-4781-B84F-68F3D671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429000"/>
            <a:ext cx="10515600" cy="55984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47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9F5FB55-205A-49EC-9BBB-71B1FA66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2273"/>
            <a:ext cx="10515600" cy="1325563"/>
          </a:xfrm>
        </p:spPr>
        <p:txBody>
          <a:bodyPr/>
          <a:lstStyle>
            <a:lvl1pPr algn="ctr">
              <a:defRPr>
                <a:solidFill>
                  <a:srgbClr val="3747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B9DE6-9D28-4063-A31C-3D9F62B9DDC6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4AA7A4-2985-4014-B2D3-B39FC69D7E43}"/>
              </a:ext>
            </a:extLst>
          </p:cNvPr>
          <p:cNvSpPr txBox="1">
            <a:spLocks/>
          </p:cNvSpPr>
          <p:nvPr userDrawn="1"/>
        </p:nvSpPr>
        <p:spPr>
          <a:xfrm>
            <a:off x="9561036" y="6073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#</a:t>
            </a:r>
            <a:r>
              <a:rPr lang="en-US" sz="1600" dirty="0" err="1"/>
              <a:t>PSRECONNECT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56A755-87B6-408A-8BCB-CBAB73F4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6" y="5712788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6A3A-E107-4B88-87CC-9E7B179D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3F4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CA58-547D-42EF-8E2B-5336B680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433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04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6A3A-E107-4B88-87CC-9E7B179DA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3F4F5"/>
                </a:solidFill>
              </a:defRPr>
            </a:lvl1pPr>
          </a:lstStyle>
          <a:p>
            <a:r>
              <a:rPr lang="en-US" dirty="0"/>
              <a:t>Please complete a session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CA58-547D-42EF-8E2B-5336B6809B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387015"/>
            <a:ext cx="10515600" cy="3810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Session ID: ######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8A59E54-BAC1-40B1-B93E-CDE6F940AE6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962018"/>
            <a:ext cx="10515600" cy="161768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Info:</a:t>
            </a:r>
          </a:p>
          <a:p>
            <a:pPr lvl="0"/>
            <a:r>
              <a:rPr lang="en-US" dirty="0"/>
              <a:t>email@email.com</a:t>
            </a:r>
          </a:p>
          <a:p>
            <a:pPr lvl="0"/>
            <a:r>
              <a:rPr lang="en-US" dirty="0" err="1"/>
              <a:t>tel</a:t>
            </a:r>
            <a:r>
              <a:rPr lang="en-US" dirty="0"/>
              <a:t>: 555.555.5555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4F2EC-C185-46B5-9F00-8C0795F85C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5923561"/>
            <a:ext cx="3124198" cy="6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2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F3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A422C7-599F-4FA8-8CB4-53DC9DF6C7DC}"/>
              </a:ext>
            </a:extLst>
          </p:cNvPr>
          <p:cNvSpPr/>
          <p:nvPr userDrawn="1"/>
        </p:nvSpPr>
        <p:spPr>
          <a:xfrm>
            <a:off x="0" y="5653524"/>
            <a:ext cx="12192000" cy="120447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30FAF-9DEA-4556-99A7-63C344B12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4" y="5926304"/>
            <a:ext cx="3124198" cy="6589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3B9DE6-9D28-4063-A31C-3D9F62B9DDC6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4AA7A4-2985-4014-B2D3-B39FC69D7E43}"/>
              </a:ext>
            </a:extLst>
          </p:cNvPr>
          <p:cNvSpPr txBox="1">
            <a:spLocks/>
          </p:cNvSpPr>
          <p:nvPr userDrawn="1"/>
        </p:nvSpPr>
        <p:spPr>
          <a:xfrm>
            <a:off x="9561036" y="6073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#</a:t>
            </a:r>
            <a:r>
              <a:rPr lang="en-US" sz="1600" dirty="0" err="1"/>
              <a:t>PSRECONNECT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0BBC3-46A8-4279-B98D-3C08C60FE4C1}"/>
              </a:ext>
            </a:extLst>
          </p:cNvPr>
          <p:cNvSpPr txBox="1"/>
          <p:nvPr userDrawn="1"/>
        </p:nvSpPr>
        <p:spPr>
          <a:xfrm>
            <a:off x="3549965" y="1085171"/>
            <a:ext cx="5092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C2C2C"/>
                </a:solidFill>
                <a:latin typeface="+mj-lt"/>
                <a:cs typeface="Arial" panose="020B0604020202020204" pitchFamily="34" charset="0"/>
              </a:rPr>
              <a:t>A 55,000+ member user community for Oracle Cloud, JD Edwards and PeopleSoft customers.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2AB60-386E-4502-AA82-6CFD01C476F4}"/>
              </a:ext>
            </a:extLst>
          </p:cNvPr>
          <p:cNvSpPr txBox="1"/>
          <p:nvPr userDrawn="1"/>
        </p:nvSpPr>
        <p:spPr>
          <a:xfrm>
            <a:off x="2269435" y="2081909"/>
            <a:ext cx="76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472C4"/>
                </a:solidFill>
              </a:rPr>
              <a:t>What the Quest PeopleSoft Community offers: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255A54-3A6C-432F-9D1A-506A99535BE9}"/>
              </a:ext>
            </a:extLst>
          </p:cNvPr>
          <p:cNvSpPr txBox="1"/>
          <p:nvPr userDrawn="1"/>
        </p:nvSpPr>
        <p:spPr>
          <a:xfrm>
            <a:off x="3942736" y="2482019"/>
            <a:ext cx="522798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3"/>
              </a:buBlip>
            </a:pPr>
            <a:r>
              <a:rPr lang="en-US" dirty="0"/>
              <a:t>Customized digital content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3"/>
              </a:buBlip>
            </a:pPr>
            <a:r>
              <a:rPr lang="en-US" dirty="0"/>
              <a:t>Official PeopleSoft newsletter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3"/>
              </a:buBlip>
            </a:pPr>
            <a:r>
              <a:rPr lang="en-US" dirty="0"/>
              <a:t>Customer success stories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3"/>
              </a:buBlip>
            </a:pPr>
            <a:r>
              <a:rPr lang="en-US" dirty="0"/>
              <a:t>Virtual and face-to-face events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3"/>
              </a:buBlip>
            </a:pPr>
            <a:r>
              <a:rPr lang="en-US" dirty="0"/>
              <a:t>PeopleSoft networking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604C5-CAA4-4461-A479-FD9DB6A7123D}"/>
              </a:ext>
            </a:extLst>
          </p:cNvPr>
          <p:cNvSpPr txBox="1"/>
          <p:nvPr userDrawn="1"/>
        </p:nvSpPr>
        <p:spPr>
          <a:xfrm>
            <a:off x="2150094" y="4838289"/>
            <a:ext cx="7891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SzPct val="115000"/>
              <a:buFontTx/>
              <a:buNone/>
            </a:pPr>
            <a:r>
              <a:rPr lang="en-US" dirty="0"/>
              <a:t>Visit </a:t>
            </a:r>
            <a:r>
              <a:rPr lang="en-US" b="1" dirty="0">
                <a:solidFill>
                  <a:srgbClr val="1DD189"/>
                </a:solidFill>
              </a:rPr>
              <a:t>www.QuestDirect.org </a:t>
            </a:r>
            <a:r>
              <a:rPr lang="en-US" dirty="0"/>
              <a:t>for more information!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FBA8D2-F46B-453C-BE59-910BCB776E1A}"/>
              </a:ext>
            </a:extLst>
          </p:cNvPr>
          <p:cNvSpPr/>
          <p:nvPr userDrawn="1"/>
        </p:nvSpPr>
        <p:spPr>
          <a:xfrm>
            <a:off x="4148992" y="532924"/>
            <a:ext cx="3894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DD189"/>
                </a:solidFill>
              </a:rPr>
              <a:t>Who is the Quest Community?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663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212415A-7189-4013-928C-4DB099B3390B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654" y="365125"/>
            <a:ext cx="942614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6CD52C-7E5E-48CF-A009-B1F55259867F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832"/>
            <a:ext cx="1119418" cy="11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7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E3F82F-C40C-46F0-91D1-EECFDFBBA068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1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Summary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7AE89-4FED-48EB-B6D6-59DA5B890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</a:t>
            </a:r>
            <a:r>
              <a:rPr lang="en-US">
                <a:latin typeface="+mj-lt"/>
              </a:rPr>
              <a:t>fact.</a:t>
            </a:r>
          </a:p>
          <a:p>
            <a:pPr lvl="0"/>
            <a:r>
              <a:rPr lang="en-US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09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BF7AB7-15F0-4E8D-8BAA-35B4670BE5F3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AD52B9-C950-417A-8092-7E7F1DFB0330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59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Summary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09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E95D25A-3586-443B-B51A-F2F39A8AB8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E3906D-B50C-4E33-B6DF-B8B93A4A8618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303D44-F7EC-498B-8613-731F3A1C8BCA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7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37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0C18C2-D57F-4C5C-BC8C-8917A0FCC635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623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19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19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520A74-1B45-4485-BF1D-02C30B7797DF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Summary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303D44-F7EC-498B-8613-731F3A1C8BCA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3091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091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D7A9875-BEA0-4A14-BE09-295CEF11C4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98FE80-38B8-48E8-8488-60B0B9D7D7B2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480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Summary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302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3302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960EA7-4234-48FB-9B2F-64DD92F75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0552F6C-511E-4409-A11A-E4A6C4D4D40D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04A84-7DB3-404D-ABAB-B69E923E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1CCCD-DD97-4BBC-BF73-9235B9E7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6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6" r:id="rId5"/>
    <p:sldLayoutId id="2147483652" r:id="rId6"/>
    <p:sldLayoutId id="2147483653" r:id="rId7"/>
    <p:sldLayoutId id="2147483658" r:id="rId8"/>
    <p:sldLayoutId id="2147483659" r:id="rId9"/>
    <p:sldLayoutId id="2147483651" r:id="rId10"/>
    <p:sldLayoutId id="2147483661" r:id="rId11"/>
    <p:sldLayoutId id="214748366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47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747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47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47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7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7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ranja/Desktop/presentation_templates/working%20files/social-media.png" TargetMode="External"/><Relationship Id="rId5" Type="http://schemas.openxmlformats.org/officeDocument/2006/relationships/image" Target="../media/image53.png"/><Relationship Id="rId4" Type="http://schemas.openxmlformats.org/officeDocument/2006/relationships/image" Target="file://localhost/Users/ranja/Documents/5-resources/logos/2017/wdmk-TC/PNGs-RGB/M-wordmark-PNG/color/D2D/Mwdmk_D2Dblk-maro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2152B5-6B04-4447-B4AB-C4CAFDB95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429000"/>
            <a:ext cx="10515600" cy="12538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Jeremy Irrthum</a:t>
            </a:r>
          </a:p>
          <a:p>
            <a:r>
              <a:rPr lang="en-US" dirty="0"/>
              <a:t>Session 100550 </a:t>
            </a:r>
          </a:p>
          <a:p>
            <a:r>
              <a:rPr lang="en-US" dirty="0" smtClean="0"/>
              <a:t>07/18/2019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A5297-B355-4779-A7A1-FD0D3B48E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Improve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otched Right Arrow 36"/>
          <p:cNvSpPr/>
          <p:nvPr/>
        </p:nvSpPr>
        <p:spPr>
          <a:xfrm>
            <a:off x="800238" y="4976961"/>
            <a:ext cx="10803610" cy="88392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75859" y="3615225"/>
            <a:ext cx="10803610" cy="2069080"/>
            <a:chOff x="775859" y="3615225"/>
            <a:chExt cx="10803610" cy="2069080"/>
          </a:xfrm>
        </p:grpSpPr>
        <p:sp>
          <p:nvSpPr>
            <p:cNvPr id="4" name="Notched Right Arrow 3"/>
            <p:cNvSpPr/>
            <p:nvPr/>
          </p:nvSpPr>
          <p:spPr>
            <a:xfrm>
              <a:off x="775859" y="3615225"/>
              <a:ext cx="10803610" cy="883920"/>
            </a:xfrm>
            <a:prstGeom prst="notchedRightArrow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2514926" y="4750852"/>
              <a:ext cx="4742932" cy="524827"/>
            </a:xfrm>
            <a:custGeom>
              <a:avLst/>
              <a:gdLst>
                <a:gd name="connsiteX0" fmla="*/ 0 w 4742932"/>
                <a:gd name="connsiteY0" fmla="*/ 0 h 524827"/>
                <a:gd name="connsiteX1" fmla="*/ 4742932 w 4742932"/>
                <a:gd name="connsiteY1" fmla="*/ 0 h 524827"/>
                <a:gd name="connsiteX2" fmla="*/ 4742932 w 4742932"/>
                <a:gd name="connsiteY2" fmla="*/ 524827 h 524827"/>
                <a:gd name="connsiteX3" fmla="*/ 0 w 4742932"/>
                <a:gd name="connsiteY3" fmla="*/ 524827 h 524827"/>
                <a:gd name="connsiteX4" fmla="*/ 0 w 4742932"/>
                <a:gd name="connsiteY4" fmla="*/ 0 h 5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2932" h="524827">
                  <a:moveTo>
                    <a:pt x="0" y="0"/>
                  </a:moveTo>
                  <a:lnTo>
                    <a:pt x="4742932" y="0"/>
                  </a:lnTo>
                  <a:lnTo>
                    <a:pt x="4742932" y="524827"/>
                  </a:lnTo>
                  <a:lnTo>
                    <a:pt x="0" y="5248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 </a:t>
              </a:r>
              <a:endParaRPr lang="en-US" sz="1800" kern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842543" y="3959995"/>
              <a:ext cx="220980" cy="22098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9378756" y="4800385"/>
              <a:ext cx="1899070" cy="883920"/>
            </a:xfrm>
            <a:custGeom>
              <a:avLst/>
              <a:gdLst>
                <a:gd name="connsiteX0" fmla="*/ 0 w 1899070"/>
                <a:gd name="connsiteY0" fmla="*/ 0 h 883920"/>
                <a:gd name="connsiteX1" fmla="*/ 1899070 w 1899070"/>
                <a:gd name="connsiteY1" fmla="*/ 0 h 883920"/>
                <a:gd name="connsiteX2" fmla="*/ 1899070 w 1899070"/>
                <a:gd name="connsiteY2" fmla="*/ 883920 h 883920"/>
                <a:gd name="connsiteX3" fmla="*/ 0 w 1899070"/>
                <a:gd name="connsiteY3" fmla="*/ 883920 h 883920"/>
                <a:gd name="connsiteX4" fmla="*/ 0 w 1899070"/>
                <a:gd name="connsiteY4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070" h="883920">
                  <a:moveTo>
                    <a:pt x="0" y="0"/>
                  </a:moveTo>
                  <a:lnTo>
                    <a:pt x="1899070" y="0"/>
                  </a:lnTo>
                  <a:lnTo>
                    <a:pt x="1899070" y="883920"/>
                  </a:lnTo>
                  <a:lnTo>
                    <a:pt x="0" y="8839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 </a:t>
              </a:r>
              <a:endParaRPr lang="en-US" sz="1800" kern="12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871736" y="3962238"/>
              <a:ext cx="220980" cy="22098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" name="Notched Right Arrow 5"/>
          <p:cNvSpPr/>
          <p:nvPr/>
        </p:nvSpPr>
        <p:spPr>
          <a:xfrm>
            <a:off x="7456923" y="2078367"/>
            <a:ext cx="4122546" cy="88392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337299" y="3025843"/>
            <a:ext cx="3133469" cy="524827"/>
          </a:xfrm>
          <a:custGeom>
            <a:avLst/>
            <a:gdLst>
              <a:gd name="connsiteX0" fmla="*/ 0 w 3133469"/>
              <a:gd name="connsiteY0" fmla="*/ 0 h 524827"/>
              <a:gd name="connsiteX1" fmla="*/ 3133469 w 3133469"/>
              <a:gd name="connsiteY1" fmla="*/ 0 h 524827"/>
              <a:gd name="connsiteX2" fmla="*/ 3133469 w 3133469"/>
              <a:gd name="connsiteY2" fmla="*/ 524827 h 524827"/>
              <a:gd name="connsiteX3" fmla="*/ 0 w 3133469"/>
              <a:gd name="connsiteY3" fmla="*/ 524827 h 524827"/>
              <a:gd name="connsiteX4" fmla="*/ 0 w 3133469"/>
              <a:gd name="connsiteY4" fmla="*/ 0 h 52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3469" h="524827">
                <a:moveTo>
                  <a:pt x="0" y="0"/>
                </a:moveTo>
                <a:lnTo>
                  <a:pt x="3133469" y="0"/>
                </a:lnTo>
                <a:lnTo>
                  <a:pt x="3133469" y="524827"/>
                </a:lnTo>
                <a:lnTo>
                  <a:pt x="0" y="5248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 </a:t>
            </a:r>
            <a:endParaRPr lang="en-US" sz="1800" kern="1200" dirty="0"/>
          </a:p>
        </p:txBody>
      </p:sp>
      <p:sp>
        <p:nvSpPr>
          <p:cNvPr id="8" name="Oval 7"/>
          <p:cNvSpPr/>
          <p:nvPr/>
        </p:nvSpPr>
        <p:spPr>
          <a:xfrm>
            <a:off x="4383834" y="5308431"/>
            <a:ext cx="220980" cy="220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6985503" y="3046322"/>
            <a:ext cx="3133469" cy="883920"/>
          </a:xfrm>
          <a:custGeom>
            <a:avLst/>
            <a:gdLst>
              <a:gd name="connsiteX0" fmla="*/ 0 w 3133469"/>
              <a:gd name="connsiteY0" fmla="*/ 0 h 883920"/>
              <a:gd name="connsiteX1" fmla="*/ 3133469 w 3133469"/>
              <a:gd name="connsiteY1" fmla="*/ 0 h 883920"/>
              <a:gd name="connsiteX2" fmla="*/ 3133469 w 3133469"/>
              <a:gd name="connsiteY2" fmla="*/ 883920 h 883920"/>
              <a:gd name="connsiteX3" fmla="*/ 0 w 3133469"/>
              <a:gd name="connsiteY3" fmla="*/ 883920 h 883920"/>
              <a:gd name="connsiteX4" fmla="*/ 0 w 3133469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3469" h="883920">
                <a:moveTo>
                  <a:pt x="0" y="0"/>
                </a:moveTo>
                <a:lnTo>
                  <a:pt x="3133469" y="0"/>
                </a:lnTo>
                <a:lnTo>
                  <a:pt x="3133469" y="883920"/>
                </a:lnTo>
                <a:lnTo>
                  <a:pt x="0" y="883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 </a:t>
            </a:r>
            <a:endParaRPr lang="en-US" sz="1800" kern="1200" dirty="0"/>
          </a:p>
        </p:txBody>
      </p:sp>
      <p:sp>
        <p:nvSpPr>
          <p:cNvPr id="10" name="Oval 9"/>
          <p:cNvSpPr/>
          <p:nvPr/>
        </p:nvSpPr>
        <p:spPr>
          <a:xfrm>
            <a:off x="7071080" y="5309969"/>
            <a:ext cx="220980" cy="220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8052073" y="2675579"/>
            <a:ext cx="3133469" cy="883920"/>
          </a:xfrm>
          <a:custGeom>
            <a:avLst/>
            <a:gdLst>
              <a:gd name="connsiteX0" fmla="*/ 0 w 3133469"/>
              <a:gd name="connsiteY0" fmla="*/ 0 h 883920"/>
              <a:gd name="connsiteX1" fmla="*/ 3133469 w 3133469"/>
              <a:gd name="connsiteY1" fmla="*/ 0 h 883920"/>
              <a:gd name="connsiteX2" fmla="*/ 3133469 w 3133469"/>
              <a:gd name="connsiteY2" fmla="*/ 883920 h 883920"/>
              <a:gd name="connsiteX3" fmla="*/ 0 w 3133469"/>
              <a:gd name="connsiteY3" fmla="*/ 883920 h 883920"/>
              <a:gd name="connsiteX4" fmla="*/ 0 w 3133469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3469" h="883920">
                <a:moveTo>
                  <a:pt x="0" y="0"/>
                </a:moveTo>
                <a:lnTo>
                  <a:pt x="3133469" y="0"/>
                </a:lnTo>
                <a:lnTo>
                  <a:pt x="3133469" y="883920"/>
                </a:lnTo>
                <a:lnTo>
                  <a:pt x="0" y="883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 </a:t>
            </a:r>
            <a:endParaRPr lang="en-US" sz="1800" kern="1200" dirty="0"/>
          </a:p>
        </p:txBody>
      </p:sp>
      <p:sp>
        <p:nvSpPr>
          <p:cNvPr id="12" name="Oval 11"/>
          <p:cNvSpPr/>
          <p:nvPr/>
        </p:nvSpPr>
        <p:spPr>
          <a:xfrm>
            <a:off x="7728819" y="5299130"/>
            <a:ext cx="220980" cy="220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2" name="Straight Connector 21"/>
          <p:cNvCxnSpPr/>
          <p:nvPr/>
        </p:nvCxnSpPr>
        <p:spPr bwMode="auto">
          <a:xfrm>
            <a:off x="2337961" y="2123056"/>
            <a:ext cx="0" cy="3737825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06275" y="584525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3767" y="5845253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31131" y="587933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2018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6922" y="479858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9.2.23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378" y="523514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9.2.4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51673" y="480462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i="1"/>
            </a:lvl1pPr>
          </a:lstStyle>
          <a:p>
            <a:r>
              <a:rPr lang="en-US" dirty="0"/>
              <a:t>9.2.17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26942" y="480462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9.2.21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40" y="38580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9.2.4</a:t>
            </a:r>
            <a:endParaRPr lang="en-US" sz="18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950863" y="5243418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A0019"/>
                </a:solidFill>
              </a:rPr>
              <a:t>HCM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6726" y="3858027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A0019"/>
                </a:solidFill>
              </a:rPr>
              <a:t>Financials</a:t>
            </a:r>
            <a:endParaRPr lang="en-US" b="1" dirty="0">
              <a:solidFill>
                <a:srgbClr val="7A001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7791" y="34567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9.2.18</a:t>
            </a:r>
            <a:endParaRPr lang="en-US" sz="18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8541824" y="346233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9.2.25</a:t>
            </a:r>
            <a:endParaRPr lang="en-US" sz="18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898925" y="2366641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A0019"/>
                </a:solidFill>
              </a:rPr>
              <a:t>Campus</a:t>
            </a:r>
            <a:endParaRPr lang="en-US" b="1" dirty="0">
              <a:solidFill>
                <a:srgbClr val="7A0019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330278" y="2122873"/>
            <a:ext cx="0" cy="3737825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8252242" y="2117017"/>
            <a:ext cx="0" cy="3737825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9838638" y="5308431"/>
            <a:ext cx="220980" cy="220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TextBox 41"/>
          <p:cNvSpPr txBox="1"/>
          <p:nvPr/>
        </p:nvSpPr>
        <p:spPr>
          <a:xfrm>
            <a:off x="9512792" y="47922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9.2.26</a:t>
            </a:r>
            <a:endParaRPr lang="en-US" sz="18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589478" y="234795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9.2.6</a:t>
            </a:r>
            <a:endParaRPr lang="en-US" sz="1800" i="1" dirty="0"/>
          </a:p>
        </p:txBody>
      </p:sp>
      <p:sp>
        <p:nvSpPr>
          <p:cNvPr id="44" name="Oval 43"/>
          <p:cNvSpPr/>
          <p:nvPr/>
        </p:nvSpPr>
        <p:spPr>
          <a:xfrm>
            <a:off x="7966984" y="2412582"/>
            <a:ext cx="220980" cy="220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Oval 44"/>
          <p:cNvSpPr/>
          <p:nvPr/>
        </p:nvSpPr>
        <p:spPr>
          <a:xfrm>
            <a:off x="8666607" y="2412473"/>
            <a:ext cx="220980" cy="220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Oval 45"/>
          <p:cNvSpPr/>
          <p:nvPr/>
        </p:nvSpPr>
        <p:spPr>
          <a:xfrm>
            <a:off x="9292205" y="2412473"/>
            <a:ext cx="220980" cy="220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Oval 46"/>
          <p:cNvSpPr/>
          <p:nvPr/>
        </p:nvSpPr>
        <p:spPr>
          <a:xfrm>
            <a:off x="9946487" y="2400573"/>
            <a:ext cx="220980" cy="220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/>
          <p:nvPr/>
        </p:nvSpPr>
        <p:spPr>
          <a:xfrm>
            <a:off x="7623953" y="18761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9.2.7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373288" y="18761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9.2.8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002356" y="18759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9.2.9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587738" y="187592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9.2.10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0652488" y="2397036"/>
            <a:ext cx="220980" cy="220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TextBox 53"/>
          <p:cNvSpPr txBox="1"/>
          <p:nvPr/>
        </p:nvSpPr>
        <p:spPr>
          <a:xfrm>
            <a:off x="10344672" y="186837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21043" y="1990722"/>
            <a:ext cx="5387988" cy="1228987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kern="0" dirty="0">
                <a:solidFill>
                  <a:schemeClr val="tx1"/>
                </a:solidFill>
              </a:rPr>
              <a:t>Image Management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95074" y="3690611"/>
            <a:ext cx="4267200" cy="23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Image Application</a:t>
            </a:r>
          </a:p>
          <a:p>
            <a:pPr lvl="2">
              <a:buClrTx/>
            </a:pPr>
            <a:r>
              <a:rPr lang="en-US" kern="0" dirty="0" smtClean="0"/>
              <a:t>Analysis</a:t>
            </a:r>
          </a:p>
          <a:p>
            <a:pPr lvl="2">
              <a:buClrTx/>
            </a:pPr>
            <a:r>
              <a:rPr lang="en-US" kern="0" dirty="0" smtClean="0"/>
              <a:t>Object Management</a:t>
            </a:r>
          </a:p>
          <a:p>
            <a:pPr lvl="2">
              <a:buClrTx/>
            </a:pPr>
            <a:r>
              <a:rPr lang="en-US" kern="0" dirty="0" smtClean="0"/>
              <a:t>Deploy</a:t>
            </a:r>
            <a:endParaRPr lang="en-US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6474" y="1690688"/>
            <a:ext cx="1829055" cy="1829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6723" y="3690611"/>
            <a:ext cx="1867161" cy="1886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00" y="2105082"/>
            <a:ext cx="304843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CC1A-286B-4FFD-88FD-E705EF03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17" y="2664412"/>
            <a:ext cx="304843" cy="333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1237" y="2477180"/>
            <a:ext cx="5791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Multi-tenant Database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2527" y="3368918"/>
            <a:ext cx="1905266" cy="1905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1418" y="3844497"/>
            <a:ext cx="3191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Four instances</a:t>
            </a:r>
          </a:p>
          <a:p>
            <a:pPr algn="ctr"/>
            <a:r>
              <a:rPr lang="en-US" sz="2800" dirty="0" smtClean="0"/>
              <a:t>in one database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53372" y="545803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PSPRD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90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</a:t>
            </a:r>
            <a:endParaRPr lang="en-US" dirty="0"/>
          </a:p>
        </p:txBody>
      </p:sp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576388"/>
            <a:ext cx="9296401" cy="46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4634" y="3318787"/>
            <a:ext cx="838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9738" y="3322651"/>
            <a:ext cx="8382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0550" y="3318786"/>
            <a:ext cx="8382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1363" y="3319607"/>
            <a:ext cx="8382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3743" y="3041567"/>
            <a:ext cx="8382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3743" y="4159673"/>
            <a:ext cx="83820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8282" y="5159556"/>
            <a:ext cx="838200" cy="83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42696" y="421493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133891" y="421493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439709" y="4214937"/>
            <a:ext cx="793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QAT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773996" y="421493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PRD</a:t>
            </a:r>
            <a:endParaRPr lang="en-US" sz="1600" dirty="0"/>
          </a:p>
        </p:txBody>
      </p:sp>
      <p:pic>
        <p:nvPicPr>
          <p:cNvPr id="18" name="Picture 2" descr="https://d30y9cdsu7xlg0.cloudfront.net/png/27523-200.png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5753" y="3617073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d30y9cdsu7xlg0.cloudfront.net/png/27523-200.png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3131" y="3575961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d30y9cdsu7xlg0.cloudfront.net/png/27523-200.png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8844" y="3617073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11194" y="2665353"/>
            <a:ext cx="440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</a:t>
            </a:r>
            <a:r>
              <a:rPr lang="en-US" sz="2000" dirty="0" smtClean="0"/>
              <a:t>oftware </a:t>
            </a:r>
            <a:r>
              <a:rPr lang="en-US" sz="3200" b="1" dirty="0"/>
              <a:t>D</a:t>
            </a:r>
            <a:r>
              <a:rPr lang="en-US" sz="2000" dirty="0" smtClean="0"/>
              <a:t>evelopment </a:t>
            </a:r>
            <a:r>
              <a:rPr lang="en-US" sz="3200" b="1" dirty="0"/>
              <a:t>L</a:t>
            </a:r>
            <a:r>
              <a:rPr lang="en-US" sz="2000" dirty="0" smtClean="0"/>
              <a:t>ife </a:t>
            </a:r>
            <a:r>
              <a:rPr lang="en-US" sz="3200" b="1" dirty="0"/>
              <a:t>C</a:t>
            </a:r>
            <a:r>
              <a:rPr lang="en-US" sz="2000" dirty="0" smtClean="0"/>
              <a:t>ycle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9925" y="1872156"/>
            <a:ext cx="838200" cy="838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68125" y="1755212"/>
            <a:ext cx="2480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PUM</a:t>
            </a:r>
          </a:p>
          <a:p>
            <a:r>
              <a:rPr lang="en-US" dirty="0" smtClean="0"/>
              <a:t>Latest Oracle Image</a:t>
            </a:r>
          </a:p>
          <a:p>
            <a:r>
              <a:rPr lang="en-US" dirty="0" smtClean="0"/>
              <a:t>Latest Oracle Tools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71943" y="2952835"/>
            <a:ext cx="2480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DMO</a:t>
            </a:r>
          </a:p>
          <a:p>
            <a:r>
              <a:rPr lang="en-US" dirty="0" smtClean="0"/>
              <a:t>Latest Oracle Image</a:t>
            </a:r>
          </a:p>
          <a:p>
            <a:r>
              <a:rPr lang="en-US" dirty="0" smtClean="0"/>
              <a:t>University Tools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64824" y="4064659"/>
            <a:ext cx="2282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DMN</a:t>
            </a:r>
          </a:p>
          <a:p>
            <a:r>
              <a:rPr lang="en-US" dirty="0" smtClean="0"/>
              <a:t>Production Image</a:t>
            </a:r>
          </a:p>
          <a:p>
            <a:r>
              <a:rPr lang="en-US" dirty="0" smtClean="0"/>
              <a:t>University Tools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1652" y="5209324"/>
            <a:ext cx="11833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UPG</a:t>
            </a:r>
          </a:p>
          <a:p>
            <a:r>
              <a:rPr lang="en-US" dirty="0" smtClean="0"/>
              <a:t>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47" y="1771554"/>
            <a:ext cx="6346371" cy="18064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 Initial pass</a:t>
            </a:r>
          </a:p>
          <a:p>
            <a:pPr lvl="1"/>
            <a:r>
              <a:rPr lang="en-US" sz="2000" dirty="0" smtClean="0"/>
              <a:t>Work out the kinks</a:t>
            </a:r>
          </a:p>
          <a:p>
            <a:pPr lvl="1"/>
            <a:r>
              <a:rPr lang="en-US" sz="2000" dirty="0" smtClean="0"/>
              <a:t>Improve performance</a:t>
            </a:r>
          </a:p>
          <a:p>
            <a:pPr lvl="1"/>
            <a:r>
              <a:rPr lang="en-US" sz="2000" dirty="0" smtClean="0"/>
              <a:t>Identify custom steps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02" y="1810116"/>
            <a:ext cx="304843" cy="333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03" y="4207377"/>
            <a:ext cx="304843" cy="33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1" y="1765011"/>
            <a:ext cx="1728233" cy="189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29" y="4166991"/>
            <a:ext cx="2581635" cy="177189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692452" y="4166991"/>
            <a:ext cx="6346371" cy="1494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TST, QAT, PRD Move to Production</a:t>
            </a:r>
          </a:p>
          <a:p>
            <a:pPr lvl="1"/>
            <a:r>
              <a:rPr lang="en-US" sz="2000" dirty="0" smtClean="0"/>
              <a:t>Establish timings</a:t>
            </a:r>
          </a:p>
          <a:p>
            <a:pPr lvl="1"/>
            <a:r>
              <a:rPr lang="en-US" sz="2000" dirty="0" smtClean="0"/>
              <a:t>Practice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77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177" y="2792780"/>
            <a:ext cx="5439508" cy="1524244"/>
          </a:xfrm>
        </p:spPr>
        <p:txBody>
          <a:bodyPr>
            <a:noAutofit/>
          </a:bodyPr>
          <a:lstStyle/>
          <a:p>
            <a:pPr marL="285750" lvl="1" indent="-285750"/>
            <a:r>
              <a:rPr lang="en-US" sz="3200" dirty="0" smtClean="0"/>
              <a:t>Enter Bug ID</a:t>
            </a:r>
          </a:p>
          <a:p>
            <a:pPr marL="285750" lvl="1" indent="-285750"/>
            <a:r>
              <a:rPr lang="en-US" sz="3200" dirty="0" smtClean="0"/>
              <a:t>Automated Download</a:t>
            </a:r>
          </a:p>
          <a:p>
            <a:pPr marL="285750" lvl="1" indent="-285750"/>
            <a:r>
              <a:rPr lang="en-US" sz="3200" dirty="0" smtClean="0"/>
              <a:t>Enable DPK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34" y="2172041"/>
            <a:ext cx="304843" cy="333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7654" y="1984809"/>
            <a:ext cx="885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Automated Download/Provisioning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65" y="4508325"/>
            <a:ext cx="1933659" cy="167276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4712" y="2692695"/>
            <a:ext cx="1446322" cy="14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302" y="3373033"/>
            <a:ext cx="5439508" cy="1524244"/>
          </a:xfrm>
        </p:spPr>
        <p:txBody>
          <a:bodyPr>
            <a:noAutofit/>
          </a:bodyPr>
          <a:lstStyle/>
          <a:p>
            <a:pPr marL="285750" lvl="1" indent="-285750"/>
            <a:r>
              <a:rPr lang="en-US" sz="3200" dirty="0" smtClean="0"/>
              <a:t>Archived as DAT files</a:t>
            </a:r>
          </a:p>
          <a:p>
            <a:pPr marL="285750" lvl="1" indent="-285750"/>
            <a:r>
              <a:rPr lang="en-US" sz="3200" dirty="0" smtClean="0"/>
              <a:t>Change Assistant Wizard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64" y="2203361"/>
            <a:ext cx="304843" cy="333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3550" y="2016129"/>
            <a:ext cx="1012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Controlled Retention of Previous Images</a:t>
            </a:r>
            <a:endParaRPr lang="en-US" sz="4000" b="1" dirty="0"/>
          </a:p>
        </p:txBody>
      </p:sp>
      <p:pic>
        <p:nvPicPr>
          <p:cNvPr id="7" name="Picture 2" descr="https://d30y9cdsu7xlg0.cloudfront.net/png/1172476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90" y="2536783"/>
            <a:ext cx="3009512" cy="30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Administrators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027" y="2887258"/>
            <a:ext cx="2592998" cy="1524244"/>
          </a:xfrm>
        </p:spPr>
        <p:txBody>
          <a:bodyPr>
            <a:noAutofit/>
          </a:bodyPr>
          <a:lstStyle/>
          <a:p>
            <a:pPr marL="285750" lvl="1" indent="-285750"/>
            <a:r>
              <a:rPr lang="en-US" sz="3200" dirty="0" smtClean="0"/>
              <a:t>Blogs</a:t>
            </a:r>
          </a:p>
          <a:p>
            <a:pPr marL="285750" lvl="1" indent="-285750"/>
            <a:r>
              <a:rPr lang="en-US" sz="3200" dirty="0" smtClean="0"/>
              <a:t>Podcasts</a:t>
            </a:r>
          </a:p>
          <a:p>
            <a:pPr marL="285750" lvl="1" indent="-285750"/>
            <a:r>
              <a:rPr lang="en-US" sz="3200" dirty="0" smtClean="0"/>
              <a:t>Tools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93" y="2219214"/>
            <a:ext cx="304843" cy="333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8551" y="2016129"/>
            <a:ext cx="493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2F83D6"/>
                </a:solidFill>
              </a:rPr>
              <a:t>http://psadmin.io/</a:t>
            </a:r>
            <a:endParaRPr lang="en-US" sz="4000" b="1" u="sng" dirty="0">
              <a:solidFill>
                <a:srgbClr val="2F83D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4086" y="4469835"/>
            <a:ext cx="6207677" cy="18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5297-B355-4779-A7A1-FD0D3B48E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42273"/>
            <a:ext cx="10515600" cy="199241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o</a:t>
            </a:r>
            <a:r>
              <a:rPr lang="en-US" sz="2700" dirty="0" smtClean="0"/>
              <a:t>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 Your Mods</a:t>
            </a:r>
            <a:br>
              <a:rPr lang="en-US" dirty="0" smtClean="0"/>
            </a:br>
            <a:r>
              <a:rPr lang="en-US" sz="2700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Run Your Retrofits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CC1A-286B-4FFD-88FD-E705EF03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Were to Begin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8950" y="1438583"/>
            <a:ext cx="566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7474F"/>
                </a:solidFill>
              </a:rPr>
              <a:t>Object Organization</a:t>
            </a:r>
            <a:endParaRPr lang="en-US" sz="4000" dirty="0">
              <a:solidFill>
                <a:srgbClr val="37474F"/>
              </a:solidFill>
            </a:endParaRPr>
          </a:p>
        </p:txBody>
      </p:sp>
      <p:pic>
        <p:nvPicPr>
          <p:cNvPr id="8" name="Picture 2" descr="https://d30y9cdsu7xlg0.cloudfront.net/png/1166006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4887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2974" y="2519161"/>
            <a:ext cx="2143424" cy="2143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321" y="2362334"/>
            <a:ext cx="41368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Modification Number</a:t>
            </a:r>
          </a:p>
          <a:p>
            <a:pPr lvl="1"/>
            <a:r>
              <a:rPr lang="en-US" sz="2400" b="1" dirty="0" smtClean="0">
                <a:solidFill>
                  <a:srgbClr val="37474F"/>
                </a:solidFill>
              </a:rPr>
              <a:t>UM_XX000_9999</a:t>
            </a:r>
          </a:p>
          <a:p>
            <a:pPr lvl="2"/>
            <a:r>
              <a:rPr lang="en-US" sz="2000" dirty="0" smtClean="0">
                <a:solidFill>
                  <a:srgbClr val="37474F"/>
                </a:solidFill>
              </a:rPr>
              <a:t>UM: U of M</a:t>
            </a:r>
          </a:p>
          <a:p>
            <a:pPr lvl="2"/>
            <a:r>
              <a:rPr lang="en-US" sz="2000" dirty="0" smtClean="0">
                <a:solidFill>
                  <a:srgbClr val="37474F"/>
                </a:solidFill>
              </a:rPr>
              <a:t>XX: Functional Area</a:t>
            </a:r>
          </a:p>
          <a:p>
            <a:pPr lvl="2"/>
            <a:r>
              <a:rPr lang="en-US" sz="2000" dirty="0" smtClean="0">
                <a:solidFill>
                  <a:srgbClr val="37474F"/>
                </a:solidFill>
              </a:rPr>
              <a:t>000: Business Process</a:t>
            </a:r>
          </a:p>
          <a:p>
            <a:pPr lvl="2"/>
            <a:r>
              <a:rPr lang="en-US" sz="2000" dirty="0" smtClean="0">
                <a:solidFill>
                  <a:srgbClr val="37474F"/>
                </a:solidFill>
              </a:rPr>
              <a:t>9999: Sub-Process</a:t>
            </a:r>
            <a:endParaRPr lang="en-US" sz="2000" dirty="0">
              <a:solidFill>
                <a:srgbClr val="37474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2374" y="4745079"/>
            <a:ext cx="54006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All customizations in Projects</a:t>
            </a:r>
          </a:p>
          <a:p>
            <a:pPr lvl="1"/>
            <a:r>
              <a:rPr lang="en-US" sz="2400" dirty="0" smtClean="0">
                <a:solidFill>
                  <a:srgbClr val="37474F"/>
                </a:solidFill>
              </a:rPr>
              <a:t>Project Name: UM_XX000_99999</a:t>
            </a:r>
          </a:p>
          <a:p>
            <a:pPr lvl="1"/>
            <a:r>
              <a:rPr lang="en-US" sz="2400" dirty="0" smtClean="0">
                <a:solidFill>
                  <a:srgbClr val="37474F"/>
                </a:solidFill>
              </a:rPr>
              <a:t>Matches Modification Number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78" y="2459377"/>
            <a:ext cx="304843" cy="333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31" y="4858410"/>
            <a:ext cx="304843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654" y="1825625"/>
            <a:ext cx="6419850" cy="4394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 smtClean="0"/>
              <a:t>Export </a:t>
            </a:r>
            <a:r>
              <a:rPr lang="en-US" sz="3200" dirty="0"/>
              <a:t>c</a:t>
            </a:r>
            <a:r>
              <a:rPr lang="en-US" sz="3200" dirty="0" smtClean="0"/>
              <a:t>hange package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/>
              <a:t>Compare against target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/>
              <a:t>Review conflicts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/>
              <a:t>Apply retrofits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/>
              <a:t>Migrate to next environment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/>
              <a:t>Test!</a:t>
            </a:r>
          </a:p>
        </p:txBody>
      </p:sp>
      <p:pic>
        <p:nvPicPr>
          <p:cNvPr id="4" name="Picture 2" descr="https://d30y9cdsu7xlg0.cloudfront.net/png/683246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2470150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03" y="1900214"/>
            <a:ext cx="304843" cy="333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4" y="2609849"/>
            <a:ext cx="304843" cy="33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4" y="3348819"/>
            <a:ext cx="304843" cy="33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4" y="4060019"/>
            <a:ext cx="304843" cy="333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4" y="4798989"/>
            <a:ext cx="304843" cy="33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4" y="5510189"/>
            <a:ext cx="304843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Conflicts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48149" y="2049504"/>
            <a:ext cx="54006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Compare Reports</a:t>
            </a:r>
          </a:p>
          <a:p>
            <a:pPr lvl="1"/>
            <a:r>
              <a:rPr lang="en-US" sz="2400" dirty="0" smtClean="0">
                <a:solidFill>
                  <a:srgbClr val="37474F"/>
                </a:solidFill>
              </a:rPr>
              <a:t>HTML Reports</a:t>
            </a:r>
          </a:p>
          <a:p>
            <a:pPr lvl="1"/>
            <a:r>
              <a:rPr lang="en-US" sz="2400" dirty="0" smtClean="0">
                <a:solidFill>
                  <a:srgbClr val="37474F"/>
                </a:solidFill>
              </a:rPr>
              <a:t>Compare Report Summary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8149" y="3497304"/>
            <a:ext cx="5400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Query Project Tables</a:t>
            </a:r>
          </a:p>
          <a:p>
            <a:pPr lvl="1"/>
            <a:r>
              <a:rPr lang="en-US" sz="2400" dirty="0" smtClean="0">
                <a:solidFill>
                  <a:srgbClr val="37474F"/>
                </a:solidFill>
              </a:rPr>
              <a:t>Compare delivered project to modification projects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PSOBJECTIEM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1" y="2205841"/>
            <a:ext cx="2922679" cy="292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56" y="2158216"/>
            <a:ext cx="304843" cy="333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06" y="3612205"/>
            <a:ext cx="304843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Conflicts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599" y="3964029"/>
            <a:ext cx="583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Don’t forget COBOL, DMS &amp; SQR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06" y="4072741"/>
            <a:ext cx="304843" cy="333422"/>
          </a:xfrm>
          <a:prstGeom prst="rect">
            <a:avLst/>
          </a:prstGeom>
        </p:spPr>
      </p:pic>
      <p:pic>
        <p:nvPicPr>
          <p:cNvPr id="10" name="Picture 2" descr="https://d30y9cdsu7xlg0.cloudfront.net/png/403612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2" y="187485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3149" y="2297154"/>
            <a:ext cx="54006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How long will it take?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Spreadsheet of object types and historical time to retrofit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Reconcile compare results and historical data to produce estimate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56" y="2405866"/>
            <a:ext cx="304843" cy="333422"/>
          </a:xfrm>
          <a:prstGeom prst="rect">
            <a:avLst/>
          </a:prstGeom>
        </p:spPr>
      </p:pic>
      <p:pic>
        <p:nvPicPr>
          <p:cNvPr id="10" name="Picture 2" descr="https://d30y9cdsu7xlg0.cloudfront.net/png/1061038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5295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Control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4425" y="2958646"/>
            <a:ext cx="1410099" cy="1407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18" y="3009966"/>
            <a:ext cx="2429214" cy="1305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974" y="1690688"/>
            <a:ext cx="7000875" cy="45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Control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4425" y="2958646"/>
            <a:ext cx="1410099" cy="1407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3324" y="2405866"/>
            <a:ext cx="5400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Quest 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Lock all delivered Objects</a:t>
            </a:r>
          </a:p>
          <a:p>
            <a:pPr marL="1314450" lvl="2"/>
            <a:r>
              <a:rPr lang="en-US" sz="2000" dirty="0" smtClean="0">
                <a:solidFill>
                  <a:srgbClr val="37474F"/>
                </a:solidFill>
              </a:rPr>
              <a:t>Identify current conflicts</a:t>
            </a:r>
          </a:p>
          <a:p>
            <a:pPr marL="1314450" lvl="2"/>
            <a:r>
              <a:rPr lang="en-US" sz="2000" dirty="0" smtClean="0">
                <a:solidFill>
                  <a:srgbClr val="37474F"/>
                </a:solidFill>
              </a:rPr>
              <a:t>Identify future conflicts</a:t>
            </a:r>
          </a:p>
          <a:p>
            <a:pPr marL="1314450" lvl="2"/>
            <a:endParaRPr lang="en-US" sz="1200" dirty="0" smtClean="0">
              <a:solidFill>
                <a:srgbClr val="37474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Lock retrofits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81" y="2501116"/>
            <a:ext cx="304843" cy="333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18" y="3009966"/>
            <a:ext cx="2429214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Retrofit Assignment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3324" y="2405866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Assign to several developers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81" y="2501116"/>
            <a:ext cx="304843" cy="333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3324" y="5330041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Group by modification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81" y="5425291"/>
            <a:ext cx="304843" cy="333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9578" y="3176930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Retrofits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3324" y="2406217"/>
            <a:ext cx="5400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Comparison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Compare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7474F"/>
                </a:solidFill>
              </a:rPr>
              <a:t>PeopleTools</a:t>
            </a:r>
            <a:r>
              <a:rPr lang="en-US" sz="2400" dirty="0" smtClean="0">
                <a:solidFill>
                  <a:srgbClr val="37474F"/>
                </a:solidFill>
              </a:rPr>
              <a:t> Queries</a:t>
            </a:r>
          </a:p>
          <a:p>
            <a:endParaRPr lang="en-US" sz="2800" b="1" dirty="0" smtClean="0">
              <a:solidFill>
                <a:srgbClr val="37474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81" y="2501116"/>
            <a:ext cx="304843" cy="33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161" y="2406217"/>
            <a:ext cx="1905266" cy="1905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3999" y="2266817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Jeremy Irrthum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PeopleSoft Developer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University of </a:t>
            </a:r>
            <a:r>
              <a:rPr lang="en-US" sz="2000" dirty="0" smtClean="0"/>
              <a:t>Minnesota</a:t>
            </a:r>
          </a:p>
          <a:p>
            <a:pPr marL="0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1800" dirty="0"/>
              <a:t>Jeremy Irrthum has been a PeopleSoft developer since 1997.  He has worked on Campus Solutions, Finance, HRMS, and Interaction Hub.</a:t>
            </a:r>
          </a:p>
          <a:p>
            <a:pPr marL="400050" lvl="1" indent="0">
              <a:buNone/>
            </a:pPr>
            <a:endParaRPr lang="en-US" sz="1800" dirty="0"/>
          </a:p>
          <a:p>
            <a:pPr marL="400050" lvl="1" indent="0">
              <a:buNone/>
            </a:pPr>
            <a:r>
              <a:rPr lang="en-US" sz="1800" dirty="0"/>
              <a:t>His first PeopleSoft assignment was a charitable contributions report for Air Canada.</a:t>
            </a:r>
          </a:p>
          <a:p>
            <a:pPr marL="400050" lvl="1" indent="0">
              <a:buNone/>
            </a:pPr>
            <a:endParaRPr lang="en-US" sz="1800" dirty="0"/>
          </a:p>
          <a:p>
            <a:pPr marL="400050" lvl="1" indent="0">
              <a:buNone/>
            </a:pPr>
            <a:r>
              <a:rPr lang="en-US" sz="1800" dirty="0"/>
              <a:t>Jeremy and his family are the fourth generation living on their family farm.  They raise sheep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27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Retrofits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3974" y="2663392"/>
            <a:ext cx="57340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Compare Report and XML Files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Open XML files in Excel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Formulas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Filters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Conditional Formatting</a:t>
            </a:r>
          </a:p>
          <a:p>
            <a:endParaRPr lang="en-US" sz="2800" b="1" dirty="0" smtClean="0">
              <a:solidFill>
                <a:srgbClr val="37474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31" y="2758291"/>
            <a:ext cx="304843" cy="333422"/>
          </a:xfrm>
          <a:prstGeom prst="rect">
            <a:avLst/>
          </a:prstGeom>
        </p:spPr>
      </p:pic>
      <p:pic>
        <p:nvPicPr>
          <p:cNvPr id="7" name="Picture 4" descr="https://d30y9cdsu7xlg0.cloudfront.net/png/128370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95" y="35718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6350" y="2505075"/>
            <a:ext cx="1752845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Retrofits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9699" y="2672917"/>
            <a:ext cx="57340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Page compare SQL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Use query with database link to</a:t>
            </a:r>
            <a:r>
              <a:rPr lang="en-US" sz="2400" dirty="0">
                <a:solidFill>
                  <a:srgbClr val="37474F"/>
                </a:solidFill>
              </a:rPr>
              <a:t> </a:t>
            </a:r>
            <a:r>
              <a:rPr lang="en-US" sz="2400" dirty="0" smtClean="0">
                <a:solidFill>
                  <a:srgbClr val="37474F"/>
                </a:solidFill>
              </a:rPr>
              <a:t>compare page structure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PSPNLFIELD.PNLFLDID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6" y="2767816"/>
            <a:ext cx="304843" cy="333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9600" y="2280007"/>
            <a:ext cx="2133600" cy="21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Retrofits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198" y="1539442"/>
            <a:ext cx="75152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Application Designer Diff/Merge Page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Tools &gt; Diff/Merge 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56" y="1634341"/>
            <a:ext cx="304843" cy="33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7" y="2431994"/>
            <a:ext cx="10476733" cy="4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7919" y="1971521"/>
            <a:ext cx="75152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37474F"/>
                </a:solidFill>
              </a:rPr>
              <a:t>Change Package</a:t>
            </a:r>
          </a:p>
          <a:p>
            <a:r>
              <a:rPr lang="en-US" sz="2800" b="1" dirty="0" smtClean="0">
                <a:solidFill>
                  <a:srgbClr val="37474F"/>
                </a:solidFill>
              </a:rPr>
              <a:t>Change Assistant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Let change assistant drive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Run on Virtual Machine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77" y="2066420"/>
            <a:ext cx="304843" cy="33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75" y="2647357"/>
            <a:ext cx="304843" cy="333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4847" y="4150178"/>
            <a:ext cx="75152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STAT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Migrate retrofits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7474F"/>
                </a:solidFill>
              </a:rPr>
              <a:t>PeopleTools</a:t>
            </a:r>
            <a:r>
              <a:rPr lang="en-US" sz="2400" dirty="0" smtClean="0">
                <a:solidFill>
                  <a:srgbClr val="37474F"/>
                </a:solidFill>
              </a:rPr>
              <a:t> and File Objects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1" y="4248587"/>
            <a:ext cx="304843" cy="333422"/>
          </a:xfrm>
          <a:prstGeom prst="rect">
            <a:avLst/>
          </a:prstGeom>
        </p:spPr>
      </p:pic>
      <p:pic>
        <p:nvPicPr>
          <p:cNvPr id="11" name="Picture 2" descr="https://d30y9cdsu7xlg0.cloudfront.net/png/1123520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19" y="19131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2892" y="4656172"/>
            <a:ext cx="1050813" cy="1050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1908" y="4656172"/>
            <a:ext cx="1050813" cy="1050813"/>
          </a:xfrm>
          <a:prstGeom prst="rect">
            <a:avLst/>
          </a:prstGeom>
        </p:spPr>
      </p:pic>
      <p:pic>
        <p:nvPicPr>
          <p:cNvPr id="14" name="Picture 2" descr="https://d30y9cdsu7xlg0.cloudfront.net/png/27523-20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705" y="4858612"/>
            <a:ext cx="638203" cy="63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Migration Verification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6681" y="2001666"/>
            <a:ext cx="75152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37474F"/>
                </a:solidFill>
              </a:rPr>
              <a:t>Change Package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37474F"/>
                </a:solidFill>
              </a:rPr>
              <a:t>Project Object Query</a:t>
            </a:r>
          </a:p>
          <a:p>
            <a:r>
              <a:rPr lang="en-US" sz="2800" b="1" dirty="0" smtClean="0">
                <a:solidFill>
                  <a:srgbClr val="37474F"/>
                </a:solidFill>
              </a:rPr>
              <a:t>Technical Verification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Let change assistant drive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7474F"/>
                </a:solidFill>
              </a:rPr>
              <a:t>Run on Virtual Machine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37474F"/>
                </a:solidFill>
              </a:rPr>
              <a:t>Functional Verification</a:t>
            </a:r>
          </a:p>
          <a:p>
            <a:r>
              <a:rPr lang="en-US" sz="2800" b="1" dirty="0">
                <a:solidFill>
                  <a:srgbClr val="37474F"/>
                </a:solidFill>
              </a:rPr>
              <a:t>Functional Testing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39" y="2096565"/>
            <a:ext cx="304843" cy="33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37" y="2677502"/>
            <a:ext cx="304843" cy="333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92" y="3258439"/>
            <a:ext cx="304843" cy="333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93" y="4562155"/>
            <a:ext cx="304843" cy="3334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94" y="5147336"/>
            <a:ext cx="304843" cy="3334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879" y="2637754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Application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8291" y="2823795"/>
            <a:ext cx="751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37474F"/>
                </a:solidFill>
              </a:rPr>
              <a:t>Practice what you implement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76" y="2950675"/>
            <a:ext cx="304843" cy="333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50015" y="4071463"/>
            <a:ext cx="751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37474F"/>
                </a:solidFill>
              </a:rPr>
              <a:t>Implement what you practice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00" y="4198343"/>
            <a:ext cx="304843" cy="333422"/>
          </a:xfrm>
          <a:prstGeom prst="rect">
            <a:avLst/>
          </a:prstGeom>
        </p:spPr>
      </p:pic>
      <p:pic>
        <p:nvPicPr>
          <p:cNvPr id="12" name="Picture 2" descr="https://d30y9cdsu7xlg0.cloudfront.net/png/844208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94" y="2519068"/>
            <a:ext cx="2555349" cy="255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3454" y="2281184"/>
            <a:ext cx="6080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Customization Repository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7474F"/>
                </a:solidFill>
              </a:rPr>
              <a:t>More Organization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7474F"/>
                </a:solidFill>
              </a:rPr>
              <a:t>Better and faster estimates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37474F"/>
                </a:solidFill>
              </a:rPr>
              <a:t>Automated Testing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7474F"/>
                </a:solidFill>
              </a:rPr>
              <a:t>Faster and repeatable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37474F"/>
                </a:solidFill>
              </a:rPr>
              <a:t>Campus Solutions 4 images/year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37474F"/>
                </a:solidFill>
              </a:rPr>
              <a:t>Standardization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7474F"/>
                </a:solidFill>
              </a:rPr>
              <a:t>DevOps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39" y="2408064"/>
            <a:ext cx="304843" cy="33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38" y="3560199"/>
            <a:ext cx="304843" cy="333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91" y="4469344"/>
            <a:ext cx="304843" cy="333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91" y="5045067"/>
            <a:ext cx="304843" cy="333422"/>
          </a:xfrm>
          <a:prstGeom prst="rect">
            <a:avLst/>
          </a:prstGeom>
        </p:spPr>
      </p:pic>
      <p:pic>
        <p:nvPicPr>
          <p:cNvPr id="14" name="Picture 2" descr="https://d30y9cdsu7xlg0.cloudfront.net/png/941987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58" y="314006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483" y="3592965"/>
            <a:ext cx="1876687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654" y="365125"/>
            <a:ext cx="10816796" cy="1325563"/>
          </a:xfrm>
        </p:spPr>
        <p:txBody>
          <a:bodyPr/>
          <a:lstStyle/>
          <a:p>
            <a:r>
              <a:rPr lang="en-US" dirty="0" smtClean="0"/>
              <a:t>Tomorrow at RECONNECT19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5"/>
            <a:ext cx="12039600" cy="449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Tiles, Tiles Everywhere</a:t>
            </a:r>
          </a:p>
          <a:p>
            <a:pPr marL="0" indent="0" algn="ctr">
              <a:buNone/>
            </a:pPr>
            <a:r>
              <a:rPr lang="en-US" sz="4400" b="1" dirty="0" smtClean="0"/>
              <a:t>And no content underneath</a:t>
            </a:r>
            <a:endParaRPr lang="en-US" sz="4400" dirty="0"/>
          </a:p>
          <a:p>
            <a:pPr marL="0" indent="0" algn="ctr">
              <a:buNone/>
            </a:pPr>
            <a:r>
              <a:rPr lang="en-US" sz="3600" dirty="0" smtClean="0"/>
              <a:t>Tile &amp; Navigation Collection Security Syncing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Session 100560</a:t>
            </a:r>
          </a:p>
          <a:p>
            <a:pPr marL="0" indent="0" algn="ctr">
              <a:buNone/>
            </a:pPr>
            <a:r>
              <a:rPr lang="en-US" dirty="0" smtClean="0"/>
              <a:t>Thursday, July 18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8:00am to 9:00am</a:t>
            </a:r>
          </a:p>
          <a:p>
            <a:pPr marL="0" indent="0" algn="ctr">
              <a:buNone/>
            </a:pPr>
            <a:r>
              <a:rPr lang="en-US" dirty="0" smtClean="0"/>
              <a:t>Grand Ballroom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689" y="1989782"/>
            <a:ext cx="6080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474F"/>
                </a:solidFill>
              </a:rPr>
              <a:t>Jeremy Irrthum</a:t>
            </a:r>
          </a:p>
          <a:p>
            <a:r>
              <a:rPr lang="en-US" sz="2000" dirty="0" smtClean="0">
                <a:solidFill>
                  <a:srgbClr val="37474F"/>
                </a:solidFill>
              </a:rPr>
              <a:t>PeopleSoft Developer</a:t>
            </a:r>
          </a:p>
          <a:p>
            <a:r>
              <a:rPr lang="en-US" sz="2000" dirty="0" smtClean="0">
                <a:solidFill>
                  <a:srgbClr val="37474F"/>
                </a:solidFill>
              </a:rPr>
              <a:t>University of Minnesota</a:t>
            </a:r>
          </a:p>
          <a:p>
            <a:r>
              <a:rPr lang="en-US" sz="2000" dirty="0" smtClean="0">
                <a:solidFill>
                  <a:srgbClr val="37474F"/>
                </a:solidFill>
              </a:rPr>
              <a:t>irrth002@umn.edu</a:t>
            </a:r>
          </a:p>
        </p:txBody>
      </p:sp>
      <p:pic>
        <p:nvPicPr>
          <p:cNvPr id="11" name="Mwdmk_D2Dblk-maroon.png" descr="/Users/ranja/Documents/5-resources/logos/2017/wdmk-TC/PNGs-RGB/M-wordmark-PNG/color/D2D/Mwdmk_D2Dblk-maroon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16" y="3389118"/>
            <a:ext cx="3832972" cy="1384300"/>
          </a:xfrm>
          <a:prstGeom prst="rect">
            <a:avLst/>
          </a:prstGeom>
        </p:spPr>
      </p:pic>
      <p:pic>
        <p:nvPicPr>
          <p:cNvPr id="12" name="social-media.png" descr="/Users/ranja/Desktop/presentation_templates/working files/social-media.png"/>
          <p:cNvPicPr>
            <a:picLocks noChangeAspect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266" y="5466613"/>
            <a:ext cx="659587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13805"/>
          <a:stretch>
            <a:fillRect/>
          </a:stretch>
        </p:blipFill>
        <p:spPr>
          <a:xfrm>
            <a:off x="2657261" y="293987"/>
            <a:ext cx="7154004" cy="4024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7" y="3698225"/>
            <a:ext cx="2391599" cy="2695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7261" y="4455700"/>
            <a:ext cx="8423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A0019"/>
                </a:solidFill>
                <a:latin typeface="Neutra Text Light SC" panose="02000000000000000000" pitchFamily="2" charset="0"/>
              </a:rPr>
              <a:t>The University of Minnesota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6363" y="532053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Twin Cities - Duluth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Morris – Crookston - Rochester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of M by the numbers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5" y="1381768"/>
            <a:ext cx="7878959" cy="49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at the U of M</a:t>
            </a:r>
            <a:endParaRPr lang="en-US" dirty="0"/>
          </a:p>
        </p:txBody>
      </p:sp>
      <p:pic>
        <p:nvPicPr>
          <p:cNvPr id="5" name="Shape 6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2152" t="13590" b="19834"/>
          <a:stretch/>
        </p:blipFill>
        <p:spPr>
          <a:xfrm>
            <a:off x="444843" y="1690687"/>
            <a:ext cx="4670853" cy="430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011" y="1406290"/>
            <a:ext cx="2367474" cy="178246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21037"/>
              </p:ext>
            </p:extLst>
          </p:nvPr>
        </p:nvGraphicFramePr>
        <p:xfrm>
          <a:off x="5585255" y="3308272"/>
          <a:ext cx="6190734" cy="248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903">
                  <a:extLst>
                    <a:ext uri="{9D8B030D-6E8A-4147-A177-3AD203B41FA5}">
                      <a16:colId xmlns:a16="http://schemas.microsoft.com/office/drawing/2014/main" val="1839013233"/>
                    </a:ext>
                  </a:extLst>
                </a:gridCol>
                <a:gridCol w="3147831">
                  <a:extLst>
                    <a:ext uri="{9D8B030D-6E8A-4147-A177-3AD203B41FA5}">
                      <a16:colId xmlns:a16="http://schemas.microsoft.com/office/drawing/2014/main" val="1613011400"/>
                    </a:ext>
                  </a:extLst>
                </a:gridCol>
              </a:tblGrid>
              <a:tr h="202717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u="sng" kern="1200" dirty="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1998 Campus Solutions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2008 Finance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2015 Interaction Hub</a:t>
                      </a:r>
                      <a:endParaRPr lang="en-US" sz="2000" b="0" kern="1200" dirty="0">
                        <a:solidFill>
                          <a:srgbClr val="3747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u="sng" kern="1200" dirty="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Campus Solutions 9.2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Finance 9.2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HRMS 9.2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Interaction Hub 9.1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err="1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PeopleTools</a:t>
                      </a:r>
                      <a:r>
                        <a:rPr lang="en-US" sz="2000" b="0" kern="1200" smtClean="0">
                          <a:solidFill>
                            <a:srgbClr val="37474F"/>
                          </a:solidFill>
                          <a:latin typeface="+mn-lt"/>
                          <a:ea typeface="+mn-ea"/>
                          <a:cs typeface="+mn-cs"/>
                        </a:rPr>
                        <a:t> 8.56</a:t>
                      </a:r>
                      <a:endParaRPr lang="en-US" sz="2000" b="0" kern="1200" dirty="0">
                        <a:solidFill>
                          <a:srgbClr val="3747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8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CC1A-286B-4FFD-88FD-E705EF03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Your Image</a:t>
            </a:r>
            <a:endParaRPr lang="en-US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62" y="3185271"/>
            <a:ext cx="6805375" cy="1882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104" y="3922104"/>
            <a:ext cx="2935896" cy="29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Involved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99" y="4861814"/>
            <a:ext cx="32832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7474F"/>
                </a:solidFill>
              </a:rPr>
              <a:t>Administrators</a:t>
            </a:r>
            <a:r>
              <a:rPr lang="en-US" sz="3200" dirty="0">
                <a:solidFill>
                  <a:srgbClr val="37474F"/>
                </a:solidFill>
              </a:rPr>
              <a:t>/</a:t>
            </a:r>
          </a:p>
          <a:p>
            <a:pPr algn="ctr"/>
            <a:r>
              <a:rPr lang="en-US" sz="3200" dirty="0" smtClean="0">
                <a:solidFill>
                  <a:srgbClr val="37474F"/>
                </a:solidFill>
              </a:rPr>
              <a:t>Migration Team</a:t>
            </a:r>
            <a:endParaRPr lang="en-US" sz="3200" dirty="0">
              <a:solidFill>
                <a:srgbClr val="3747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1120" y="5108035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7474F"/>
                </a:solidFill>
              </a:rPr>
              <a:t>Developers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6141" y="4861813"/>
            <a:ext cx="3470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37474F"/>
                </a:solidFill>
              </a:rPr>
              <a:t>Business Analyst/</a:t>
            </a:r>
          </a:p>
          <a:p>
            <a:pPr algn="ctr"/>
            <a:r>
              <a:rPr lang="en-US" sz="3200" dirty="0">
                <a:solidFill>
                  <a:srgbClr val="37474F"/>
                </a:solidFill>
              </a:rPr>
              <a:t>Testers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4" y="2400187"/>
            <a:ext cx="2353868" cy="1637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120" y="2379784"/>
            <a:ext cx="2430625" cy="1637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239" y="2425532"/>
            <a:ext cx="2430625" cy="17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Modified are we?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5025"/>
            <a:ext cx="12036157" cy="1223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3552864"/>
            <a:ext cx="11985151" cy="12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3DE72F83C304485CB48F0EB500F74" ma:contentTypeVersion="2" ma:contentTypeDescription="Create a new document." ma:contentTypeScope="" ma:versionID="bc0e187b71d5f5000abf84eeda08cfd5">
  <xsd:schema xmlns:xsd="http://www.w3.org/2001/XMLSchema" xmlns:xs="http://www.w3.org/2001/XMLSchema" xmlns:p="http://schemas.microsoft.com/office/2006/metadata/properties" xmlns:ns2="d3796eaa-2d76-446e-81b5-6c28c97e1d85" targetNamespace="http://schemas.microsoft.com/office/2006/metadata/properties" ma:root="true" ma:fieldsID="27c5c2825191b2bcf166a1bc037cdba0" ns2:_="">
    <xsd:import namespace="d3796eaa-2d76-446e-81b5-6c28c97e1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96eaa-2d76-446e-81b5-6c28c97e1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96D301-FA52-4A02-BEF7-02AB49A49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96eaa-2d76-446e-81b5-6c28c97e1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52470D-3F94-4355-A69E-20AE1A50E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A67F0-211E-4811-B21E-15E243129B45}">
  <ds:schemaRefs>
    <ds:schemaRef ds:uri="http://purl.org/dc/elements/1.1/"/>
    <ds:schemaRef ds:uri="http://purl.org/dc/dcmitype/"/>
    <ds:schemaRef ds:uri="http://purl.org/dc/terms/"/>
    <ds:schemaRef ds:uri="d3796eaa-2d76-446e-81b5-6c28c97e1d85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3760</TotalTime>
  <Words>1308</Words>
  <Application>Microsoft Office PowerPoint</Application>
  <PresentationFormat>Widescreen</PresentationFormat>
  <Paragraphs>357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MS Gothic</vt:lpstr>
      <vt:lpstr>Arial</vt:lpstr>
      <vt:lpstr>Calibri</vt:lpstr>
      <vt:lpstr>Century Gothic</vt:lpstr>
      <vt:lpstr>Neutra Text Light SC</vt:lpstr>
      <vt:lpstr>Office Theme</vt:lpstr>
      <vt:lpstr>Improve Your Image</vt:lpstr>
      <vt:lpstr>or Manage Your Mods or How to Run Your Retrofits</vt:lpstr>
      <vt:lpstr>Presenter</vt:lpstr>
      <vt:lpstr>PowerPoint Presentation</vt:lpstr>
      <vt:lpstr>U of M by the numbers</vt:lpstr>
      <vt:lpstr>Oracle at the U of M</vt:lpstr>
      <vt:lpstr>Improve Your Image</vt:lpstr>
      <vt:lpstr>Who’s Involved</vt:lpstr>
      <vt:lpstr>How Modified are we?</vt:lpstr>
      <vt:lpstr>Experience</vt:lpstr>
      <vt:lpstr>Overview</vt:lpstr>
      <vt:lpstr>Image Management</vt:lpstr>
      <vt:lpstr>Infrastructure</vt:lpstr>
      <vt:lpstr>Lifecycle</vt:lpstr>
      <vt:lpstr>Environments</vt:lpstr>
      <vt:lpstr>Application process</vt:lpstr>
      <vt:lpstr>Automation</vt:lpstr>
      <vt:lpstr>Retention</vt:lpstr>
      <vt:lpstr>More About Administrators</vt:lpstr>
      <vt:lpstr>Image Application</vt:lpstr>
      <vt:lpstr>Were to Begin</vt:lpstr>
      <vt:lpstr>Application Steps</vt:lpstr>
      <vt:lpstr>Identify Conflicts</vt:lpstr>
      <vt:lpstr>Identify Conflicts</vt:lpstr>
      <vt:lpstr>Estimate</vt:lpstr>
      <vt:lpstr>Object Control</vt:lpstr>
      <vt:lpstr>Object Control</vt:lpstr>
      <vt:lpstr>Retrofit Assignment</vt:lpstr>
      <vt:lpstr>Applying Retrofits</vt:lpstr>
      <vt:lpstr>Applying Retrofits</vt:lpstr>
      <vt:lpstr>Applying Retrofits</vt:lpstr>
      <vt:lpstr>Applying Retrofits</vt:lpstr>
      <vt:lpstr>Deployment</vt:lpstr>
      <vt:lpstr>Post Migration Verification</vt:lpstr>
      <vt:lpstr>Production Application</vt:lpstr>
      <vt:lpstr>Looking Forward</vt:lpstr>
      <vt:lpstr>PowerPoint Presentation</vt:lpstr>
      <vt:lpstr>Tomorrow at RECONNECT19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lastModifiedBy>Jeremy Irrthum</cp:lastModifiedBy>
  <cp:revision>103</cp:revision>
  <dcterms:created xsi:type="dcterms:W3CDTF">2018-02-12T16:36:46Z</dcterms:created>
  <dcterms:modified xsi:type="dcterms:W3CDTF">2019-07-18T00:40:07Z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0x010100BB53DE72F83C304485CB48F0EB500F74</vt:lpwstr>
  </property>
</Properties>
</file>