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82" r:id="rId5"/>
    <p:sldId id="285" r:id="rId6"/>
    <p:sldId id="275" r:id="rId7"/>
    <p:sldId id="299" r:id="rId8"/>
    <p:sldId id="286" r:id="rId9"/>
    <p:sldId id="305" r:id="rId10"/>
    <p:sldId id="308" r:id="rId11"/>
    <p:sldId id="287" r:id="rId12"/>
    <p:sldId id="300" r:id="rId13"/>
    <p:sldId id="288" r:id="rId14"/>
    <p:sldId id="301" r:id="rId15"/>
    <p:sldId id="311" r:id="rId16"/>
    <p:sldId id="312" r:id="rId17"/>
    <p:sldId id="313" r:id="rId18"/>
    <p:sldId id="289" r:id="rId19"/>
    <p:sldId id="304" r:id="rId20"/>
    <p:sldId id="290" r:id="rId21"/>
    <p:sldId id="306" r:id="rId22"/>
    <p:sldId id="309" r:id="rId23"/>
    <p:sldId id="291" r:id="rId24"/>
    <p:sldId id="293" r:id="rId25"/>
    <p:sldId id="269" r:id="rId26"/>
    <p:sldId id="27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83D6"/>
    <a:srgbClr val="37474F"/>
    <a:srgbClr val="F3F4F5"/>
    <a:srgbClr val="1DD189"/>
    <a:srgbClr val="85859C"/>
    <a:srgbClr val="E69153"/>
    <a:srgbClr val="4472C4"/>
    <a:srgbClr val="C3C7CA"/>
    <a:srgbClr val="EBF5F9"/>
    <a:srgbClr val="8791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438" autoAdjust="0"/>
  </p:normalViewPr>
  <p:slideViewPr>
    <p:cSldViewPr snapToGrid="0">
      <p:cViewPr varScale="1">
        <p:scale>
          <a:sx n="59" d="100"/>
          <a:sy n="59" d="100"/>
        </p:scale>
        <p:origin x="924" y="52"/>
      </p:cViewPr>
      <p:guideLst/>
    </p:cSldViewPr>
  </p:slideViewPr>
  <p:outlineViewPr>
    <p:cViewPr>
      <p:scale>
        <a:sx n="33" d="100"/>
        <a:sy n="33" d="100"/>
      </p:scale>
      <p:origin x="0" y="-1475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375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487B81-F120-47B7-8880-31D6058FDA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3E461C-3AA9-48F2-8A0E-93EB340B31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B121C-5C84-4CAC-927B-D73B0CBB529D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D1B635-834E-4BD6-8998-2BC0E433E5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CD4CFD-14A6-490C-8E24-84B92B3390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86D249-19D0-4086-BDEC-D07CDBF32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74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2283E-063A-4586-A5BC-BC742BAA73F4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BC8A9-FAD6-4F00-87EA-BFADE150E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726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F3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6A422C7-599F-4FA8-8CB4-53DC9DF6C7DC}"/>
              </a:ext>
            </a:extLst>
          </p:cNvPr>
          <p:cNvSpPr/>
          <p:nvPr userDrawn="1"/>
        </p:nvSpPr>
        <p:spPr>
          <a:xfrm>
            <a:off x="0" y="5653524"/>
            <a:ext cx="12192000" cy="1204475"/>
          </a:xfrm>
          <a:prstGeom prst="rect">
            <a:avLst/>
          </a:prstGeom>
          <a:solidFill>
            <a:srgbClr val="37474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AC04FD-A4F6-4781-B84F-68F3D6710F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3429000"/>
            <a:ext cx="10515600" cy="55984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37474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9F5FB55-205A-49EC-9BBB-71B1FA669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942273"/>
            <a:ext cx="10515600" cy="1325563"/>
          </a:xfrm>
        </p:spPr>
        <p:txBody>
          <a:bodyPr/>
          <a:lstStyle>
            <a:lvl1pPr algn="ctr">
              <a:defRPr>
                <a:solidFill>
                  <a:srgbClr val="37474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3B9DE6-9D28-4063-A31C-3D9F62B9DDC6}"/>
              </a:ext>
            </a:extLst>
          </p:cNvPr>
          <p:cNvSpPr/>
          <p:nvPr userDrawn="1"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2F83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4AA7A4-2985-4014-B2D3-B39FC69D7E43}"/>
              </a:ext>
            </a:extLst>
          </p:cNvPr>
          <p:cNvSpPr txBox="1">
            <a:spLocks/>
          </p:cNvSpPr>
          <p:nvPr userDrawn="1"/>
        </p:nvSpPr>
        <p:spPr>
          <a:xfrm>
            <a:off x="9561036" y="60731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kern="1200">
                <a:solidFill>
                  <a:srgbClr val="C3C7CA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#</a:t>
            </a:r>
            <a:r>
              <a:rPr lang="en-US" sz="1600" dirty="0" err="1"/>
              <a:t>PSRECONNECT</a:t>
            </a: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56A755-87B6-408A-8BCB-CBAB73F4E7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15" y="5705131"/>
            <a:ext cx="3599320" cy="110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057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3747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96A3A-E107-4B88-87CC-9E7B179DA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500188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rgbClr val="F3F4F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5FCA58-547D-42EF-8E2B-5336B6809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24335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3F4F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7043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aluation Slide">
    <p:bg>
      <p:bgPr>
        <a:solidFill>
          <a:srgbClr val="3747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96A3A-E107-4B88-87CC-9E7B179DA7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10515600" cy="1500188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rgbClr val="F3F4F5"/>
                </a:solidFill>
              </a:defRPr>
            </a:lvl1pPr>
          </a:lstStyle>
          <a:p>
            <a:r>
              <a:rPr lang="en-US" dirty="0"/>
              <a:t>Please complete a session evaluation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5FCA58-547D-42EF-8E2B-5336B6809BB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387015"/>
            <a:ext cx="10515600" cy="381000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3F4F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Session ID: ######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8A59E54-BAC1-40B1-B93E-CDE6F940AE6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1850" y="3962018"/>
            <a:ext cx="10515600" cy="1617688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F3F4F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Contact Info:</a:t>
            </a:r>
          </a:p>
          <a:p>
            <a:pPr lvl="0"/>
            <a:r>
              <a:rPr lang="en-US" dirty="0"/>
              <a:t>email@email.com</a:t>
            </a:r>
          </a:p>
          <a:p>
            <a:pPr lvl="0"/>
            <a:r>
              <a:rPr lang="en-US" dirty="0" err="1"/>
              <a:t>tel</a:t>
            </a:r>
            <a:r>
              <a:rPr lang="en-US" dirty="0"/>
              <a:t>: 555.555.5555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D48D19-AD13-475D-8F76-61B8546D09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477" y="5684481"/>
            <a:ext cx="3599320" cy="110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325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rgbClr val="F3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6A422C7-599F-4FA8-8CB4-53DC9DF6C7DC}"/>
              </a:ext>
            </a:extLst>
          </p:cNvPr>
          <p:cNvSpPr/>
          <p:nvPr userDrawn="1"/>
        </p:nvSpPr>
        <p:spPr>
          <a:xfrm>
            <a:off x="0" y="5653524"/>
            <a:ext cx="12192000" cy="1204475"/>
          </a:xfrm>
          <a:prstGeom prst="rect">
            <a:avLst/>
          </a:prstGeom>
          <a:solidFill>
            <a:srgbClr val="37474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3B9DE6-9D28-4063-A31C-3D9F62B9DDC6}"/>
              </a:ext>
            </a:extLst>
          </p:cNvPr>
          <p:cNvSpPr/>
          <p:nvPr userDrawn="1"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2F83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4AA7A4-2985-4014-B2D3-B39FC69D7E43}"/>
              </a:ext>
            </a:extLst>
          </p:cNvPr>
          <p:cNvSpPr txBox="1">
            <a:spLocks/>
          </p:cNvSpPr>
          <p:nvPr userDrawn="1"/>
        </p:nvSpPr>
        <p:spPr>
          <a:xfrm>
            <a:off x="9561036" y="60731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kern="1200">
                <a:solidFill>
                  <a:srgbClr val="C3C7CA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#</a:t>
            </a:r>
            <a:r>
              <a:rPr lang="en-US" sz="1600" dirty="0" err="1"/>
              <a:t>PSRECONNECT</a:t>
            </a:r>
            <a:endParaRPr lang="en-US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90BBC3-46A8-4279-B98D-3C08C60FE4C1}"/>
              </a:ext>
            </a:extLst>
          </p:cNvPr>
          <p:cNvSpPr txBox="1"/>
          <p:nvPr userDrawn="1"/>
        </p:nvSpPr>
        <p:spPr>
          <a:xfrm>
            <a:off x="3549965" y="1085171"/>
            <a:ext cx="509207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2C2C2C"/>
                </a:solidFill>
                <a:latin typeface="+mj-lt"/>
                <a:cs typeface="Arial" panose="020B0604020202020204" pitchFamily="34" charset="0"/>
              </a:rPr>
              <a:t>A 55,000+ member user community for Oracle Cloud, JD Edwards and PeopleSoft customers.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72AB60-386E-4502-AA82-6CFD01C476F4}"/>
              </a:ext>
            </a:extLst>
          </p:cNvPr>
          <p:cNvSpPr txBox="1"/>
          <p:nvPr userDrawn="1"/>
        </p:nvSpPr>
        <p:spPr>
          <a:xfrm>
            <a:off x="2269435" y="2081909"/>
            <a:ext cx="7653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4472C4"/>
                </a:solidFill>
              </a:rPr>
              <a:t>What the Quest PeopleSoft Community offers: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255A54-3A6C-432F-9D1A-506A99535BE9}"/>
              </a:ext>
            </a:extLst>
          </p:cNvPr>
          <p:cNvSpPr txBox="1"/>
          <p:nvPr userDrawn="1"/>
        </p:nvSpPr>
        <p:spPr>
          <a:xfrm>
            <a:off x="3942736" y="2482019"/>
            <a:ext cx="5227983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SzPct val="115000"/>
              <a:buFontTx/>
              <a:buBlip>
                <a:blip r:embed="rId2"/>
              </a:buBlip>
            </a:pPr>
            <a:r>
              <a:rPr lang="en-US" dirty="0"/>
              <a:t>Customized digital content</a:t>
            </a:r>
          </a:p>
          <a:p>
            <a:pPr marL="285750" indent="-285750">
              <a:lnSpc>
                <a:spcPct val="150000"/>
              </a:lnSpc>
              <a:buSzPct val="115000"/>
              <a:buFontTx/>
              <a:buBlip>
                <a:blip r:embed="rId2"/>
              </a:buBlip>
            </a:pPr>
            <a:r>
              <a:rPr lang="en-US" dirty="0"/>
              <a:t>Official PeopleSoft newsletter</a:t>
            </a:r>
          </a:p>
          <a:p>
            <a:pPr marL="285750" indent="-285750">
              <a:lnSpc>
                <a:spcPct val="150000"/>
              </a:lnSpc>
              <a:buSzPct val="115000"/>
              <a:buFontTx/>
              <a:buBlip>
                <a:blip r:embed="rId2"/>
              </a:buBlip>
            </a:pPr>
            <a:r>
              <a:rPr lang="en-US" dirty="0"/>
              <a:t>Customer success stories</a:t>
            </a:r>
          </a:p>
          <a:p>
            <a:pPr marL="285750" indent="-285750">
              <a:lnSpc>
                <a:spcPct val="150000"/>
              </a:lnSpc>
              <a:buSzPct val="115000"/>
              <a:buFontTx/>
              <a:buBlip>
                <a:blip r:embed="rId2"/>
              </a:buBlip>
            </a:pPr>
            <a:r>
              <a:rPr lang="en-US" dirty="0"/>
              <a:t>Virtual and face-to-face events</a:t>
            </a:r>
          </a:p>
          <a:p>
            <a:pPr marL="285750" indent="-285750">
              <a:lnSpc>
                <a:spcPct val="150000"/>
              </a:lnSpc>
              <a:buSzPct val="115000"/>
              <a:buFontTx/>
              <a:buBlip>
                <a:blip r:embed="rId2"/>
              </a:buBlip>
            </a:pPr>
            <a:r>
              <a:rPr lang="en-US" dirty="0"/>
              <a:t>PeopleSoft networking groups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8604C5-CAA4-4461-A479-FD9DB6A7123D}"/>
              </a:ext>
            </a:extLst>
          </p:cNvPr>
          <p:cNvSpPr txBox="1"/>
          <p:nvPr userDrawn="1"/>
        </p:nvSpPr>
        <p:spPr>
          <a:xfrm>
            <a:off x="2150094" y="4838289"/>
            <a:ext cx="7891812" cy="454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50000"/>
              </a:lnSpc>
              <a:buSzPct val="115000"/>
              <a:buFontTx/>
              <a:buNone/>
            </a:pPr>
            <a:r>
              <a:rPr lang="en-US" dirty="0"/>
              <a:t>Visit </a:t>
            </a:r>
            <a:r>
              <a:rPr lang="en-US" b="1" dirty="0">
                <a:solidFill>
                  <a:srgbClr val="1DD189"/>
                </a:solidFill>
              </a:rPr>
              <a:t>www.QuestOracleCommunity.org </a:t>
            </a:r>
            <a:r>
              <a:rPr lang="en-US" dirty="0"/>
              <a:t>for more information!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FBA8D2-F46B-453C-BE59-910BCB776E1A}"/>
              </a:ext>
            </a:extLst>
          </p:cNvPr>
          <p:cNvSpPr/>
          <p:nvPr userDrawn="1"/>
        </p:nvSpPr>
        <p:spPr>
          <a:xfrm>
            <a:off x="4148992" y="532924"/>
            <a:ext cx="3894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1DD189"/>
                </a:solidFill>
              </a:rPr>
              <a:t>Who is the </a:t>
            </a:r>
            <a:r>
              <a:rPr lang="en-US" sz="2000" b="1">
                <a:solidFill>
                  <a:srgbClr val="1DD189"/>
                </a:solidFill>
              </a:rPr>
              <a:t>Quest Community</a:t>
            </a:r>
            <a:r>
              <a:rPr lang="en-US" sz="2000" b="1" dirty="0">
                <a:solidFill>
                  <a:srgbClr val="1DD189"/>
                </a:solidFill>
              </a:rPr>
              <a:t>?</a:t>
            </a:r>
            <a:endParaRPr lang="en-US" sz="20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22D7A61-F153-4819-BC2F-9800FB0A5C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16" y="5705131"/>
            <a:ext cx="3599320" cy="110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630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7930447" y="2878294"/>
            <a:ext cx="2425700" cy="490537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123456789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516040" y="1555156"/>
            <a:ext cx="5843588" cy="1544637"/>
          </a:xfrm>
        </p:spPr>
        <p:txBody>
          <a:bodyPr anchor="b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600" b="1" baseline="0">
                <a:solidFill>
                  <a:srgbClr val="7C3A7A"/>
                </a:solidFill>
              </a:defRPr>
            </a:lvl1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9" hasCustomPrompt="1"/>
          </p:nvPr>
        </p:nvSpPr>
        <p:spPr>
          <a:xfrm>
            <a:off x="516040" y="3472718"/>
            <a:ext cx="5843588" cy="1344612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rgbClr val="636462"/>
                </a:solidFill>
              </a:defRPr>
            </a:lvl1pPr>
          </a:lstStyle>
          <a:p>
            <a:pPr lvl="0"/>
            <a:r>
              <a:rPr lang="en-US" dirty="0"/>
              <a:t>This is a subtitle for the presentation that can be extended to three lines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7930058" y="2523477"/>
            <a:ext cx="2202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rgbClr val="7C3A7A"/>
                </a:solidFill>
                <a:latin typeface="Arial" charset="0"/>
                <a:ea typeface="Arial" charset="0"/>
                <a:cs typeface="Arial" charset="0"/>
              </a:rPr>
              <a:t>Session ID: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930058" y="3744914"/>
            <a:ext cx="2426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rgbClr val="636462"/>
                </a:solidFill>
                <a:latin typeface="Arial" charset="0"/>
                <a:ea typeface="Arial" charset="0"/>
                <a:cs typeface="Arial" charset="0"/>
              </a:rPr>
              <a:t>Prepared by: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7930058" y="5427470"/>
            <a:ext cx="3211512" cy="341930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636462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7930058" y="4082857"/>
            <a:ext cx="3211512" cy="1247453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636462"/>
                </a:solidFill>
              </a:defRPr>
            </a:lvl1pPr>
          </a:lstStyle>
          <a:p>
            <a:pPr lvl="0"/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Company</a:t>
            </a:r>
            <a:br>
              <a:rPr lang="en-US" dirty="0"/>
            </a:br>
            <a:r>
              <a:rPr lang="en-US" dirty="0"/>
              <a:t>Twitter Handle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16040" y="5132227"/>
            <a:ext cx="5843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636462"/>
                </a:solidFill>
                <a:latin typeface="Arial" charset="0"/>
                <a:ea typeface="Arial" charset="0"/>
                <a:cs typeface="Arial" charset="0"/>
              </a:rPr>
              <a:t>Remember to complete your evaluation for this session within the app!</a:t>
            </a:r>
          </a:p>
        </p:txBody>
      </p:sp>
    </p:spTree>
    <p:extLst>
      <p:ext uri="{BB962C8B-B14F-4D97-AF65-F5344CB8AC3E}">
        <p14:creationId xmlns:p14="http://schemas.microsoft.com/office/powerpoint/2010/main" val="3093860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875" y="205428"/>
            <a:ext cx="8879390" cy="1035171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350875" y="1456267"/>
            <a:ext cx="10388009" cy="4678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7347942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vider Slide - Option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32C5590-480D-4842-BE6F-79F32126D3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40386" y="1169931"/>
            <a:ext cx="5351812" cy="4571650"/>
          </a:xfrm>
        </p:spPr>
        <p:txBody>
          <a:bodyPr anchor="ctr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Divider Slide</a:t>
            </a:r>
          </a:p>
        </p:txBody>
      </p:sp>
    </p:spTree>
    <p:extLst>
      <p:ext uri="{BB962C8B-B14F-4D97-AF65-F5344CB8AC3E}">
        <p14:creationId xmlns:p14="http://schemas.microsoft.com/office/powerpoint/2010/main" val="3681927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&amp;A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4432680" y="4985022"/>
            <a:ext cx="3103185" cy="490537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rgbClr val="636462"/>
                </a:solidFill>
              </a:defRPr>
            </a:lvl1pPr>
          </a:lstStyle>
          <a:p>
            <a:pPr lvl="0"/>
            <a:r>
              <a:rPr lang="en-US" dirty="0"/>
              <a:t>123456789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3174206" y="2055602"/>
            <a:ext cx="5843588" cy="1047448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5400" b="1" baseline="0">
                <a:solidFill>
                  <a:srgbClr val="7C3A7A"/>
                </a:solidFill>
              </a:defRPr>
            </a:lvl1pPr>
          </a:lstStyle>
          <a:p>
            <a:pPr lvl="0"/>
            <a:r>
              <a:rPr lang="en-US" dirty="0"/>
              <a:t>Q&amp;A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9" hasCustomPrompt="1"/>
          </p:nvPr>
        </p:nvSpPr>
        <p:spPr>
          <a:xfrm>
            <a:off x="3174206" y="3285810"/>
            <a:ext cx="5843588" cy="689108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636462"/>
                </a:solidFill>
              </a:defRPr>
            </a:lvl1pPr>
          </a:lstStyle>
          <a:p>
            <a:pPr lvl="0"/>
            <a:r>
              <a:rPr lang="en-US" dirty="0"/>
              <a:t>Presenter’s email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4883148" y="4509037"/>
            <a:ext cx="2202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0" dirty="0">
                <a:solidFill>
                  <a:srgbClr val="7C3A7A"/>
                </a:solidFill>
                <a:latin typeface="Arial" charset="0"/>
                <a:ea typeface="Arial" charset="0"/>
                <a:cs typeface="Arial" charset="0"/>
              </a:rPr>
              <a:t>Session ID: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174206" y="5846252"/>
            <a:ext cx="58435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636462"/>
                </a:solidFill>
                <a:latin typeface="Arial" charset="0"/>
                <a:ea typeface="Arial" charset="0"/>
                <a:cs typeface="Arial" charset="0"/>
              </a:rPr>
              <a:t>Remember to complete your evaluation for this session within the app!</a:t>
            </a:r>
          </a:p>
        </p:txBody>
      </p:sp>
    </p:spTree>
    <p:extLst>
      <p:ext uri="{BB962C8B-B14F-4D97-AF65-F5344CB8AC3E}">
        <p14:creationId xmlns:p14="http://schemas.microsoft.com/office/powerpoint/2010/main" val="1944392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 Column - Dark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212415A-7189-4013-928C-4DB099B3390B}"/>
              </a:ext>
            </a:extLst>
          </p:cNvPr>
          <p:cNvSpPr/>
          <p:nvPr userDrawn="1"/>
        </p:nvSpPr>
        <p:spPr>
          <a:xfrm>
            <a:off x="0" y="6472985"/>
            <a:ext cx="12192000" cy="385014"/>
          </a:xfrm>
          <a:prstGeom prst="rect">
            <a:avLst/>
          </a:prstGeom>
          <a:solidFill>
            <a:srgbClr val="37474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F0BB51-7885-4C9C-81FC-428F8DB31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236BF-65AB-4ED7-B483-C946BF112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911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A5E55C-48ED-4185-9A19-105B35A895FB}"/>
              </a:ext>
            </a:extLst>
          </p:cNvPr>
          <p:cNvSpPr/>
          <p:nvPr userDrawn="1"/>
        </p:nvSpPr>
        <p:spPr>
          <a:xfrm>
            <a:off x="0" y="0"/>
            <a:ext cx="12192000" cy="230188"/>
          </a:xfrm>
          <a:prstGeom prst="rect">
            <a:avLst/>
          </a:prstGeom>
          <a:solidFill>
            <a:srgbClr val="2F83D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56CD52C-7E5E-48CF-A009-B1F55259867F}"/>
              </a:ext>
            </a:extLst>
          </p:cNvPr>
          <p:cNvSpPr txBox="1">
            <a:spLocks/>
          </p:cNvSpPr>
          <p:nvPr userDrawn="1"/>
        </p:nvSpPr>
        <p:spPr>
          <a:xfrm>
            <a:off x="628650" y="647298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kern="1200">
                <a:solidFill>
                  <a:srgbClr val="C3C7CA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/>
              <a:t>#</a:t>
            </a:r>
            <a:r>
              <a:rPr lang="en-US" sz="1200" dirty="0" err="1"/>
              <a:t>PSRECONNECT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11777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 Column - 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0BB51-7885-4C9C-81FC-428F8DB31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236BF-65AB-4ED7-B483-C946BF112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285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A5E55C-48ED-4185-9A19-105B35A895FB}"/>
              </a:ext>
            </a:extLst>
          </p:cNvPr>
          <p:cNvSpPr/>
          <p:nvPr userDrawn="1"/>
        </p:nvSpPr>
        <p:spPr>
          <a:xfrm>
            <a:off x="0" y="0"/>
            <a:ext cx="12192000" cy="230188"/>
          </a:xfrm>
          <a:prstGeom prst="rect">
            <a:avLst/>
          </a:prstGeom>
          <a:solidFill>
            <a:srgbClr val="2F83D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CE3F82F-C40C-46F0-91D1-EECFDFBBA068}"/>
              </a:ext>
            </a:extLst>
          </p:cNvPr>
          <p:cNvSpPr txBox="1">
            <a:spLocks/>
          </p:cNvSpPr>
          <p:nvPr userDrawn="1"/>
        </p:nvSpPr>
        <p:spPr>
          <a:xfrm>
            <a:off x="628650" y="647298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kern="1200">
                <a:solidFill>
                  <a:srgbClr val="C3C7CA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37474F"/>
                </a:solidFill>
              </a:rPr>
              <a:t>#</a:t>
            </a:r>
            <a:r>
              <a:rPr lang="en-US" sz="1200" dirty="0" err="1">
                <a:solidFill>
                  <a:srgbClr val="37474F"/>
                </a:solidFill>
              </a:rPr>
              <a:t>PSRECONNECT</a:t>
            </a:r>
            <a:endParaRPr lang="en-US" sz="1200" dirty="0">
              <a:solidFill>
                <a:srgbClr val="3747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717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and Summary - Dark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3D7AE89-4FED-48EB-B6D6-59DA5B8901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278118"/>
            <a:ext cx="10515600" cy="1051570"/>
          </a:xfrm>
          <a:solidFill>
            <a:srgbClr val="F3F4F5"/>
          </a:solidFill>
          <a:ln w="76200" cap="sq">
            <a:solidFill>
              <a:srgbClr val="2F83D6"/>
            </a:solidFill>
            <a:miter lim="800000"/>
          </a:ln>
        </p:spPr>
        <p:txBody>
          <a:bodyPr lIns="457200" tIns="182880" rIns="457200" bIns="182880" anchor="ctr">
            <a:spAutoFit/>
          </a:bodyPr>
          <a:lstStyle>
            <a:lvl1pPr marL="0" indent="0" algn="ctr">
              <a:buFontTx/>
              <a:buNone/>
              <a:defRPr lang="en-US" sz="2000" b="0" i="0" smtClean="0">
                <a:ln>
                  <a:noFill/>
                </a:ln>
                <a:solidFill>
                  <a:srgbClr val="37474F"/>
                </a:solidFill>
                <a:effectLst/>
                <a:latin typeface="+mj-lt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>
                <a:latin typeface="+mj-lt"/>
              </a:rPr>
              <a:t>This section can be used for a summary, quote, or quick </a:t>
            </a:r>
            <a:r>
              <a:rPr lang="en-US">
                <a:latin typeface="+mj-lt"/>
              </a:rPr>
              <a:t>fact.</a:t>
            </a:r>
          </a:p>
          <a:p>
            <a:pPr lvl="0"/>
            <a:r>
              <a:rPr lang="en-US">
                <a:latin typeface="+mj-lt"/>
              </a:rPr>
              <a:t>The quick brown fox jumped over the lazy dog.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F0BB51-7885-4C9C-81FC-428F8DB31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236BF-65AB-4ED7-B483-C946BF112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1091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A5E55C-48ED-4185-9A19-105B35A895FB}"/>
              </a:ext>
            </a:extLst>
          </p:cNvPr>
          <p:cNvSpPr/>
          <p:nvPr userDrawn="1"/>
        </p:nvSpPr>
        <p:spPr>
          <a:xfrm>
            <a:off x="0" y="0"/>
            <a:ext cx="12192000" cy="230188"/>
          </a:xfrm>
          <a:prstGeom prst="rect">
            <a:avLst/>
          </a:prstGeom>
          <a:solidFill>
            <a:srgbClr val="2F83D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BF7AB7-15F0-4E8D-8BAA-35B4670BE5F3}"/>
              </a:ext>
            </a:extLst>
          </p:cNvPr>
          <p:cNvSpPr/>
          <p:nvPr userDrawn="1"/>
        </p:nvSpPr>
        <p:spPr>
          <a:xfrm>
            <a:off x="0" y="6472985"/>
            <a:ext cx="12192000" cy="385014"/>
          </a:xfrm>
          <a:prstGeom prst="rect">
            <a:avLst/>
          </a:prstGeom>
          <a:solidFill>
            <a:srgbClr val="37474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9AD52B9-C950-417A-8092-7E7F1DFB0330}"/>
              </a:ext>
            </a:extLst>
          </p:cNvPr>
          <p:cNvSpPr txBox="1">
            <a:spLocks/>
          </p:cNvSpPr>
          <p:nvPr userDrawn="1"/>
        </p:nvSpPr>
        <p:spPr>
          <a:xfrm>
            <a:off x="628650" y="647298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kern="1200">
                <a:solidFill>
                  <a:srgbClr val="C3C7CA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/>
              <a:t>#</a:t>
            </a:r>
            <a:r>
              <a:rPr lang="en-US" sz="1200" dirty="0" err="1"/>
              <a:t>PSRECONNECT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05912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and Summary - 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0BB51-7885-4C9C-81FC-428F8DB31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236BF-65AB-4ED7-B483-C946BF112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1091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A5E55C-48ED-4185-9A19-105B35A895FB}"/>
              </a:ext>
            </a:extLst>
          </p:cNvPr>
          <p:cNvSpPr/>
          <p:nvPr userDrawn="1"/>
        </p:nvSpPr>
        <p:spPr>
          <a:xfrm>
            <a:off x="0" y="0"/>
            <a:ext cx="12192000" cy="230188"/>
          </a:xfrm>
          <a:prstGeom prst="rect">
            <a:avLst/>
          </a:prstGeom>
          <a:solidFill>
            <a:srgbClr val="2F83D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7E95D25A-3586-443B-B51A-F2F39A8AB8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278118"/>
            <a:ext cx="10515600" cy="1051570"/>
          </a:xfrm>
          <a:solidFill>
            <a:srgbClr val="F3F4F5"/>
          </a:solidFill>
          <a:ln w="76200" cap="sq">
            <a:solidFill>
              <a:srgbClr val="2F83D6"/>
            </a:solidFill>
            <a:miter lim="800000"/>
          </a:ln>
        </p:spPr>
        <p:txBody>
          <a:bodyPr lIns="457200" tIns="182880" rIns="457200" bIns="182880" anchor="ctr">
            <a:spAutoFit/>
          </a:bodyPr>
          <a:lstStyle>
            <a:lvl1pPr marL="0" indent="0" algn="ctr">
              <a:buFontTx/>
              <a:buNone/>
              <a:defRPr lang="en-US" sz="2000" b="0" i="0" smtClean="0">
                <a:ln>
                  <a:noFill/>
                </a:ln>
                <a:solidFill>
                  <a:srgbClr val="37474F"/>
                </a:solidFill>
                <a:effectLst/>
                <a:latin typeface="+mj-lt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>
                <a:latin typeface="+mj-lt"/>
              </a:rPr>
              <a:t>This section can be used for a summary, quote, or quick fact.</a:t>
            </a:r>
          </a:p>
          <a:p>
            <a:pPr lvl="0"/>
            <a:r>
              <a:rPr lang="en-US" dirty="0">
                <a:latin typeface="+mj-lt"/>
              </a:rPr>
              <a:t>The quick brown fox jumped over the lazy dog.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3E3906D-B50C-4E33-B6DF-B8B93A4A8618}"/>
              </a:ext>
            </a:extLst>
          </p:cNvPr>
          <p:cNvSpPr txBox="1">
            <a:spLocks/>
          </p:cNvSpPr>
          <p:nvPr userDrawn="1"/>
        </p:nvSpPr>
        <p:spPr>
          <a:xfrm>
            <a:off x="628650" y="647298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kern="1200">
                <a:solidFill>
                  <a:srgbClr val="C3C7CA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37474F"/>
                </a:solidFill>
              </a:rPr>
              <a:t>#</a:t>
            </a:r>
            <a:r>
              <a:rPr lang="en-US" sz="1200" dirty="0" err="1">
                <a:solidFill>
                  <a:srgbClr val="37474F"/>
                </a:solidFill>
              </a:rPr>
              <a:t>PSRECONNECT</a:t>
            </a:r>
            <a:endParaRPr lang="en-US" sz="1200" dirty="0">
              <a:solidFill>
                <a:srgbClr val="3747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719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- Dark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A303D44-F7EC-498B-8613-731F3A1C8BCA}"/>
              </a:ext>
            </a:extLst>
          </p:cNvPr>
          <p:cNvSpPr/>
          <p:nvPr userDrawn="1"/>
        </p:nvSpPr>
        <p:spPr>
          <a:xfrm>
            <a:off x="0" y="6472985"/>
            <a:ext cx="12192000" cy="385014"/>
          </a:xfrm>
          <a:prstGeom prst="rect">
            <a:avLst/>
          </a:prstGeom>
          <a:solidFill>
            <a:srgbClr val="37474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F431C0-FD1D-480C-8227-3A0ECE39B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8ED58-E017-44CE-B556-22A49E3EA1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537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65DA67-15B6-412B-A2E0-5CFB98A30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5378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057D7F-68BD-478E-BEF3-BF4A12E95388}"/>
              </a:ext>
            </a:extLst>
          </p:cNvPr>
          <p:cNvSpPr/>
          <p:nvPr userDrawn="1"/>
        </p:nvSpPr>
        <p:spPr>
          <a:xfrm>
            <a:off x="0" y="0"/>
            <a:ext cx="12192000" cy="230188"/>
          </a:xfrm>
          <a:prstGeom prst="rect">
            <a:avLst/>
          </a:prstGeom>
          <a:solidFill>
            <a:srgbClr val="2F83D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F0C18C2-D57F-4C5C-BC8C-8917A0FCC635}"/>
              </a:ext>
            </a:extLst>
          </p:cNvPr>
          <p:cNvSpPr txBox="1">
            <a:spLocks/>
          </p:cNvSpPr>
          <p:nvPr userDrawn="1"/>
        </p:nvSpPr>
        <p:spPr>
          <a:xfrm>
            <a:off x="628650" y="647298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kern="1200">
                <a:solidFill>
                  <a:srgbClr val="C3C7CA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/>
              <a:t>#</a:t>
            </a:r>
            <a:r>
              <a:rPr lang="en-US" sz="1200" dirty="0" err="1"/>
              <a:t>PSRECONNECT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46233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- 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431C0-FD1D-480C-8227-3A0ECE39B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8ED58-E017-44CE-B556-22A49E3EA1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51919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65DA67-15B6-412B-A2E0-5CFB98A30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51919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057D7F-68BD-478E-BEF3-BF4A12E95388}"/>
              </a:ext>
            </a:extLst>
          </p:cNvPr>
          <p:cNvSpPr/>
          <p:nvPr userDrawn="1"/>
        </p:nvSpPr>
        <p:spPr>
          <a:xfrm>
            <a:off x="0" y="0"/>
            <a:ext cx="12192000" cy="230188"/>
          </a:xfrm>
          <a:prstGeom prst="rect">
            <a:avLst/>
          </a:prstGeom>
          <a:solidFill>
            <a:srgbClr val="2F83D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3520A74-1B45-4485-BF1D-02C30B7797DF}"/>
              </a:ext>
            </a:extLst>
          </p:cNvPr>
          <p:cNvSpPr txBox="1">
            <a:spLocks/>
          </p:cNvSpPr>
          <p:nvPr userDrawn="1"/>
        </p:nvSpPr>
        <p:spPr>
          <a:xfrm>
            <a:off x="628650" y="647298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kern="1200">
                <a:solidFill>
                  <a:srgbClr val="C3C7CA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37474F"/>
                </a:solidFill>
              </a:rPr>
              <a:t>#</a:t>
            </a:r>
            <a:r>
              <a:rPr lang="en-US" sz="1200" dirty="0" err="1">
                <a:solidFill>
                  <a:srgbClr val="37474F"/>
                </a:solidFill>
              </a:rPr>
              <a:t>PSRECONNECT</a:t>
            </a:r>
            <a:endParaRPr lang="en-US" sz="1200" dirty="0">
              <a:solidFill>
                <a:srgbClr val="3747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129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and Summary - Dark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A303D44-F7EC-498B-8613-731F3A1C8BCA}"/>
              </a:ext>
            </a:extLst>
          </p:cNvPr>
          <p:cNvSpPr/>
          <p:nvPr userDrawn="1"/>
        </p:nvSpPr>
        <p:spPr>
          <a:xfrm>
            <a:off x="0" y="6472985"/>
            <a:ext cx="12192000" cy="385014"/>
          </a:xfrm>
          <a:prstGeom prst="rect">
            <a:avLst/>
          </a:prstGeom>
          <a:solidFill>
            <a:srgbClr val="37474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F431C0-FD1D-480C-8227-3A0ECE39B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8ED58-E017-44CE-B556-22A49E3EA1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330919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65DA67-15B6-412B-A2E0-5CFB98A30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3091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057D7F-68BD-478E-BEF3-BF4A12E95388}"/>
              </a:ext>
            </a:extLst>
          </p:cNvPr>
          <p:cNvSpPr/>
          <p:nvPr userDrawn="1"/>
        </p:nvSpPr>
        <p:spPr>
          <a:xfrm>
            <a:off x="0" y="0"/>
            <a:ext cx="12192000" cy="230188"/>
          </a:xfrm>
          <a:prstGeom prst="rect">
            <a:avLst/>
          </a:prstGeom>
          <a:solidFill>
            <a:srgbClr val="2F83D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0D7A9875-BEA0-4A14-BE09-295CEF11C4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278118"/>
            <a:ext cx="10515600" cy="1051570"/>
          </a:xfrm>
          <a:solidFill>
            <a:srgbClr val="F3F4F5"/>
          </a:solidFill>
          <a:ln w="76200" cap="sq">
            <a:solidFill>
              <a:srgbClr val="2F83D6"/>
            </a:solidFill>
            <a:miter lim="800000"/>
          </a:ln>
        </p:spPr>
        <p:txBody>
          <a:bodyPr lIns="457200" tIns="182880" rIns="457200" bIns="182880" anchor="ctr">
            <a:spAutoFit/>
          </a:bodyPr>
          <a:lstStyle>
            <a:lvl1pPr marL="0" indent="0" algn="ctr">
              <a:buFontTx/>
              <a:buNone/>
              <a:defRPr lang="en-US" sz="2000" b="0" i="0" smtClean="0">
                <a:ln>
                  <a:noFill/>
                </a:ln>
                <a:solidFill>
                  <a:srgbClr val="37474F"/>
                </a:solidFill>
                <a:effectLst/>
                <a:latin typeface="+mj-lt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>
                <a:latin typeface="+mj-lt"/>
              </a:rPr>
              <a:t>This section can be used for a summary, quote, or quick fact.</a:t>
            </a:r>
          </a:p>
          <a:p>
            <a:pPr lvl="0"/>
            <a:r>
              <a:rPr lang="en-US" dirty="0">
                <a:latin typeface="+mj-lt"/>
              </a:rPr>
              <a:t>The quick brown fox jumped over the lazy dog.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698FE80-38B8-48E8-8488-60B0B9D7D7B2}"/>
              </a:ext>
            </a:extLst>
          </p:cNvPr>
          <p:cNvSpPr txBox="1">
            <a:spLocks/>
          </p:cNvSpPr>
          <p:nvPr userDrawn="1"/>
        </p:nvSpPr>
        <p:spPr>
          <a:xfrm>
            <a:off x="628650" y="647298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kern="1200">
                <a:solidFill>
                  <a:srgbClr val="C3C7CA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/>
              <a:t>#</a:t>
            </a:r>
            <a:r>
              <a:rPr lang="en-US" sz="1200" dirty="0" err="1"/>
              <a:t>PSRECONNECT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64801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and Summary - 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431C0-FD1D-480C-8227-3A0ECE39B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8ED58-E017-44CE-B556-22A49E3EA1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330243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65DA67-15B6-412B-A2E0-5CFB98A30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330243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057D7F-68BD-478E-BEF3-BF4A12E95388}"/>
              </a:ext>
            </a:extLst>
          </p:cNvPr>
          <p:cNvSpPr/>
          <p:nvPr userDrawn="1"/>
        </p:nvSpPr>
        <p:spPr>
          <a:xfrm>
            <a:off x="0" y="0"/>
            <a:ext cx="12192000" cy="230188"/>
          </a:xfrm>
          <a:prstGeom prst="rect">
            <a:avLst/>
          </a:prstGeom>
          <a:solidFill>
            <a:srgbClr val="2F83D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E960EA7-4234-48FB-9B2F-64DD92F758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278118"/>
            <a:ext cx="10515600" cy="1051570"/>
          </a:xfrm>
          <a:solidFill>
            <a:srgbClr val="F3F4F5"/>
          </a:solidFill>
          <a:ln w="76200" cap="sq">
            <a:solidFill>
              <a:srgbClr val="2F83D6"/>
            </a:solidFill>
            <a:miter lim="800000"/>
          </a:ln>
        </p:spPr>
        <p:txBody>
          <a:bodyPr lIns="457200" tIns="182880" rIns="457200" bIns="182880" anchor="ctr">
            <a:spAutoFit/>
          </a:bodyPr>
          <a:lstStyle>
            <a:lvl1pPr marL="0" indent="0" algn="ctr">
              <a:buFontTx/>
              <a:buNone/>
              <a:defRPr lang="en-US" sz="2000" b="0" i="0" smtClean="0">
                <a:ln>
                  <a:noFill/>
                </a:ln>
                <a:solidFill>
                  <a:srgbClr val="37474F"/>
                </a:solidFill>
                <a:effectLst/>
                <a:latin typeface="+mj-lt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>
                <a:latin typeface="+mj-lt"/>
              </a:rPr>
              <a:t>This section can be used for a summary, quote, or quick fact.</a:t>
            </a:r>
          </a:p>
          <a:p>
            <a:pPr lvl="0"/>
            <a:r>
              <a:rPr lang="en-US" dirty="0">
                <a:latin typeface="+mj-lt"/>
              </a:rPr>
              <a:t>The quick brown fox jumped over the lazy dog.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0552F6C-511E-4409-A11A-E4A6C4D4D40D}"/>
              </a:ext>
            </a:extLst>
          </p:cNvPr>
          <p:cNvSpPr txBox="1">
            <a:spLocks/>
          </p:cNvSpPr>
          <p:nvPr userDrawn="1"/>
        </p:nvSpPr>
        <p:spPr>
          <a:xfrm>
            <a:off x="628650" y="647298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kern="1200">
                <a:solidFill>
                  <a:srgbClr val="C3C7CA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37474F"/>
                </a:solidFill>
              </a:rPr>
              <a:t>#</a:t>
            </a:r>
            <a:r>
              <a:rPr lang="en-US" sz="1200" dirty="0" err="1">
                <a:solidFill>
                  <a:srgbClr val="37474F"/>
                </a:solidFill>
              </a:rPr>
              <a:t>PSRECONNECT</a:t>
            </a:r>
            <a:endParaRPr lang="en-US" sz="1200" dirty="0">
              <a:solidFill>
                <a:srgbClr val="3747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412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B04A84-7DB3-404D-ABAB-B69E923E1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21CCCD-DD97-4BBC-BF73-9235B9E77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15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663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7" r:id="rId4"/>
    <p:sldLayoutId id="2147483656" r:id="rId5"/>
    <p:sldLayoutId id="2147483652" r:id="rId6"/>
    <p:sldLayoutId id="2147483653" r:id="rId7"/>
    <p:sldLayoutId id="2147483658" r:id="rId8"/>
    <p:sldLayoutId id="2147483659" r:id="rId9"/>
    <p:sldLayoutId id="2147483651" r:id="rId10"/>
    <p:sldLayoutId id="2147483661" r:id="rId11"/>
    <p:sldLayoutId id="2147483663" r:id="rId12"/>
    <p:sldLayoutId id="2147483664" r:id="rId13"/>
    <p:sldLayoutId id="2147483665" r:id="rId14"/>
    <p:sldLayoutId id="2147483666" r:id="rId15"/>
    <p:sldLayoutId id="2147483667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7474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37474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7474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7474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7474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7474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745172" y="1616710"/>
            <a:ext cx="9384348" cy="15446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Roboto" panose="020B0604020202020204" charset="0"/>
                <a:cs typeface="Roboto" panose="020B0604020202020204" charset="0"/>
              </a:rPr>
              <a:t>Migrating PeopleSoft to Oracle Cloud Infrastructure: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745172" y="2277586"/>
            <a:ext cx="9489440" cy="134461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Roboto" panose="020B0604020202020204" charset="0"/>
                <a:cs typeface="Roboto" panose="020B0604020202020204" charset="0"/>
              </a:rPr>
              <a:t>How and Why Southcoast Health Made the Move</a:t>
            </a:r>
          </a:p>
          <a:p>
            <a:endParaRPr lang="en-US" dirty="0">
              <a:latin typeface="Roboto" panose="020B0604020202020204" charset="0"/>
              <a:cs typeface="Roboto" panose="020B060402020202020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7223760" y="3429000"/>
            <a:ext cx="4863147" cy="2078038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Roboto" panose="020B0604020202020204" charset="0"/>
                <a:cs typeface="Roboto" panose="020B0604020202020204" charset="0"/>
              </a:rPr>
              <a:t>Joanna Wheeler</a:t>
            </a:r>
            <a:br>
              <a:rPr lang="en-US" sz="2000" b="1" dirty="0">
                <a:latin typeface="Roboto" panose="020B0604020202020204" charset="0"/>
                <a:cs typeface="Roboto" panose="020B0604020202020204" charset="0"/>
              </a:rPr>
            </a:br>
            <a:r>
              <a:rPr lang="en-US" sz="2000" dirty="0">
                <a:latin typeface="Roboto" panose="020B0604020202020204" charset="0"/>
                <a:cs typeface="Roboto" panose="020B0604020202020204" charset="0"/>
              </a:rPr>
              <a:t>Manager Business Systems</a:t>
            </a:r>
            <a:br>
              <a:rPr lang="en-US" sz="2000" dirty="0">
                <a:latin typeface="Roboto" panose="020B0604020202020204" charset="0"/>
                <a:cs typeface="Roboto" panose="020B0604020202020204" charset="0"/>
              </a:rPr>
            </a:br>
            <a:r>
              <a:rPr lang="en-US" sz="2000" dirty="0">
                <a:latin typeface="Roboto" panose="020B0604020202020204" charset="0"/>
                <a:cs typeface="Roboto" panose="020B0604020202020204" charset="0"/>
              </a:rPr>
              <a:t>Southcoast Health Systems</a:t>
            </a:r>
            <a:br>
              <a:rPr lang="en-US" sz="2000" dirty="0">
                <a:latin typeface="Roboto" panose="020B0604020202020204" charset="0"/>
                <a:cs typeface="Roboto" panose="020B0604020202020204" charset="0"/>
              </a:rPr>
            </a:br>
            <a:br>
              <a:rPr lang="en-US" sz="2000" dirty="0">
                <a:latin typeface="Roboto" panose="020B0604020202020204" charset="0"/>
                <a:cs typeface="Roboto" panose="020B0604020202020204" charset="0"/>
              </a:rPr>
            </a:br>
            <a:r>
              <a:rPr lang="en-US" sz="2000" b="1" dirty="0">
                <a:latin typeface="Roboto" panose="020B0604020202020204" charset="0"/>
                <a:cs typeface="Roboto" panose="020B0604020202020204" charset="0"/>
              </a:rPr>
              <a:t>Derek Tomei</a:t>
            </a:r>
            <a:br>
              <a:rPr lang="en-US" sz="2000" dirty="0">
                <a:latin typeface="Roboto" panose="020B0604020202020204" charset="0"/>
                <a:cs typeface="Roboto" panose="020B0604020202020204" charset="0"/>
              </a:rPr>
            </a:br>
            <a:r>
              <a:rPr lang="en-US" sz="2000" dirty="0">
                <a:latin typeface="Roboto" panose="020B0604020202020204" charset="0"/>
                <a:cs typeface="Roboto" panose="020B0604020202020204" charset="0"/>
              </a:rPr>
              <a:t>Director of PeopleSoft Line of Business</a:t>
            </a:r>
            <a:br>
              <a:rPr lang="en-US" sz="2000" dirty="0">
                <a:latin typeface="Roboto" panose="020B0604020202020204" charset="0"/>
                <a:cs typeface="Roboto" panose="020B0604020202020204" charset="0"/>
              </a:rPr>
            </a:br>
            <a:r>
              <a:rPr lang="en-US" sz="2000" dirty="0">
                <a:latin typeface="Roboto" panose="020B0604020202020204" charset="0"/>
                <a:cs typeface="Roboto" panose="020B0604020202020204" charset="0"/>
              </a:rPr>
              <a:t>Velocity Technology Solutions</a:t>
            </a:r>
          </a:p>
        </p:txBody>
      </p:sp>
    </p:spTree>
    <p:extLst>
      <p:ext uri="{BB962C8B-B14F-4D97-AF65-F5344CB8AC3E}">
        <p14:creationId xmlns:p14="http://schemas.microsoft.com/office/powerpoint/2010/main" val="296921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E1D91-64A3-46B4-9C7E-F5888CEA8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boto" panose="020B0604020202020204" charset="0"/>
                <a:cs typeface="Roboto" panose="020B0604020202020204" charset="0"/>
              </a:rPr>
              <a:t>An Overview of Southcoast’s Journey to OCI with Velocity</a:t>
            </a:r>
          </a:p>
        </p:txBody>
      </p:sp>
    </p:spTree>
    <p:extLst>
      <p:ext uri="{BB962C8B-B14F-4D97-AF65-F5344CB8AC3E}">
        <p14:creationId xmlns:p14="http://schemas.microsoft.com/office/powerpoint/2010/main" val="2904841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91B84F-DE66-4D02-98F1-D573CC97C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2619" y="1167675"/>
            <a:ext cx="10795001" cy="559847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B0604020202020204" charset="0"/>
                <a:cs typeface="Roboto" panose="020B0604020202020204" charset="0"/>
              </a:rPr>
              <a:t>Southcoast implemented PeopleSoft on a Previous Hosting Provider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B0604020202020204" charset="0"/>
                <a:cs typeface="Roboto" panose="020B0604020202020204" charset="0"/>
              </a:rPr>
              <a:t>The Implementation’s were Complex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B0604020202020204" charset="0"/>
                <a:cs typeface="Roboto" panose="020B0604020202020204" charset="0"/>
              </a:rPr>
              <a:t>Faced Severe Challenges with Previous Provider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B0604020202020204" charset="0"/>
                <a:cs typeface="Roboto" panose="020B0604020202020204" charset="0"/>
              </a:rPr>
              <a:t>Not getting the Expected and Needed Guidance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B0604020202020204" charset="0"/>
                <a:cs typeface="Roboto" panose="020B0604020202020204" charset="0"/>
              </a:rPr>
              <a:t>Rigid processes, Lack of Flexibility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B0604020202020204" charset="0"/>
                <a:cs typeface="Roboto" panose="020B0604020202020204" charset="0"/>
              </a:rPr>
              <a:t>Turn around times for tasks took too long</a:t>
            </a:r>
            <a:br>
              <a:rPr lang="en-US" sz="2400" dirty="0">
                <a:latin typeface="Roboto" panose="020B0604020202020204" charset="0"/>
                <a:cs typeface="Roboto" panose="020B0604020202020204" charset="0"/>
              </a:rPr>
            </a:br>
            <a:endParaRPr lang="en-US" sz="2400" dirty="0">
              <a:latin typeface="Roboto" panose="020B0604020202020204" charset="0"/>
              <a:cs typeface="Roboto" panose="020B060402020202020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B0604020202020204" charset="0"/>
                <a:cs typeface="Roboto" panose="020B0604020202020204" charset="0"/>
              </a:rPr>
              <a:t>Additional Challenges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B0604020202020204" charset="0"/>
                <a:cs typeface="Roboto" panose="020B0604020202020204" charset="0"/>
              </a:rPr>
              <a:t>Struggling with the Implementation aftermath and Application Support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Roboto" panose="020B0604020202020204" charset="0"/>
                <a:cs typeface="Roboto" panose="020B0604020202020204" charset="0"/>
              </a:rPr>
              <a:t>Struggling to keep up with calls from Employees surrounding HR, Benefits, Payroll</a:t>
            </a:r>
            <a:br>
              <a:rPr lang="en-US" sz="2400" dirty="0">
                <a:latin typeface="Roboto" panose="020B0604020202020204" charset="0"/>
                <a:cs typeface="Roboto" panose="020B0604020202020204" charset="0"/>
              </a:rPr>
            </a:br>
            <a:endParaRPr lang="en-US" sz="2400" dirty="0">
              <a:latin typeface="Roboto" panose="020B0604020202020204" charset="0"/>
              <a:cs typeface="Roboto" panose="020B060402020202020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000" dirty="0">
              <a:latin typeface="Roboto" panose="020B0604020202020204" charset="0"/>
              <a:cs typeface="Roboto" panose="020B060402020202020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0A4265-B506-4660-AA3C-0EA24398B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920" y="-63023"/>
            <a:ext cx="10515600" cy="1325563"/>
          </a:xfrm>
        </p:spPr>
        <p:txBody>
          <a:bodyPr/>
          <a:lstStyle/>
          <a:p>
            <a:r>
              <a:rPr lang="en-US" dirty="0">
                <a:latin typeface="Roboto" panose="020B0604020202020204" charset="0"/>
                <a:cs typeface="Roboto" panose="020B0604020202020204" charset="0"/>
              </a:rPr>
              <a:t>Southcoast Challenges</a:t>
            </a:r>
          </a:p>
        </p:txBody>
      </p:sp>
    </p:spTree>
    <p:extLst>
      <p:ext uri="{BB962C8B-B14F-4D97-AF65-F5344CB8AC3E}">
        <p14:creationId xmlns:p14="http://schemas.microsoft.com/office/powerpoint/2010/main" val="824412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4F697-9989-426C-9E98-12F945806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8343" y="1167821"/>
            <a:ext cx="11473543" cy="559847"/>
          </a:xfrm>
        </p:spPr>
        <p:txBody>
          <a:bodyPr>
            <a:noAutofit/>
          </a:bodyPr>
          <a:lstStyle/>
          <a:p>
            <a:pPr marL="342900" indent="-342900" algn="l" rtl="0" eaLnBrk="1" latinLnBrk="0" hangingPunct="1">
              <a:buFont typeface="Arial" panose="020B0604020202020204" pitchFamily="34" charset="0"/>
              <a:buChar char="•"/>
            </a:pPr>
            <a:r>
              <a:rPr lang="en-US" sz="2000" dirty="0">
                <a:latin typeface="Roboto" panose="020B0604020202020204" charset="0"/>
                <a:cs typeface="Roboto" panose="020B0604020202020204" charset="0"/>
              </a:rPr>
              <a:t>Velocity engaged with Southcoast to Fill Knowledge Gaps and Build both IT and operational knowledge around FSCM and HCM applications with Remote Application Management Support on Previous Hosting Provider.</a:t>
            </a:r>
            <a:br>
              <a:rPr lang="en-US" sz="2000" dirty="0">
                <a:latin typeface="Roboto" panose="020B0604020202020204" charset="0"/>
                <a:cs typeface="Roboto" panose="020B0604020202020204" charset="0"/>
              </a:rPr>
            </a:br>
            <a:endParaRPr lang="en-US" sz="2000" dirty="0">
              <a:latin typeface="Roboto" panose="020B0604020202020204" charset="0"/>
              <a:cs typeface="Roboto" panose="020B0604020202020204" charset="0"/>
            </a:endParaRPr>
          </a:p>
          <a:p>
            <a:pPr marL="342900" indent="-342900" algn="l" rtl="0" eaLnBrk="1" latinLnBrk="0" hangingPunct="1">
              <a:buFont typeface="Arial" panose="020B0604020202020204" pitchFamily="34" charset="0"/>
              <a:buChar char="•"/>
            </a:pPr>
            <a:r>
              <a:rPr lang="en-US" sz="2000" dirty="0">
                <a:latin typeface="Roboto" panose="020B0604020202020204" charset="0"/>
                <a:cs typeface="Roboto" panose="020B0604020202020204" charset="0"/>
              </a:rPr>
              <a:t>Southcoast’s partnered with Velocity to provide 3rd tier application/functional support behind the Southcoast IT Helpdesk and IT Developers/Analysts. </a:t>
            </a:r>
            <a:br>
              <a:rPr lang="en-US" sz="2000" dirty="0">
                <a:latin typeface="Roboto" panose="020B0604020202020204" charset="0"/>
                <a:cs typeface="Roboto" panose="020B0604020202020204" charset="0"/>
              </a:rPr>
            </a:br>
            <a:endParaRPr lang="en-US" sz="2000" dirty="0">
              <a:latin typeface="Roboto" panose="020B0604020202020204" charset="0"/>
              <a:cs typeface="Roboto" panose="020B0604020202020204" charset="0"/>
            </a:endParaRPr>
          </a:p>
          <a:p>
            <a:pPr marL="342900" indent="-342900" algn="l" rtl="0" eaLnBrk="1" latinLnBrk="0" hangingPunct="1">
              <a:buFont typeface="Arial" panose="020B0604020202020204" pitchFamily="34" charset="0"/>
              <a:buChar char="•"/>
            </a:pPr>
            <a:r>
              <a:rPr lang="en-US" sz="2000" dirty="0">
                <a:latin typeface="Roboto" panose="020B0604020202020204" charset="0"/>
                <a:cs typeface="Roboto" panose="020B0604020202020204" charset="0"/>
              </a:rPr>
              <a:t>Velocity Engaged to Provide Project Development Services and Functional How To Support as Needed</a:t>
            </a:r>
            <a:br>
              <a:rPr lang="en-US" sz="2000" dirty="0">
                <a:latin typeface="Roboto" panose="020B0604020202020204" charset="0"/>
                <a:cs typeface="Roboto" panose="020B0604020202020204" charset="0"/>
              </a:rPr>
            </a:br>
            <a:endParaRPr lang="en-US" sz="2000" dirty="0">
              <a:latin typeface="Roboto" panose="020B0604020202020204" charset="0"/>
              <a:cs typeface="Roboto" panose="020B0604020202020204" charset="0"/>
            </a:endParaRPr>
          </a:p>
          <a:p>
            <a:pPr marL="342900" indent="-342900" algn="l" rtl="0" eaLnBrk="1" latinLnBrk="0" hangingPunct="1">
              <a:buFont typeface="Arial" panose="020B0604020202020204" pitchFamily="34" charset="0"/>
              <a:buChar char="•"/>
            </a:pPr>
            <a:r>
              <a:rPr lang="en-US" sz="2000" dirty="0">
                <a:latin typeface="Roboto" panose="020B0604020202020204" charset="0"/>
                <a:cs typeface="Roboto" panose="020B0604020202020204" charset="0"/>
              </a:rPr>
              <a:t>Velocity Business Process Outsourcing team engaged as Tier 1 support center for Southcoast employee's to call with HR/Payroll/Benefits questions</a:t>
            </a:r>
            <a:br>
              <a:rPr lang="en-US" sz="2000" dirty="0">
                <a:latin typeface="Roboto" panose="020B0604020202020204" charset="0"/>
                <a:cs typeface="Roboto" panose="020B0604020202020204" charset="0"/>
              </a:rPr>
            </a:br>
            <a:r>
              <a:rPr lang="en-US" sz="2000" dirty="0">
                <a:latin typeface="Roboto" panose="020B0604020202020204" charset="0"/>
                <a:cs typeface="Roboto" panose="020B0604020202020204" charset="0"/>
              </a:rPr>
              <a:t> </a:t>
            </a:r>
          </a:p>
          <a:p>
            <a:pPr marL="342900" indent="-342900" algn="l" rtl="0" eaLnBrk="1" latinLnBrk="0" hangingPunct="1">
              <a:buFont typeface="Arial" panose="020B0604020202020204" pitchFamily="34" charset="0"/>
              <a:buChar char="•"/>
            </a:pPr>
            <a:r>
              <a:rPr lang="en-US" sz="2000" dirty="0">
                <a:latin typeface="Roboto" panose="020B0604020202020204" charset="0"/>
                <a:cs typeface="Roboto" panose="020B0604020202020204" charset="0"/>
              </a:rPr>
              <a:t>Velocity provided leadership and guidance to plan the move to OCI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DA13B5-5DA8-4F69-BFE5-35CD8A88D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3066"/>
            <a:ext cx="10515600" cy="1325563"/>
          </a:xfrm>
        </p:spPr>
        <p:txBody>
          <a:bodyPr/>
          <a:lstStyle/>
          <a:p>
            <a:r>
              <a:rPr lang="en-US" dirty="0">
                <a:latin typeface="Roboto" panose="020B0604020202020204" charset="0"/>
                <a:cs typeface="Roboto" panose="020B0604020202020204" charset="0"/>
              </a:rPr>
              <a:t>Partnerships</a:t>
            </a:r>
            <a:r>
              <a:rPr lang="en-US" baseline="0" dirty="0">
                <a:latin typeface="Roboto" panose="020B0604020202020204" charset="0"/>
                <a:cs typeface="Roboto" panose="020B0604020202020204" charset="0"/>
              </a:rPr>
              <a:t> and Relationships</a:t>
            </a:r>
            <a:endParaRPr lang="en-US" dirty="0">
              <a:latin typeface="Roboto" panose="020B0604020202020204" charset="0"/>
              <a:cs typeface="Robo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081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CCFEA-010A-4BEC-BA1A-25DE70516F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720" y="1530476"/>
            <a:ext cx="10515600" cy="559847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latin typeface="Roboto" panose="020B0604020202020204" charset="0"/>
                <a:cs typeface="Roboto" panose="020B0604020202020204" charset="0"/>
              </a:rPr>
              <a:t>Southcoast Desired to:</a:t>
            </a:r>
          </a:p>
          <a:p>
            <a:pPr marL="400050" lvl="1" indent="0" algn="l">
              <a:buNone/>
            </a:pPr>
            <a:r>
              <a:rPr lang="en-US" sz="2400" dirty="0">
                <a:latin typeface="Roboto" panose="020B0604020202020204" charset="0"/>
                <a:cs typeface="Roboto" panose="020B0604020202020204" charset="0"/>
              </a:rPr>
              <a:t>✓ Improve Performance</a:t>
            </a:r>
          </a:p>
          <a:p>
            <a:pPr marL="400050" lvl="1" indent="0" algn="l">
              <a:buNone/>
            </a:pPr>
            <a:r>
              <a:rPr lang="en-US" sz="2400" dirty="0">
                <a:latin typeface="Roboto" panose="020B0604020202020204" charset="0"/>
                <a:cs typeface="Roboto" panose="020B0604020202020204" charset="0"/>
              </a:rPr>
              <a:t>✓ Fill Gaps on Infrastructure</a:t>
            </a:r>
          </a:p>
          <a:p>
            <a:pPr marL="400050" lvl="1" indent="0" algn="l">
              <a:buNone/>
            </a:pPr>
            <a:r>
              <a:rPr lang="en-US" sz="2400" dirty="0">
                <a:latin typeface="Roboto" panose="020B0604020202020204" charset="0"/>
                <a:cs typeface="Roboto" panose="020B0604020202020204" charset="0"/>
              </a:rPr>
              <a:t>✓ Increase Application Efficiency</a:t>
            </a:r>
          </a:p>
          <a:p>
            <a:pPr marL="400050" lvl="1" indent="0" algn="l">
              <a:buNone/>
            </a:pPr>
            <a:r>
              <a:rPr lang="en-US" sz="2400" dirty="0">
                <a:latin typeface="Roboto" panose="020B0604020202020204" charset="0"/>
                <a:cs typeface="Roboto" panose="020B0604020202020204" charset="0"/>
              </a:rPr>
              <a:t>✓ Improve Service Levels in Order to Allow for Growth</a:t>
            </a:r>
          </a:p>
          <a:p>
            <a:pPr marL="400050" lvl="1" indent="0" algn="l">
              <a:buNone/>
            </a:pPr>
            <a:r>
              <a:rPr lang="en-US" sz="2400" dirty="0">
                <a:latin typeface="Roboto" panose="020B0604020202020204" charset="0"/>
                <a:cs typeface="Roboto" panose="020B0604020202020204" charset="0"/>
              </a:rPr>
              <a:t>✓ Achieve Faster Response Times on Requests</a:t>
            </a:r>
          </a:p>
          <a:p>
            <a:pPr marL="400050" lvl="1" indent="0" algn="l">
              <a:buNone/>
            </a:pPr>
            <a:r>
              <a:rPr lang="en-US" sz="2400" dirty="0">
                <a:latin typeface="Roboto" panose="020B0604020202020204" charset="0"/>
                <a:cs typeface="Roboto" panose="020B0604020202020204" charset="0"/>
              </a:rPr>
              <a:t>✓ Have one Throat to Choke</a:t>
            </a:r>
          </a:p>
          <a:p>
            <a:pPr marL="400050" lvl="1" indent="0" algn="l">
              <a:buNone/>
            </a:pPr>
            <a:endParaRPr lang="en-US" sz="2400" dirty="0">
              <a:latin typeface="Roboto" panose="020B0604020202020204" charset="0"/>
              <a:cs typeface="Roboto" panose="020B0604020202020204" charset="0"/>
            </a:endParaRPr>
          </a:p>
          <a:p>
            <a:pPr algn="l"/>
            <a:r>
              <a:rPr lang="en-US" dirty="0">
                <a:latin typeface="Roboto" panose="020B0604020202020204" charset="0"/>
                <a:cs typeface="Roboto" panose="020B0604020202020204" charset="0"/>
              </a:rPr>
              <a:t>Already Partnered with a leader in Enterprise and Business Application Managed Cloud Hosting Provider</a:t>
            </a:r>
          </a:p>
          <a:p>
            <a:pPr marL="0" indent="0" algn="l">
              <a:buNone/>
            </a:pPr>
            <a:endParaRPr lang="en-US" dirty="0">
              <a:latin typeface="Roboto" panose="020B0604020202020204" charset="0"/>
              <a:cs typeface="Roboto" panose="020B060402020202020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63C524-A255-4CB0-BD54-1E4B5FF38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" y="336993"/>
            <a:ext cx="1175512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Roboto" panose="020B0604020202020204" charset="0"/>
                <a:cs typeface="Roboto" panose="020B0604020202020204" charset="0"/>
              </a:rPr>
              <a:t>Decision to Migrate from Previous Provider</a:t>
            </a:r>
          </a:p>
        </p:txBody>
      </p:sp>
    </p:spTree>
    <p:extLst>
      <p:ext uri="{BB962C8B-B14F-4D97-AF65-F5344CB8AC3E}">
        <p14:creationId xmlns:p14="http://schemas.microsoft.com/office/powerpoint/2010/main" val="1873329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40361-26A3-476A-99D7-78FCEFC0F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1341992"/>
            <a:ext cx="10918371" cy="559847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latin typeface="Roboto" panose="020B0604020202020204" charset="0"/>
                <a:cs typeface="Roboto" panose="020B0604020202020204" charset="0"/>
              </a:rPr>
              <a:t>Southcoast Chose Velocity and their VCAMP Cloud Platform to Move their PeopleSoft Applications to OCI</a:t>
            </a:r>
            <a:br>
              <a:rPr lang="en-US" sz="2000" dirty="0">
                <a:latin typeface="Roboto" panose="020B0604020202020204" charset="0"/>
                <a:cs typeface="Roboto" panose="020B0604020202020204" charset="0"/>
              </a:rPr>
            </a:br>
            <a:r>
              <a:rPr lang="en-US" sz="2000" dirty="0">
                <a:latin typeface="Roboto" panose="020B0604020202020204" charset="0"/>
                <a:cs typeface="Roboto" panose="020B0604020202020204" charset="0"/>
              </a:rPr>
              <a:t>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B0604020202020204" charset="0"/>
                <a:cs typeface="Roboto" panose="020B0604020202020204" charset="0"/>
              </a:rPr>
              <a:t>To Maintain choice and control with their own unique configuration of PeopleSoft applications, customizations, and data </a:t>
            </a:r>
            <a:br>
              <a:rPr lang="en-US" dirty="0">
                <a:latin typeface="Roboto" panose="020B0604020202020204" charset="0"/>
                <a:cs typeface="Roboto" panose="020B0604020202020204" charset="0"/>
              </a:rPr>
            </a:br>
            <a:endParaRPr lang="en-US" dirty="0">
              <a:latin typeface="Roboto" panose="020B0604020202020204" charset="0"/>
              <a:cs typeface="Roboto" panose="020B0604020202020204" charset="0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B0604020202020204" charset="0"/>
                <a:cs typeface="Roboto" panose="020B0604020202020204" charset="0"/>
              </a:rPr>
              <a:t>Oracle Best in class hardware, storage and Compute </a:t>
            </a:r>
            <a:br>
              <a:rPr lang="en-US" dirty="0">
                <a:latin typeface="Roboto" panose="020B0604020202020204" charset="0"/>
                <a:cs typeface="Roboto" panose="020B0604020202020204" charset="0"/>
              </a:rPr>
            </a:br>
            <a:endParaRPr lang="en-US" dirty="0">
              <a:latin typeface="Roboto" panose="020B0604020202020204" charset="0"/>
              <a:cs typeface="Roboto" panose="020B0604020202020204" charset="0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B0604020202020204" charset="0"/>
                <a:cs typeface="Roboto" panose="020B0604020202020204" charset="0"/>
              </a:rPr>
              <a:t>Velocity performed the migration and wrapped it all together with a complete Managed Cloud solution on our Proprietary Platform</a:t>
            </a:r>
            <a:br>
              <a:rPr lang="en-US" dirty="0">
                <a:latin typeface="Roboto" panose="020B0604020202020204" charset="0"/>
                <a:cs typeface="Roboto" panose="020B0604020202020204" charset="0"/>
              </a:rPr>
            </a:br>
            <a:endParaRPr lang="en-US" dirty="0">
              <a:latin typeface="Roboto" panose="020B0604020202020204" charset="0"/>
              <a:cs typeface="Roboto" panose="020B0604020202020204" charset="0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B0604020202020204" charset="0"/>
                <a:cs typeface="Roboto" panose="020B0604020202020204" charset="0"/>
              </a:rPr>
              <a:t>Southcoast is able to reap the cost savings Oracle provides to Velocity as a Managed Services Provider (MSP), with bundled services into a consolidated, contractual, SaaS-like solution </a:t>
            </a:r>
            <a:br>
              <a:rPr lang="en-US" dirty="0">
                <a:latin typeface="Roboto" panose="020B0604020202020204" charset="0"/>
                <a:cs typeface="Roboto" panose="020B0604020202020204" charset="0"/>
              </a:rPr>
            </a:br>
            <a:endParaRPr lang="en-US" dirty="0">
              <a:latin typeface="Roboto" panose="020B0604020202020204" charset="0"/>
              <a:cs typeface="Roboto" panose="020B0604020202020204" charset="0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>
                <a:latin typeface="Roboto" panose="020B0604020202020204" charset="0"/>
                <a:cs typeface="Roboto" panose="020B0604020202020204" charset="0"/>
              </a:rPr>
              <a:t>More flexibility, faster response times, and agility to grow the business.</a:t>
            </a:r>
            <a:endParaRPr lang="en-US" sz="1400" dirty="0">
              <a:latin typeface="Roboto" panose="020B0604020202020204" charset="0"/>
              <a:cs typeface="Roboto" panose="020B060402020202020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55BB0F-B1EC-49C0-8464-A3B2005FD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639" y="296353"/>
            <a:ext cx="10515600" cy="1325563"/>
          </a:xfrm>
        </p:spPr>
        <p:txBody>
          <a:bodyPr/>
          <a:lstStyle/>
          <a:p>
            <a:r>
              <a:rPr lang="en-US" dirty="0">
                <a:latin typeface="Roboto" panose="020B0604020202020204" charset="0"/>
                <a:cs typeface="Roboto" panose="020B0604020202020204" charset="0"/>
              </a:rPr>
              <a:t>Migration to OCI</a:t>
            </a:r>
          </a:p>
        </p:txBody>
      </p:sp>
    </p:spTree>
    <p:extLst>
      <p:ext uri="{BB962C8B-B14F-4D97-AF65-F5344CB8AC3E}">
        <p14:creationId xmlns:p14="http://schemas.microsoft.com/office/powerpoint/2010/main" val="111137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EBA89-92D1-4414-A397-99395C520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boto" panose="020B0604020202020204" charset="0"/>
                <a:cs typeface="Roboto" panose="020B0604020202020204" charset="0"/>
              </a:rPr>
              <a:t>What Does a Migration to the OCI Cloud Look Like?</a:t>
            </a:r>
          </a:p>
        </p:txBody>
      </p:sp>
    </p:spTree>
    <p:extLst>
      <p:ext uri="{BB962C8B-B14F-4D97-AF65-F5344CB8AC3E}">
        <p14:creationId xmlns:p14="http://schemas.microsoft.com/office/powerpoint/2010/main" val="2899102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124">
            <a:extLst>
              <a:ext uri="{FF2B5EF4-FFF2-40B4-BE49-F238E27FC236}">
                <a16:creationId xmlns:a16="http://schemas.microsoft.com/office/drawing/2014/main" id="{D4166AD9-3E5E-4D97-BCED-575C371BC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5" y="-2"/>
            <a:ext cx="12159345" cy="6847115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F26C557D-DFAF-47C0-BA03-3D7EC0602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3168" y="3284081"/>
            <a:ext cx="333375" cy="257175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E79DDD94-B755-448A-9737-6ECF67B17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5193" y="3207879"/>
            <a:ext cx="333375" cy="257175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1AE5A454-4C8A-48EB-9FD4-B94DFA874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4705" y="3142315"/>
            <a:ext cx="333375" cy="2571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C645D0E-F453-4B8B-8549-DB4A54E535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6203" y="2279232"/>
            <a:ext cx="1278607" cy="76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323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96088-FC6C-47AD-A686-F88A393AD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Roboto" panose="020B0604020202020204" charset="0"/>
                <a:cs typeface="Roboto" panose="020B0604020202020204" charset="0"/>
              </a:rPr>
              <a:t>Challenges, Tasks &amp; Considerations Along the Journey to the Cloud</a:t>
            </a:r>
            <a:br>
              <a:rPr lang="en-US" dirty="0">
                <a:latin typeface="Roboto" panose="020B0604020202020204" charset="0"/>
                <a:cs typeface="Roboto" panose="020B0604020202020204" charset="0"/>
              </a:rPr>
            </a:br>
            <a:endParaRPr lang="en-US" dirty="0">
              <a:latin typeface="Roboto" panose="020B0604020202020204" charset="0"/>
              <a:cs typeface="Robo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397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F64FC3-86E6-44F6-90CA-5995E441B7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9478" y="1050158"/>
            <a:ext cx="10515600" cy="559847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Roboto" panose="020B0604020202020204" charset="0"/>
                <a:cs typeface="Roboto" panose="020B0604020202020204" charset="0"/>
              </a:rPr>
              <a:t>Alignment of Business and IT Early in Project and Planning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Roboto" panose="020B0604020202020204" charset="0"/>
                <a:cs typeface="Roboto" panose="020B0604020202020204" charset="0"/>
              </a:rPr>
              <a:t>Velocity Stepped up to be a Conduit and True Partner between Southcoast and their Previous Hosting Provider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Roboto" panose="020B0604020202020204" charset="0"/>
                <a:cs typeface="Roboto" panose="020B0604020202020204" charset="0"/>
              </a:rPr>
              <a:t>Be sure to Inventory of Current Environment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Roboto" panose="020B0604020202020204" charset="0"/>
                <a:cs typeface="Roboto" panose="020B0604020202020204" charset="0"/>
              </a:rPr>
              <a:t>Integration Points Internal and External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Roboto" panose="020B0604020202020204" charset="0"/>
                <a:cs typeface="Roboto" panose="020B0604020202020204" charset="0"/>
              </a:rPr>
              <a:t>Networking Considerations (VPN, Fast Connect – MPLS)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Roboto" panose="020B0604020202020204" charset="0"/>
                <a:cs typeface="Roboto" panose="020B0604020202020204" charset="0"/>
              </a:rPr>
              <a:t>Active vs. Future URL’s and Domain Names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Roboto" panose="020B0604020202020204" charset="0"/>
                <a:cs typeface="Roboto" panose="020B0604020202020204" charset="0"/>
              </a:rPr>
              <a:t>Firewall Rules for interconnectivity with Cloud App and Internal Resources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Roboto" panose="020B0604020202020204" charset="0"/>
                <a:cs typeface="Roboto" panose="020B0604020202020204" charset="0"/>
              </a:rPr>
              <a:t>Simultaneous Access to Current and Future Environments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Roboto" panose="020B0604020202020204" charset="0"/>
                <a:cs typeface="Roboto" panose="020B0604020202020204" charset="0"/>
              </a:rPr>
              <a:t>App Designer, SQL Developer, nVision, </a:t>
            </a:r>
            <a:r>
              <a:rPr lang="en-US" sz="1600" dirty="0" err="1">
                <a:latin typeface="Roboto" panose="020B0604020202020204" charset="0"/>
                <a:cs typeface="Roboto" panose="020B0604020202020204" charset="0"/>
              </a:rPr>
              <a:t>MoveIT</a:t>
            </a:r>
            <a:r>
              <a:rPr lang="en-US" sz="1600" dirty="0">
                <a:latin typeface="Roboto" panose="020B0604020202020204" charset="0"/>
                <a:cs typeface="Roboto" panose="020B0604020202020204" charset="0"/>
              </a:rPr>
              <a:t> jobs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Roboto" panose="020B0604020202020204" charset="0"/>
                <a:cs typeface="Roboto" panose="020B0604020202020204" charset="0"/>
              </a:rPr>
              <a:t>Tracking In Progress Development Projects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Roboto" panose="020B0604020202020204" charset="0"/>
                <a:cs typeface="Roboto" panose="020B0604020202020204" charset="0"/>
              </a:rPr>
              <a:t>Migration Cutover Timings (Practice, Practice, Practice)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latin typeface="Roboto" panose="020B0604020202020204" charset="0"/>
                <a:cs typeface="Roboto" panose="020B0604020202020204" charset="0"/>
              </a:rPr>
              <a:t>Test, Test, Test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811CF38-0C74-4834-BF27-36F7CE3E4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6" y="1236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Roboto" panose="020B0604020202020204" charset="0"/>
                <a:cs typeface="Roboto" panose="020B0604020202020204" charset="0"/>
              </a:rPr>
              <a:t>Challenges, Tasks, &amp; Considerations</a:t>
            </a:r>
          </a:p>
        </p:txBody>
      </p:sp>
      <p:grpSp>
        <p:nvGrpSpPr>
          <p:cNvPr id="5" name="Google Shape;1141;p174">
            <a:extLst>
              <a:ext uri="{FF2B5EF4-FFF2-40B4-BE49-F238E27FC236}">
                <a16:creationId xmlns:a16="http://schemas.microsoft.com/office/drawing/2014/main" id="{9649375C-30BC-45F5-BC7A-D7FDAC0E48DE}"/>
              </a:ext>
            </a:extLst>
          </p:cNvPr>
          <p:cNvGrpSpPr/>
          <p:nvPr/>
        </p:nvGrpSpPr>
        <p:grpSpPr>
          <a:xfrm>
            <a:off x="8647084" y="1863073"/>
            <a:ext cx="3210985" cy="3131854"/>
            <a:chOff x="5916225" y="535625"/>
            <a:chExt cx="2584225" cy="2608665"/>
          </a:xfrm>
        </p:grpSpPr>
        <p:sp>
          <p:nvSpPr>
            <p:cNvPr id="6" name="Google Shape;1142;p174">
              <a:extLst>
                <a:ext uri="{FF2B5EF4-FFF2-40B4-BE49-F238E27FC236}">
                  <a16:creationId xmlns:a16="http://schemas.microsoft.com/office/drawing/2014/main" id="{29D8D81E-8A2C-4D27-B930-DEC53225D795}"/>
                </a:ext>
              </a:extLst>
            </p:cNvPr>
            <p:cNvSpPr/>
            <p:nvPr/>
          </p:nvSpPr>
          <p:spPr>
            <a:xfrm>
              <a:off x="7228919" y="535625"/>
              <a:ext cx="1089900" cy="1072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8437" y="354"/>
                  </a:lnTo>
                  <a:lnTo>
                    <a:pt x="16825" y="1216"/>
                  </a:lnTo>
                  <a:lnTo>
                    <a:pt x="25016" y="2635"/>
                  </a:lnTo>
                  <a:lnTo>
                    <a:pt x="33009" y="4408"/>
                  </a:lnTo>
                  <a:lnTo>
                    <a:pt x="40756" y="6689"/>
                  </a:lnTo>
                  <a:lnTo>
                    <a:pt x="48404" y="9476"/>
                  </a:lnTo>
                  <a:lnTo>
                    <a:pt x="55805" y="12618"/>
                  </a:lnTo>
                  <a:lnTo>
                    <a:pt x="63059" y="16165"/>
                  </a:lnTo>
                  <a:lnTo>
                    <a:pt x="70016" y="20168"/>
                  </a:lnTo>
                  <a:lnTo>
                    <a:pt x="76776" y="24476"/>
                  </a:lnTo>
                  <a:lnTo>
                    <a:pt x="83190" y="29239"/>
                  </a:lnTo>
                  <a:lnTo>
                    <a:pt x="89407" y="34307"/>
                  </a:lnTo>
                  <a:lnTo>
                    <a:pt x="95279" y="39679"/>
                  </a:lnTo>
                  <a:lnTo>
                    <a:pt x="100855" y="45456"/>
                  </a:lnTo>
                  <a:lnTo>
                    <a:pt x="106233" y="51537"/>
                  </a:lnTo>
                  <a:lnTo>
                    <a:pt x="111118" y="57922"/>
                  </a:lnTo>
                  <a:lnTo>
                    <a:pt x="115756" y="64560"/>
                  </a:lnTo>
                  <a:lnTo>
                    <a:pt x="120000" y="71452"/>
                  </a:lnTo>
                  <a:lnTo>
                    <a:pt x="82253" y="93293"/>
                  </a:lnTo>
                  <a:lnTo>
                    <a:pt x="85953" y="93902"/>
                  </a:lnTo>
                  <a:lnTo>
                    <a:pt x="88618" y="94358"/>
                  </a:lnTo>
                  <a:lnTo>
                    <a:pt x="90345" y="94915"/>
                  </a:lnTo>
                  <a:lnTo>
                    <a:pt x="91924" y="95625"/>
                  </a:lnTo>
                  <a:lnTo>
                    <a:pt x="93305" y="96689"/>
                  </a:lnTo>
                  <a:lnTo>
                    <a:pt x="94588" y="97905"/>
                  </a:lnTo>
                  <a:lnTo>
                    <a:pt x="95526" y="99425"/>
                  </a:lnTo>
                  <a:lnTo>
                    <a:pt x="96414" y="101250"/>
                  </a:lnTo>
                  <a:lnTo>
                    <a:pt x="96759" y="103226"/>
                  </a:lnTo>
                  <a:lnTo>
                    <a:pt x="96809" y="105152"/>
                  </a:lnTo>
                  <a:lnTo>
                    <a:pt x="96463" y="107077"/>
                  </a:lnTo>
                  <a:lnTo>
                    <a:pt x="95773" y="108952"/>
                  </a:lnTo>
                  <a:lnTo>
                    <a:pt x="94736" y="110574"/>
                  </a:lnTo>
                  <a:lnTo>
                    <a:pt x="93453" y="112043"/>
                  </a:lnTo>
                  <a:lnTo>
                    <a:pt x="91825" y="113209"/>
                  </a:lnTo>
                  <a:lnTo>
                    <a:pt x="90000" y="114070"/>
                  </a:lnTo>
                  <a:lnTo>
                    <a:pt x="88125" y="114425"/>
                  </a:lnTo>
                  <a:lnTo>
                    <a:pt x="86151" y="114527"/>
                  </a:lnTo>
                  <a:lnTo>
                    <a:pt x="84325" y="114172"/>
                  </a:lnTo>
                  <a:lnTo>
                    <a:pt x="82549" y="113462"/>
                  </a:lnTo>
                  <a:lnTo>
                    <a:pt x="80871" y="112398"/>
                  </a:lnTo>
                  <a:lnTo>
                    <a:pt x="79490" y="111081"/>
                  </a:lnTo>
                  <a:lnTo>
                    <a:pt x="78404" y="109408"/>
                  </a:lnTo>
                  <a:lnTo>
                    <a:pt x="77516" y="107280"/>
                  </a:lnTo>
                  <a:lnTo>
                    <a:pt x="77121" y="105152"/>
                  </a:lnTo>
                  <a:lnTo>
                    <a:pt x="77171" y="102871"/>
                  </a:lnTo>
                  <a:lnTo>
                    <a:pt x="77812" y="100743"/>
                  </a:lnTo>
                  <a:lnTo>
                    <a:pt x="78750" y="98260"/>
                  </a:lnTo>
                  <a:lnTo>
                    <a:pt x="80131" y="94560"/>
                  </a:lnTo>
                  <a:lnTo>
                    <a:pt x="36167" y="120000"/>
                  </a:lnTo>
                  <a:lnTo>
                    <a:pt x="33453" y="116148"/>
                  </a:lnTo>
                  <a:lnTo>
                    <a:pt x="30246" y="112500"/>
                  </a:lnTo>
                  <a:lnTo>
                    <a:pt x="26694" y="109206"/>
                  </a:lnTo>
                  <a:lnTo>
                    <a:pt x="22944" y="106418"/>
                  </a:lnTo>
                  <a:lnTo>
                    <a:pt x="18799" y="103935"/>
                  </a:lnTo>
                  <a:lnTo>
                    <a:pt x="14407" y="101908"/>
                  </a:lnTo>
                  <a:lnTo>
                    <a:pt x="9819" y="100287"/>
                  </a:lnTo>
                  <a:lnTo>
                    <a:pt x="5032" y="99324"/>
                  </a:lnTo>
                  <a:lnTo>
                    <a:pt x="0" y="98766"/>
                  </a:lnTo>
                  <a:lnTo>
                    <a:pt x="0" y="58885"/>
                  </a:lnTo>
                  <a:lnTo>
                    <a:pt x="2269" y="59949"/>
                  </a:lnTo>
                  <a:lnTo>
                    <a:pt x="4687" y="60557"/>
                  </a:lnTo>
                  <a:lnTo>
                    <a:pt x="7154" y="60861"/>
                  </a:lnTo>
                  <a:lnTo>
                    <a:pt x="9769" y="60557"/>
                  </a:lnTo>
                  <a:lnTo>
                    <a:pt x="12236" y="59847"/>
                  </a:lnTo>
                  <a:lnTo>
                    <a:pt x="14506" y="58783"/>
                  </a:lnTo>
                  <a:lnTo>
                    <a:pt x="16480" y="57314"/>
                  </a:lnTo>
                  <a:lnTo>
                    <a:pt x="18256" y="55540"/>
                  </a:lnTo>
                  <a:lnTo>
                    <a:pt x="19638" y="53513"/>
                  </a:lnTo>
                  <a:lnTo>
                    <a:pt x="20674" y="51131"/>
                  </a:lnTo>
                  <a:lnTo>
                    <a:pt x="21365" y="48648"/>
                  </a:lnTo>
                  <a:lnTo>
                    <a:pt x="21611" y="45962"/>
                  </a:lnTo>
                  <a:lnTo>
                    <a:pt x="21365" y="43327"/>
                  </a:lnTo>
                  <a:lnTo>
                    <a:pt x="20674" y="40844"/>
                  </a:lnTo>
                  <a:lnTo>
                    <a:pt x="19638" y="38462"/>
                  </a:lnTo>
                  <a:lnTo>
                    <a:pt x="18256" y="36435"/>
                  </a:lnTo>
                  <a:lnTo>
                    <a:pt x="16480" y="34662"/>
                  </a:lnTo>
                  <a:lnTo>
                    <a:pt x="14506" y="33141"/>
                  </a:lnTo>
                  <a:lnTo>
                    <a:pt x="12236" y="32077"/>
                  </a:lnTo>
                  <a:lnTo>
                    <a:pt x="9769" y="31368"/>
                  </a:lnTo>
                  <a:lnTo>
                    <a:pt x="7154" y="31114"/>
                  </a:lnTo>
                  <a:lnTo>
                    <a:pt x="4687" y="31368"/>
                  </a:lnTo>
                  <a:lnTo>
                    <a:pt x="2269" y="32027"/>
                  </a:lnTo>
                  <a:lnTo>
                    <a:pt x="0" y="330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196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143;p174">
              <a:extLst>
                <a:ext uri="{FF2B5EF4-FFF2-40B4-BE49-F238E27FC236}">
                  <a16:creationId xmlns:a16="http://schemas.microsoft.com/office/drawing/2014/main" id="{F0600022-1516-4002-A1D7-020B67589F15}"/>
                </a:ext>
              </a:extLst>
            </p:cNvPr>
            <p:cNvSpPr/>
            <p:nvPr/>
          </p:nvSpPr>
          <p:spPr>
            <a:xfrm>
              <a:off x="6096575" y="2068514"/>
              <a:ext cx="1098300" cy="1075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3152" y="0"/>
                  </a:moveTo>
                  <a:lnTo>
                    <a:pt x="85700" y="3639"/>
                  </a:lnTo>
                  <a:lnTo>
                    <a:pt x="88542" y="6975"/>
                  </a:lnTo>
                  <a:lnTo>
                    <a:pt x="91727" y="10058"/>
                  </a:lnTo>
                  <a:lnTo>
                    <a:pt x="95108" y="12889"/>
                  </a:lnTo>
                  <a:lnTo>
                    <a:pt x="98734" y="15265"/>
                  </a:lnTo>
                  <a:lnTo>
                    <a:pt x="102654" y="17287"/>
                  </a:lnTo>
                  <a:lnTo>
                    <a:pt x="106770" y="18955"/>
                  </a:lnTo>
                  <a:lnTo>
                    <a:pt x="111033" y="20320"/>
                  </a:lnTo>
                  <a:lnTo>
                    <a:pt x="115394" y="21078"/>
                  </a:lnTo>
                  <a:lnTo>
                    <a:pt x="120000" y="21432"/>
                  </a:lnTo>
                  <a:lnTo>
                    <a:pt x="119755" y="60202"/>
                  </a:lnTo>
                  <a:lnTo>
                    <a:pt x="117550" y="59140"/>
                  </a:lnTo>
                  <a:lnTo>
                    <a:pt x="115149" y="58433"/>
                  </a:lnTo>
                  <a:lnTo>
                    <a:pt x="112650" y="58230"/>
                  </a:lnTo>
                  <a:lnTo>
                    <a:pt x="112552" y="58230"/>
                  </a:lnTo>
                  <a:lnTo>
                    <a:pt x="110004" y="58433"/>
                  </a:lnTo>
                  <a:lnTo>
                    <a:pt x="107603" y="59140"/>
                  </a:lnTo>
                  <a:lnTo>
                    <a:pt x="105398" y="60202"/>
                  </a:lnTo>
                  <a:lnTo>
                    <a:pt x="103340" y="61668"/>
                  </a:lnTo>
                  <a:lnTo>
                    <a:pt x="101625" y="63437"/>
                  </a:lnTo>
                  <a:lnTo>
                    <a:pt x="100253" y="65459"/>
                  </a:lnTo>
                  <a:lnTo>
                    <a:pt x="99126" y="67784"/>
                  </a:lnTo>
                  <a:lnTo>
                    <a:pt x="98440" y="70261"/>
                  </a:lnTo>
                  <a:lnTo>
                    <a:pt x="98195" y="72889"/>
                  </a:lnTo>
                  <a:lnTo>
                    <a:pt x="98440" y="75518"/>
                  </a:lnTo>
                  <a:lnTo>
                    <a:pt x="99077" y="78096"/>
                  </a:lnTo>
                  <a:lnTo>
                    <a:pt x="100155" y="80370"/>
                  </a:lnTo>
                  <a:lnTo>
                    <a:pt x="101527" y="82392"/>
                  </a:lnTo>
                  <a:lnTo>
                    <a:pt x="103242" y="84262"/>
                  </a:lnTo>
                  <a:lnTo>
                    <a:pt x="105202" y="85779"/>
                  </a:lnTo>
                  <a:lnTo>
                    <a:pt x="107505" y="86840"/>
                  </a:lnTo>
                  <a:lnTo>
                    <a:pt x="109906" y="87548"/>
                  </a:lnTo>
                  <a:lnTo>
                    <a:pt x="112503" y="87801"/>
                  </a:lnTo>
                  <a:lnTo>
                    <a:pt x="112552" y="87801"/>
                  </a:lnTo>
                  <a:lnTo>
                    <a:pt x="115051" y="87598"/>
                  </a:lnTo>
                  <a:lnTo>
                    <a:pt x="117354" y="86891"/>
                  </a:lnTo>
                  <a:lnTo>
                    <a:pt x="119608" y="85930"/>
                  </a:lnTo>
                  <a:lnTo>
                    <a:pt x="119314" y="120000"/>
                  </a:lnTo>
                  <a:lnTo>
                    <a:pt x="110935" y="119646"/>
                  </a:lnTo>
                  <a:lnTo>
                    <a:pt x="102654" y="118786"/>
                  </a:lnTo>
                  <a:lnTo>
                    <a:pt x="94520" y="117371"/>
                  </a:lnTo>
                  <a:lnTo>
                    <a:pt x="86582" y="115501"/>
                  </a:lnTo>
                  <a:lnTo>
                    <a:pt x="78791" y="113277"/>
                  </a:lnTo>
                  <a:lnTo>
                    <a:pt x="71245" y="110547"/>
                  </a:lnTo>
                  <a:lnTo>
                    <a:pt x="63846" y="107363"/>
                  </a:lnTo>
                  <a:lnTo>
                    <a:pt x="56643" y="103774"/>
                  </a:lnTo>
                  <a:lnTo>
                    <a:pt x="49734" y="99780"/>
                  </a:lnTo>
                  <a:lnTo>
                    <a:pt x="43021" y="95484"/>
                  </a:lnTo>
                  <a:lnTo>
                    <a:pt x="36651" y="90783"/>
                  </a:lnTo>
                  <a:lnTo>
                    <a:pt x="30477" y="85678"/>
                  </a:lnTo>
                  <a:lnTo>
                    <a:pt x="24548" y="80320"/>
                  </a:lnTo>
                  <a:lnTo>
                    <a:pt x="19011" y="74557"/>
                  </a:lnTo>
                  <a:lnTo>
                    <a:pt x="13768" y="68491"/>
                  </a:lnTo>
                  <a:lnTo>
                    <a:pt x="8819" y="62122"/>
                  </a:lnTo>
                  <a:lnTo>
                    <a:pt x="4213" y="55501"/>
                  </a:lnTo>
                  <a:lnTo>
                    <a:pt x="0" y="48626"/>
                  </a:lnTo>
                  <a:lnTo>
                    <a:pt x="38758" y="26032"/>
                  </a:lnTo>
                  <a:lnTo>
                    <a:pt x="35328" y="25425"/>
                  </a:lnTo>
                  <a:lnTo>
                    <a:pt x="32437" y="24869"/>
                  </a:lnTo>
                  <a:lnTo>
                    <a:pt x="30722" y="24465"/>
                  </a:lnTo>
                  <a:lnTo>
                    <a:pt x="29203" y="23656"/>
                  </a:lnTo>
                  <a:lnTo>
                    <a:pt x="27733" y="22695"/>
                  </a:lnTo>
                  <a:lnTo>
                    <a:pt x="26557" y="21432"/>
                  </a:lnTo>
                  <a:lnTo>
                    <a:pt x="25577" y="19966"/>
                  </a:lnTo>
                  <a:lnTo>
                    <a:pt x="24744" y="17994"/>
                  </a:lnTo>
                  <a:lnTo>
                    <a:pt x="24303" y="16074"/>
                  </a:lnTo>
                  <a:lnTo>
                    <a:pt x="24303" y="14102"/>
                  </a:lnTo>
                  <a:lnTo>
                    <a:pt x="24646" y="12283"/>
                  </a:lnTo>
                  <a:lnTo>
                    <a:pt x="25332" y="10412"/>
                  </a:lnTo>
                  <a:lnTo>
                    <a:pt x="26263" y="8744"/>
                  </a:lnTo>
                  <a:lnTo>
                    <a:pt x="27635" y="7329"/>
                  </a:lnTo>
                  <a:lnTo>
                    <a:pt x="29252" y="6116"/>
                  </a:lnTo>
                  <a:lnTo>
                    <a:pt x="31065" y="5307"/>
                  </a:lnTo>
                  <a:lnTo>
                    <a:pt x="32927" y="4852"/>
                  </a:lnTo>
                  <a:lnTo>
                    <a:pt x="34838" y="4852"/>
                  </a:lnTo>
                  <a:lnTo>
                    <a:pt x="36700" y="5206"/>
                  </a:lnTo>
                  <a:lnTo>
                    <a:pt x="38415" y="5914"/>
                  </a:lnTo>
                  <a:lnTo>
                    <a:pt x="40032" y="6874"/>
                  </a:lnTo>
                  <a:lnTo>
                    <a:pt x="41502" y="8289"/>
                  </a:lnTo>
                  <a:lnTo>
                    <a:pt x="42629" y="9957"/>
                  </a:lnTo>
                  <a:lnTo>
                    <a:pt x="43462" y="12030"/>
                  </a:lnTo>
                  <a:lnTo>
                    <a:pt x="43903" y="14203"/>
                  </a:lnTo>
                  <a:lnTo>
                    <a:pt x="43805" y="16427"/>
                  </a:lnTo>
                  <a:lnTo>
                    <a:pt x="43217" y="18601"/>
                  </a:lnTo>
                  <a:lnTo>
                    <a:pt x="42188" y="21381"/>
                  </a:lnTo>
                  <a:lnTo>
                    <a:pt x="40914" y="24717"/>
                  </a:lnTo>
                  <a:lnTo>
                    <a:pt x="83152" y="0"/>
                  </a:lnTo>
                  <a:close/>
                </a:path>
              </a:pathLst>
            </a:custGeom>
            <a:solidFill>
              <a:srgbClr val="999999">
                <a:alpha val="330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144;p174">
              <a:extLst>
                <a:ext uri="{FF2B5EF4-FFF2-40B4-BE49-F238E27FC236}">
                  <a16:creationId xmlns:a16="http://schemas.microsoft.com/office/drawing/2014/main" id="{4A705F6F-9514-4305-9D4B-1F6544B0DECA}"/>
                </a:ext>
              </a:extLst>
            </p:cNvPr>
            <p:cNvSpPr/>
            <p:nvPr/>
          </p:nvSpPr>
          <p:spPr>
            <a:xfrm>
              <a:off x="7036905" y="2064890"/>
              <a:ext cx="1272900" cy="1079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9429" y="0"/>
                  </a:moveTo>
                  <a:lnTo>
                    <a:pt x="77716" y="20344"/>
                  </a:lnTo>
                  <a:lnTo>
                    <a:pt x="75940" y="21754"/>
                  </a:lnTo>
                  <a:lnTo>
                    <a:pt x="74376" y="23466"/>
                  </a:lnTo>
                  <a:lnTo>
                    <a:pt x="73107" y="25581"/>
                  </a:lnTo>
                  <a:lnTo>
                    <a:pt x="72262" y="27696"/>
                  </a:lnTo>
                  <a:lnTo>
                    <a:pt x="71670" y="29911"/>
                  </a:lnTo>
                  <a:lnTo>
                    <a:pt x="71374" y="32177"/>
                  </a:lnTo>
                  <a:lnTo>
                    <a:pt x="71416" y="34494"/>
                  </a:lnTo>
                  <a:lnTo>
                    <a:pt x="71712" y="36760"/>
                  </a:lnTo>
                  <a:lnTo>
                    <a:pt x="72304" y="38976"/>
                  </a:lnTo>
                  <a:lnTo>
                    <a:pt x="73192" y="40990"/>
                  </a:lnTo>
                  <a:lnTo>
                    <a:pt x="74376" y="42803"/>
                  </a:lnTo>
                  <a:lnTo>
                    <a:pt x="75771" y="44515"/>
                  </a:lnTo>
                  <a:lnTo>
                    <a:pt x="77336" y="45824"/>
                  </a:lnTo>
                  <a:lnTo>
                    <a:pt x="79196" y="46882"/>
                  </a:lnTo>
                  <a:lnTo>
                    <a:pt x="81014" y="47587"/>
                  </a:lnTo>
                  <a:lnTo>
                    <a:pt x="82959" y="47939"/>
                  </a:lnTo>
                  <a:lnTo>
                    <a:pt x="84862" y="47939"/>
                  </a:lnTo>
                  <a:lnTo>
                    <a:pt x="86723" y="47486"/>
                  </a:lnTo>
                  <a:lnTo>
                    <a:pt x="88541" y="46781"/>
                  </a:lnTo>
                  <a:lnTo>
                    <a:pt x="90232" y="45723"/>
                  </a:lnTo>
                  <a:lnTo>
                    <a:pt x="91797" y="44414"/>
                  </a:lnTo>
                  <a:lnTo>
                    <a:pt x="93150" y="42752"/>
                  </a:lnTo>
                  <a:lnTo>
                    <a:pt x="94291" y="40788"/>
                  </a:lnTo>
                  <a:lnTo>
                    <a:pt x="95264" y="38522"/>
                  </a:lnTo>
                  <a:lnTo>
                    <a:pt x="95856" y="36055"/>
                  </a:lnTo>
                  <a:lnTo>
                    <a:pt x="96067" y="33587"/>
                  </a:lnTo>
                  <a:lnTo>
                    <a:pt x="120000" y="50759"/>
                  </a:lnTo>
                  <a:lnTo>
                    <a:pt x="116067" y="57759"/>
                  </a:lnTo>
                  <a:lnTo>
                    <a:pt x="111881" y="64607"/>
                  </a:lnTo>
                  <a:lnTo>
                    <a:pt x="107357" y="71053"/>
                  </a:lnTo>
                  <a:lnTo>
                    <a:pt x="102494" y="77196"/>
                  </a:lnTo>
                  <a:lnTo>
                    <a:pt x="97420" y="82987"/>
                  </a:lnTo>
                  <a:lnTo>
                    <a:pt x="92008" y="88426"/>
                  </a:lnTo>
                  <a:lnTo>
                    <a:pt x="86342" y="93562"/>
                  </a:lnTo>
                  <a:lnTo>
                    <a:pt x="80422" y="98195"/>
                  </a:lnTo>
                  <a:lnTo>
                    <a:pt x="74249" y="102425"/>
                  </a:lnTo>
                  <a:lnTo>
                    <a:pt x="67906" y="106302"/>
                  </a:lnTo>
                  <a:lnTo>
                    <a:pt x="61310" y="109727"/>
                  </a:lnTo>
                  <a:lnTo>
                    <a:pt x="54545" y="112597"/>
                  </a:lnTo>
                  <a:lnTo>
                    <a:pt x="47610" y="115165"/>
                  </a:lnTo>
                  <a:lnTo>
                    <a:pt x="40507" y="117079"/>
                  </a:lnTo>
                  <a:lnTo>
                    <a:pt x="33192" y="118590"/>
                  </a:lnTo>
                  <a:lnTo>
                    <a:pt x="25835" y="119546"/>
                  </a:lnTo>
                  <a:lnTo>
                    <a:pt x="18224" y="120000"/>
                  </a:lnTo>
                  <a:lnTo>
                    <a:pt x="18520" y="74578"/>
                  </a:lnTo>
                  <a:lnTo>
                    <a:pt x="16067" y="78002"/>
                  </a:lnTo>
                  <a:lnTo>
                    <a:pt x="14968" y="79563"/>
                  </a:lnTo>
                  <a:lnTo>
                    <a:pt x="13953" y="80872"/>
                  </a:lnTo>
                  <a:lnTo>
                    <a:pt x="12684" y="81930"/>
                  </a:lnTo>
                  <a:lnTo>
                    <a:pt x="11374" y="82635"/>
                  </a:lnTo>
                  <a:lnTo>
                    <a:pt x="9936" y="83088"/>
                  </a:lnTo>
                  <a:lnTo>
                    <a:pt x="8414" y="83239"/>
                  </a:lnTo>
                  <a:lnTo>
                    <a:pt x="6469" y="82987"/>
                  </a:lnTo>
                  <a:lnTo>
                    <a:pt x="4693" y="82182"/>
                  </a:lnTo>
                  <a:lnTo>
                    <a:pt x="3171" y="80973"/>
                  </a:lnTo>
                  <a:lnTo>
                    <a:pt x="1818" y="79412"/>
                  </a:lnTo>
                  <a:lnTo>
                    <a:pt x="887" y="77549"/>
                  </a:lnTo>
                  <a:lnTo>
                    <a:pt x="211" y="75434"/>
                  </a:lnTo>
                  <a:lnTo>
                    <a:pt x="0" y="73168"/>
                  </a:lnTo>
                  <a:lnTo>
                    <a:pt x="295" y="70801"/>
                  </a:lnTo>
                  <a:lnTo>
                    <a:pt x="887" y="68736"/>
                  </a:lnTo>
                  <a:lnTo>
                    <a:pt x="1902" y="66823"/>
                  </a:lnTo>
                  <a:lnTo>
                    <a:pt x="3255" y="65312"/>
                  </a:lnTo>
                  <a:lnTo>
                    <a:pt x="4778" y="64104"/>
                  </a:lnTo>
                  <a:lnTo>
                    <a:pt x="6553" y="63399"/>
                  </a:lnTo>
                  <a:lnTo>
                    <a:pt x="8456" y="63147"/>
                  </a:lnTo>
                  <a:lnTo>
                    <a:pt x="8541" y="63147"/>
                  </a:lnTo>
                  <a:lnTo>
                    <a:pt x="10021" y="63298"/>
                  </a:lnTo>
                  <a:lnTo>
                    <a:pt x="11501" y="63751"/>
                  </a:lnTo>
                  <a:lnTo>
                    <a:pt x="12811" y="64557"/>
                  </a:lnTo>
                  <a:lnTo>
                    <a:pt x="13995" y="65614"/>
                  </a:lnTo>
                  <a:lnTo>
                    <a:pt x="15052" y="66924"/>
                  </a:lnTo>
                  <a:lnTo>
                    <a:pt x="16067" y="68485"/>
                  </a:lnTo>
                  <a:lnTo>
                    <a:pt x="18520" y="72010"/>
                  </a:lnTo>
                  <a:lnTo>
                    <a:pt x="18816" y="21754"/>
                  </a:lnTo>
                  <a:lnTo>
                    <a:pt x="23002" y="21200"/>
                  </a:lnTo>
                  <a:lnTo>
                    <a:pt x="27145" y="20041"/>
                  </a:lnTo>
                  <a:lnTo>
                    <a:pt x="30993" y="18380"/>
                  </a:lnTo>
                  <a:lnTo>
                    <a:pt x="34756" y="16365"/>
                  </a:lnTo>
                  <a:lnTo>
                    <a:pt x="38224" y="13797"/>
                  </a:lnTo>
                  <a:lnTo>
                    <a:pt x="41479" y="10927"/>
                  </a:lnTo>
                  <a:lnTo>
                    <a:pt x="44439" y="7654"/>
                  </a:lnTo>
                  <a:lnTo>
                    <a:pt x="47061" y="3978"/>
                  </a:lnTo>
                  <a:lnTo>
                    <a:pt x="49429" y="0"/>
                  </a:lnTo>
                  <a:close/>
                </a:path>
              </a:pathLst>
            </a:custGeom>
            <a:solidFill>
              <a:srgbClr val="B92F2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145;p174">
              <a:extLst>
                <a:ext uri="{FF2B5EF4-FFF2-40B4-BE49-F238E27FC236}">
                  <a16:creationId xmlns:a16="http://schemas.microsoft.com/office/drawing/2014/main" id="{CA943E9E-D6DD-4054-A209-B24FAB2590B6}"/>
                </a:ext>
              </a:extLst>
            </p:cNvPr>
            <p:cNvSpPr/>
            <p:nvPr/>
          </p:nvSpPr>
          <p:spPr>
            <a:xfrm>
              <a:off x="6100164" y="535625"/>
              <a:ext cx="1283100" cy="1071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1628" y="0"/>
                  </a:moveTo>
                  <a:lnTo>
                    <a:pt x="101628" y="44664"/>
                  </a:lnTo>
                  <a:lnTo>
                    <a:pt x="103516" y="41825"/>
                  </a:lnTo>
                  <a:lnTo>
                    <a:pt x="105068" y="39645"/>
                  </a:lnTo>
                  <a:lnTo>
                    <a:pt x="106158" y="38326"/>
                  </a:lnTo>
                  <a:lnTo>
                    <a:pt x="107333" y="37262"/>
                  </a:lnTo>
                  <a:lnTo>
                    <a:pt x="108633" y="36451"/>
                  </a:lnTo>
                  <a:lnTo>
                    <a:pt x="110101" y="35994"/>
                  </a:lnTo>
                  <a:lnTo>
                    <a:pt x="111569" y="35842"/>
                  </a:lnTo>
                  <a:lnTo>
                    <a:pt x="113540" y="36096"/>
                  </a:lnTo>
                  <a:lnTo>
                    <a:pt x="115302" y="36907"/>
                  </a:lnTo>
                  <a:lnTo>
                    <a:pt x="116854" y="38124"/>
                  </a:lnTo>
                  <a:lnTo>
                    <a:pt x="118154" y="39645"/>
                  </a:lnTo>
                  <a:lnTo>
                    <a:pt x="119119" y="41571"/>
                  </a:lnTo>
                  <a:lnTo>
                    <a:pt x="119790" y="43700"/>
                  </a:lnTo>
                  <a:lnTo>
                    <a:pt x="120000" y="45982"/>
                  </a:lnTo>
                  <a:lnTo>
                    <a:pt x="119790" y="48314"/>
                  </a:lnTo>
                  <a:lnTo>
                    <a:pt x="119119" y="50443"/>
                  </a:lnTo>
                  <a:lnTo>
                    <a:pt x="118154" y="52370"/>
                  </a:lnTo>
                  <a:lnTo>
                    <a:pt x="116854" y="53891"/>
                  </a:lnTo>
                  <a:lnTo>
                    <a:pt x="115302" y="55107"/>
                  </a:lnTo>
                  <a:lnTo>
                    <a:pt x="113540" y="55918"/>
                  </a:lnTo>
                  <a:lnTo>
                    <a:pt x="111569" y="56172"/>
                  </a:lnTo>
                  <a:lnTo>
                    <a:pt x="110101" y="56020"/>
                  </a:lnTo>
                  <a:lnTo>
                    <a:pt x="108633" y="55462"/>
                  </a:lnTo>
                  <a:lnTo>
                    <a:pt x="107333" y="54752"/>
                  </a:lnTo>
                  <a:lnTo>
                    <a:pt x="106158" y="53688"/>
                  </a:lnTo>
                  <a:lnTo>
                    <a:pt x="105068" y="52370"/>
                  </a:lnTo>
                  <a:lnTo>
                    <a:pt x="103516" y="50139"/>
                  </a:lnTo>
                  <a:lnTo>
                    <a:pt x="101628" y="47351"/>
                  </a:lnTo>
                  <a:lnTo>
                    <a:pt x="101628" y="98808"/>
                  </a:lnTo>
                  <a:lnTo>
                    <a:pt x="97434" y="99366"/>
                  </a:lnTo>
                  <a:lnTo>
                    <a:pt x="93365" y="100329"/>
                  </a:lnTo>
                  <a:lnTo>
                    <a:pt x="89465" y="101951"/>
                  </a:lnTo>
                  <a:lnTo>
                    <a:pt x="85732" y="103979"/>
                  </a:lnTo>
                  <a:lnTo>
                    <a:pt x="82292" y="106362"/>
                  </a:lnTo>
                  <a:lnTo>
                    <a:pt x="79021" y="109252"/>
                  </a:lnTo>
                  <a:lnTo>
                    <a:pt x="76085" y="112446"/>
                  </a:lnTo>
                  <a:lnTo>
                    <a:pt x="73358" y="116096"/>
                  </a:lnTo>
                  <a:lnTo>
                    <a:pt x="70968" y="120000"/>
                  </a:lnTo>
                  <a:lnTo>
                    <a:pt x="42698" y="100430"/>
                  </a:lnTo>
                  <a:lnTo>
                    <a:pt x="44459" y="98910"/>
                  </a:lnTo>
                  <a:lnTo>
                    <a:pt x="45927" y="97084"/>
                  </a:lnTo>
                  <a:lnTo>
                    <a:pt x="47144" y="95006"/>
                  </a:lnTo>
                  <a:lnTo>
                    <a:pt x="47941" y="92877"/>
                  </a:lnTo>
                  <a:lnTo>
                    <a:pt x="48486" y="90595"/>
                  </a:lnTo>
                  <a:lnTo>
                    <a:pt x="48780" y="88365"/>
                  </a:lnTo>
                  <a:lnTo>
                    <a:pt x="48696" y="85982"/>
                  </a:lnTo>
                  <a:lnTo>
                    <a:pt x="48318" y="83700"/>
                  </a:lnTo>
                  <a:lnTo>
                    <a:pt x="47647" y="81470"/>
                  </a:lnTo>
                  <a:lnTo>
                    <a:pt x="46724" y="79442"/>
                  </a:lnTo>
                  <a:lnTo>
                    <a:pt x="45634" y="77667"/>
                  </a:lnTo>
                  <a:lnTo>
                    <a:pt x="44166" y="76096"/>
                  </a:lnTo>
                  <a:lnTo>
                    <a:pt x="42614" y="74778"/>
                  </a:lnTo>
                  <a:lnTo>
                    <a:pt x="40768" y="73713"/>
                  </a:lnTo>
                  <a:lnTo>
                    <a:pt x="38965" y="73054"/>
                  </a:lnTo>
                  <a:lnTo>
                    <a:pt x="37119" y="72801"/>
                  </a:lnTo>
                  <a:lnTo>
                    <a:pt x="35148" y="72801"/>
                  </a:lnTo>
                  <a:lnTo>
                    <a:pt x="33261" y="73257"/>
                  </a:lnTo>
                  <a:lnTo>
                    <a:pt x="31415" y="74068"/>
                  </a:lnTo>
                  <a:lnTo>
                    <a:pt x="29737" y="75183"/>
                  </a:lnTo>
                  <a:lnTo>
                    <a:pt x="28269" y="76603"/>
                  </a:lnTo>
                  <a:lnTo>
                    <a:pt x="26969" y="78276"/>
                  </a:lnTo>
                  <a:lnTo>
                    <a:pt x="25837" y="80253"/>
                  </a:lnTo>
                  <a:lnTo>
                    <a:pt x="24914" y="82534"/>
                  </a:lnTo>
                  <a:lnTo>
                    <a:pt x="24369" y="85019"/>
                  </a:lnTo>
                  <a:lnTo>
                    <a:pt x="24159" y="87503"/>
                  </a:lnTo>
                  <a:lnTo>
                    <a:pt x="0" y="70773"/>
                  </a:lnTo>
                  <a:lnTo>
                    <a:pt x="3900" y="63523"/>
                  </a:lnTo>
                  <a:lnTo>
                    <a:pt x="8053" y="56628"/>
                  </a:lnTo>
                  <a:lnTo>
                    <a:pt x="12541" y="49987"/>
                  </a:lnTo>
                  <a:lnTo>
                    <a:pt x="17364" y="43700"/>
                  </a:lnTo>
                  <a:lnTo>
                    <a:pt x="22481" y="37769"/>
                  </a:lnTo>
                  <a:lnTo>
                    <a:pt x="27808" y="32192"/>
                  </a:lnTo>
                  <a:lnTo>
                    <a:pt x="33554" y="26970"/>
                  </a:lnTo>
                  <a:lnTo>
                    <a:pt x="39384" y="22205"/>
                  </a:lnTo>
                  <a:lnTo>
                    <a:pt x="45550" y="17845"/>
                  </a:lnTo>
                  <a:lnTo>
                    <a:pt x="51925" y="13992"/>
                  </a:lnTo>
                  <a:lnTo>
                    <a:pt x="58511" y="10443"/>
                  </a:lnTo>
                  <a:lnTo>
                    <a:pt x="65305" y="7401"/>
                  </a:lnTo>
                  <a:lnTo>
                    <a:pt x="72268" y="4866"/>
                  </a:lnTo>
                  <a:lnTo>
                    <a:pt x="79356" y="2889"/>
                  </a:lnTo>
                  <a:lnTo>
                    <a:pt x="86696" y="1318"/>
                  </a:lnTo>
                  <a:lnTo>
                    <a:pt x="94078" y="354"/>
                  </a:lnTo>
                  <a:lnTo>
                    <a:pt x="101628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146;p174">
              <a:extLst>
                <a:ext uri="{FF2B5EF4-FFF2-40B4-BE49-F238E27FC236}">
                  <a16:creationId xmlns:a16="http://schemas.microsoft.com/office/drawing/2014/main" id="{B4A367D2-398E-42B4-9382-A7D6A6548DD9}"/>
                </a:ext>
              </a:extLst>
            </p:cNvPr>
            <p:cNvSpPr/>
            <p:nvPr/>
          </p:nvSpPr>
          <p:spPr>
            <a:xfrm>
              <a:off x="5916225" y="1204225"/>
              <a:ext cx="921600" cy="1264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1324" y="0"/>
                  </a:moveTo>
                  <a:lnTo>
                    <a:pt x="66601" y="19139"/>
                  </a:lnTo>
                  <a:lnTo>
                    <a:pt x="64849" y="15870"/>
                  </a:lnTo>
                  <a:lnTo>
                    <a:pt x="63855" y="13892"/>
                  </a:lnTo>
                  <a:lnTo>
                    <a:pt x="63213" y="12043"/>
                  </a:lnTo>
                  <a:lnTo>
                    <a:pt x="63096" y="10150"/>
                  </a:lnTo>
                  <a:lnTo>
                    <a:pt x="63505" y="8258"/>
                  </a:lnTo>
                  <a:lnTo>
                    <a:pt x="64673" y="6537"/>
                  </a:lnTo>
                  <a:lnTo>
                    <a:pt x="65959" y="5204"/>
                  </a:lnTo>
                  <a:lnTo>
                    <a:pt x="67594" y="3999"/>
                  </a:lnTo>
                  <a:lnTo>
                    <a:pt x="69522" y="3096"/>
                  </a:lnTo>
                  <a:lnTo>
                    <a:pt x="71684" y="2494"/>
                  </a:lnTo>
                  <a:lnTo>
                    <a:pt x="73904" y="2279"/>
                  </a:lnTo>
                  <a:lnTo>
                    <a:pt x="76299" y="2279"/>
                  </a:lnTo>
                  <a:lnTo>
                    <a:pt x="78403" y="2623"/>
                  </a:lnTo>
                  <a:lnTo>
                    <a:pt x="80564" y="3397"/>
                  </a:lnTo>
                  <a:lnTo>
                    <a:pt x="82492" y="4387"/>
                  </a:lnTo>
                  <a:lnTo>
                    <a:pt x="84011" y="5591"/>
                  </a:lnTo>
                  <a:lnTo>
                    <a:pt x="85238" y="7010"/>
                  </a:lnTo>
                  <a:lnTo>
                    <a:pt x="86056" y="8559"/>
                  </a:lnTo>
                  <a:lnTo>
                    <a:pt x="86465" y="10236"/>
                  </a:lnTo>
                  <a:lnTo>
                    <a:pt x="86348" y="11956"/>
                  </a:lnTo>
                  <a:lnTo>
                    <a:pt x="85881" y="13548"/>
                  </a:lnTo>
                  <a:lnTo>
                    <a:pt x="84946" y="15096"/>
                  </a:lnTo>
                  <a:lnTo>
                    <a:pt x="83719" y="16387"/>
                  </a:lnTo>
                  <a:lnTo>
                    <a:pt x="82200" y="17419"/>
                  </a:lnTo>
                  <a:lnTo>
                    <a:pt x="80564" y="18322"/>
                  </a:lnTo>
                  <a:lnTo>
                    <a:pt x="78695" y="18924"/>
                  </a:lnTo>
                  <a:lnTo>
                    <a:pt x="76708" y="19311"/>
                  </a:lnTo>
                  <a:lnTo>
                    <a:pt x="73729" y="19698"/>
                  </a:lnTo>
                  <a:lnTo>
                    <a:pt x="69113" y="20215"/>
                  </a:lnTo>
                  <a:lnTo>
                    <a:pt x="120000" y="41763"/>
                  </a:lnTo>
                  <a:lnTo>
                    <a:pt x="117896" y="45118"/>
                  </a:lnTo>
                  <a:lnTo>
                    <a:pt x="116144" y="48731"/>
                  </a:lnTo>
                  <a:lnTo>
                    <a:pt x="114917" y="52473"/>
                  </a:lnTo>
                  <a:lnTo>
                    <a:pt x="114099" y="56301"/>
                  </a:lnTo>
                  <a:lnTo>
                    <a:pt x="113924" y="60301"/>
                  </a:lnTo>
                  <a:lnTo>
                    <a:pt x="114099" y="64215"/>
                  </a:lnTo>
                  <a:lnTo>
                    <a:pt x="114800" y="68043"/>
                  </a:lnTo>
                  <a:lnTo>
                    <a:pt x="116027" y="71698"/>
                  </a:lnTo>
                  <a:lnTo>
                    <a:pt x="117779" y="75225"/>
                  </a:lnTo>
                  <a:lnTo>
                    <a:pt x="119941" y="78623"/>
                  </a:lnTo>
                  <a:lnTo>
                    <a:pt x="81148" y="94752"/>
                  </a:lnTo>
                  <a:lnTo>
                    <a:pt x="80973" y="92645"/>
                  </a:lnTo>
                  <a:lnTo>
                    <a:pt x="80155" y="90537"/>
                  </a:lnTo>
                  <a:lnTo>
                    <a:pt x="78928" y="88516"/>
                  </a:lnTo>
                  <a:lnTo>
                    <a:pt x="77409" y="86881"/>
                  </a:lnTo>
                  <a:lnTo>
                    <a:pt x="75540" y="85462"/>
                  </a:lnTo>
                  <a:lnTo>
                    <a:pt x="73437" y="84258"/>
                  </a:lnTo>
                  <a:lnTo>
                    <a:pt x="71100" y="83268"/>
                  </a:lnTo>
                  <a:lnTo>
                    <a:pt x="68646" y="82666"/>
                  </a:lnTo>
                  <a:lnTo>
                    <a:pt x="66075" y="82279"/>
                  </a:lnTo>
                  <a:lnTo>
                    <a:pt x="63446" y="82236"/>
                  </a:lnTo>
                  <a:lnTo>
                    <a:pt x="60759" y="82451"/>
                  </a:lnTo>
                  <a:lnTo>
                    <a:pt x="58130" y="82967"/>
                  </a:lnTo>
                  <a:lnTo>
                    <a:pt x="55676" y="83784"/>
                  </a:lnTo>
                  <a:lnTo>
                    <a:pt x="53339" y="84989"/>
                  </a:lnTo>
                  <a:lnTo>
                    <a:pt x="51411" y="86365"/>
                  </a:lnTo>
                  <a:lnTo>
                    <a:pt x="49776" y="87870"/>
                  </a:lnTo>
                  <a:lnTo>
                    <a:pt x="48549" y="89591"/>
                  </a:lnTo>
                  <a:lnTo>
                    <a:pt x="47614" y="91397"/>
                  </a:lnTo>
                  <a:lnTo>
                    <a:pt x="47088" y="93333"/>
                  </a:lnTo>
                  <a:lnTo>
                    <a:pt x="47030" y="95268"/>
                  </a:lnTo>
                  <a:lnTo>
                    <a:pt x="47322" y="97161"/>
                  </a:lnTo>
                  <a:lnTo>
                    <a:pt x="48023" y="99096"/>
                  </a:lnTo>
                  <a:lnTo>
                    <a:pt x="49133" y="100989"/>
                  </a:lnTo>
                  <a:lnTo>
                    <a:pt x="50886" y="102795"/>
                  </a:lnTo>
                  <a:lnTo>
                    <a:pt x="52930" y="104301"/>
                  </a:lnTo>
                  <a:lnTo>
                    <a:pt x="55267" y="105591"/>
                  </a:lnTo>
                  <a:lnTo>
                    <a:pt x="20798" y="119999"/>
                  </a:lnTo>
                  <a:lnTo>
                    <a:pt x="16650" y="113978"/>
                  </a:lnTo>
                  <a:lnTo>
                    <a:pt x="12852" y="107827"/>
                  </a:lnTo>
                  <a:lnTo>
                    <a:pt x="9464" y="101462"/>
                  </a:lnTo>
                  <a:lnTo>
                    <a:pt x="6601" y="94924"/>
                  </a:lnTo>
                  <a:lnTo>
                    <a:pt x="4264" y="88301"/>
                  </a:lnTo>
                  <a:lnTo>
                    <a:pt x="2453" y="81462"/>
                  </a:lnTo>
                  <a:lnTo>
                    <a:pt x="1110" y="74580"/>
                  </a:lnTo>
                  <a:lnTo>
                    <a:pt x="292" y="67526"/>
                  </a:lnTo>
                  <a:lnTo>
                    <a:pt x="0" y="60301"/>
                  </a:lnTo>
                  <a:lnTo>
                    <a:pt x="292" y="53075"/>
                  </a:lnTo>
                  <a:lnTo>
                    <a:pt x="1110" y="45978"/>
                  </a:lnTo>
                  <a:lnTo>
                    <a:pt x="2570" y="38924"/>
                  </a:lnTo>
                  <a:lnTo>
                    <a:pt x="4381" y="32086"/>
                  </a:lnTo>
                  <a:lnTo>
                    <a:pt x="6835" y="25333"/>
                  </a:lnTo>
                  <a:lnTo>
                    <a:pt x="9698" y="18709"/>
                  </a:lnTo>
                  <a:lnTo>
                    <a:pt x="13145" y="12344"/>
                  </a:lnTo>
                  <a:lnTo>
                    <a:pt x="16942" y="6021"/>
                  </a:lnTo>
                  <a:lnTo>
                    <a:pt x="21324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147;p174">
              <a:extLst>
                <a:ext uri="{FF2B5EF4-FFF2-40B4-BE49-F238E27FC236}">
                  <a16:creationId xmlns:a16="http://schemas.microsoft.com/office/drawing/2014/main" id="{F408F416-82AA-457C-BDF2-697763F74E5B}"/>
                </a:ext>
              </a:extLst>
            </p:cNvPr>
            <p:cNvSpPr/>
            <p:nvPr/>
          </p:nvSpPr>
          <p:spPr>
            <a:xfrm>
              <a:off x="7578850" y="1210567"/>
              <a:ext cx="921600" cy="1273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9201" y="0"/>
                  </a:moveTo>
                  <a:lnTo>
                    <a:pt x="103349" y="5889"/>
                  </a:lnTo>
                  <a:lnTo>
                    <a:pt x="107147" y="12076"/>
                  </a:lnTo>
                  <a:lnTo>
                    <a:pt x="110418" y="18392"/>
                  </a:lnTo>
                  <a:lnTo>
                    <a:pt x="113281" y="24836"/>
                  </a:lnTo>
                  <a:lnTo>
                    <a:pt x="115735" y="31450"/>
                  </a:lnTo>
                  <a:lnTo>
                    <a:pt x="117546" y="38236"/>
                  </a:lnTo>
                  <a:lnTo>
                    <a:pt x="118889" y="45149"/>
                  </a:lnTo>
                  <a:lnTo>
                    <a:pt x="119707" y="52147"/>
                  </a:lnTo>
                  <a:lnTo>
                    <a:pt x="120000" y="59231"/>
                  </a:lnTo>
                  <a:lnTo>
                    <a:pt x="119707" y="66614"/>
                  </a:lnTo>
                  <a:lnTo>
                    <a:pt x="118773" y="73741"/>
                  </a:lnTo>
                  <a:lnTo>
                    <a:pt x="117370" y="80825"/>
                  </a:lnTo>
                  <a:lnTo>
                    <a:pt x="115384" y="87823"/>
                  </a:lnTo>
                  <a:lnTo>
                    <a:pt x="112989" y="94608"/>
                  </a:lnTo>
                  <a:lnTo>
                    <a:pt x="109892" y="101223"/>
                  </a:lnTo>
                  <a:lnTo>
                    <a:pt x="106445" y="107667"/>
                  </a:lnTo>
                  <a:lnTo>
                    <a:pt x="102473" y="113982"/>
                  </a:lnTo>
                  <a:lnTo>
                    <a:pt x="97974" y="120000"/>
                  </a:lnTo>
                  <a:lnTo>
                    <a:pt x="53631" y="100497"/>
                  </a:lnTo>
                  <a:lnTo>
                    <a:pt x="54858" y="103100"/>
                  </a:lnTo>
                  <a:lnTo>
                    <a:pt x="55326" y="104167"/>
                  </a:lnTo>
                  <a:lnTo>
                    <a:pt x="56144" y="105704"/>
                  </a:lnTo>
                  <a:lnTo>
                    <a:pt x="56786" y="107581"/>
                  </a:lnTo>
                  <a:lnTo>
                    <a:pt x="56786" y="109416"/>
                  </a:lnTo>
                  <a:lnTo>
                    <a:pt x="56260" y="111294"/>
                  </a:lnTo>
                  <a:lnTo>
                    <a:pt x="55150" y="113001"/>
                  </a:lnTo>
                  <a:lnTo>
                    <a:pt x="53690" y="114366"/>
                  </a:lnTo>
                  <a:lnTo>
                    <a:pt x="51996" y="115476"/>
                  </a:lnTo>
                  <a:lnTo>
                    <a:pt x="50068" y="116372"/>
                  </a:lnTo>
                  <a:lnTo>
                    <a:pt x="47906" y="116884"/>
                  </a:lnTo>
                  <a:lnTo>
                    <a:pt x="45744" y="117098"/>
                  </a:lnTo>
                  <a:lnTo>
                    <a:pt x="43407" y="117012"/>
                  </a:lnTo>
                  <a:lnTo>
                    <a:pt x="41304" y="116671"/>
                  </a:lnTo>
                  <a:lnTo>
                    <a:pt x="39143" y="115903"/>
                  </a:lnTo>
                  <a:lnTo>
                    <a:pt x="37215" y="114879"/>
                  </a:lnTo>
                  <a:lnTo>
                    <a:pt x="35696" y="113684"/>
                  </a:lnTo>
                  <a:lnTo>
                    <a:pt x="34527" y="112275"/>
                  </a:lnTo>
                  <a:lnTo>
                    <a:pt x="33826" y="110611"/>
                  </a:lnTo>
                  <a:lnTo>
                    <a:pt x="33417" y="108990"/>
                  </a:lnTo>
                  <a:lnTo>
                    <a:pt x="33534" y="107283"/>
                  </a:lnTo>
                  <a:lnTo>
                    <a:pt x="34118" y="105704"/>
                  </a:lnTo>
                  <a:lnTo>
                    <a:pt x="35170" y="104167"/>
                  </a:lnTo>
                  <a:lnTo>
                    <a:pt x="36397" y="102972"/>
                  </a:lnTo>
                  <a:lnTo>
                    <a:pt x="37799" y="101906"/>
                  </a:lnTo>
                  <a:lnTo>
                    <a:pt x="39552" y="101095"/>
                  </a:lnTo>
                  <a:lnTo>
                    <a:pt x="41480" y="100497"/>
                  </a:lnTo>
                  <a:lnTo>
                    <a:pt x="43524" y="100113"/>
                  </a:lnTo>
                  <a:lnTo>
                    <a:pt x="46095" y="99815"/>
                  </a:lnTo>
                  <a:lnTo>
                    <a:pt x="46270" y="99815"/>
                  </a:lnTo>
                  <a:lnTo>
                    <a:pt x="46504" y="99815"/>
                  </a:lnTo>
                  <a:lnTo>
                    <a:pt x="46504" y="99815"/>
                  </a:lnTo>
                  <a:lnTo>
                    <a:pt x="50944" y="99388"/>
                  </a:lnTo>
                  <a:lnTo>
                    <a:pt x="408" y="77027"/>
                  </a:lnTo>
                  <a:lnTo>
                    <a:pt x="2395" y="73741"/>
                  </a:lnTo>
                  <a:lnTo>
                    <a:pt x="3972" y="70327"/>
                  </a:lnTo>
                  <a:lnTo>
                    <a:pt x="5199" y="66742"/>
                  </a:lnTo>
                  <a:lnTo>
                    <a:pt x="5900" y="63029"/>
                  </a:lnTo>
                  <a:lnTo>
                    <a:pt x="6075" y="59231"/>
                  </a:lnTo>
                  <a:lnTo>
                    <a:pt x="5900" y="55348"/>
                  </a:lnTo>
                  <a:lnTo>
                    <a:pt x="5082" y="51465"/>
                  </a:lnTo>
                  <a:lnTo>
                    <a:pt x="3855" y="47837"/>
                  </a:lnTo>
                  <a:lnTo>
                    <a:pt x="2103" y="44253"/>
                  </a:lnTo>
                  <a:lnTo>
                    <a:pt x="0" y="40924"/>
                  </a:lnTo>
                  <a:lnTo>
                    <a:pt x="40253" y="24281"/>
                  </a:lnTo>
                  <a:lnTo>
                    <a:pt x="40486" y="26372"/>
                  </a:lnTo>
                  <a:lnTo>
                    <a:pt x="41187" y="28463"/>
                  </a:lnTo>
                  <a:lnTo>
                    <a:pt x="42414" y="30469"/>
                  </a:lnTo>
                  <a:lnTo>
                    <a:pt x="44050" y="32133"/>
                  </a:lnTo>
                  <a:lnTo>
                    <a:pt x="45861" y="33627"/>
                  </a:lnTo>
                  <a:lnTo>
                    <a:pt x="48023" y="34779"/>
                  </a:lnTo>
                  <a:lnTo>
                    <a:pt x="50243" y="35675"/>
                  </a:lnTo>
                  <a:lnTo>
                    <a:pt x="52697" y="36358"/>
                  </a:lnTo>
                  <a:lnTo>
                    <a:pt x="55326" y="36742"/>
                  </a:lnTo>
                  <a:lnTo>
                    <a:pt x="58013" y="36827"/>
                  </a:lnTo>
                  <a:lnTo>
                    <a:pt x="60642" y="36571"/>
                  </a:lnTo>
                  <a:lnTo>
                    <a:pt x="63213" y="36059"/>
                  </a:lnTo>
                  <a:lnTo>
                    <a:pt x="65725" y="35163"/>
                  </a:lnTo>
                  <a:lnTo>
                    <a:pt x="68003" y="34054"/>
                  </a:lnTo>
                  <a:lnTo>
                    <a:pt x="70048" y="32731"/>
                  </a:lnTo>
                  <a:lnTo>
                    <a:pt x="71684" y="31152"/>
                  </a:lnTo>
                  <a:lnTo>
                    <a:pt x="72911" y="29530"/>
                  </a:lnTo>
                  <a:lnTo>
                    <a:pt x="73787" y="27652"/>
                  </a:lnTo>
                  <a:lnTo>
                    <a:pt x="74313" y="25775"/>
                  </a:lnTo>
                  <a:lnTo>
                    <a:pt x="74430" y="23854"/>
                  </a:lnTo>
                  <a:lnTo>
                    <a:pt x="74138" y="21934"/>
                  </a:lnTo>
                  <a:lnTo>
                    <a:pt x="73378" y="20056"/>
                  </a:lnTo>
                  <a:lnTo>
                    <a:pt x="72151" y="18179"/>
                  </a:lnTo>
                  <a:lnTo>
                    <a:pt x="70516" y="16386"/>
                  </a:lnTo>
                  <a:lnTo>
                    <a:pt x="68529" y="14850"/>
                  </a:lnTo>
                  <a:lnTo>
                    <a:pt x="66134" y="13655"/>
                  </a:lnTo>
                  <a:lnTo>
                    <a:pt x="99201" y="0"/>
                  </a:lnTo>
                  <a:close/>
                </a:path>
              </a:pathLst>
            </a:custGeom>
            <a:solidFill>
              <a:srgbClr val="999999">
                <a:alpha val="67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148;p174">
              <a:extLst>
                <a:ext uri="{FF2B5EF4-FFF2-40B4-BE49-F238E27FC236}">
                  <a16:creationId xmlns:a16="http://schemas.microsoft.com/office/drawing/2014/main" id="{243AAFD6-8A32-4DEE-BE2E-8D21CA8C537E}"/>
                </a:ext>
              </a:extLst>
            </p:cNvPr>
            <p:cNvSpPr/>
            <p:nvPr/>
          </p:nvSpPr>
          <p:spPr>
            <a:xfrm>
              <a:off x="6685647" y="881530"/>
              <a:ext cx="283800" cy="286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951" y="0"/>
                  </a:moveTo>
                  <a:cubicBezTo>
                    <a:pt x="26688" y="0"/>
                    <a:pt x="0" y="26666"/>
                    <a:pt x="0" y="60000"/>
                  </a:cubicBezTo>
                  <a:cubicBezTo>
                    <a:pt x="0" y="93236"/>
                    <a:pt x="26688" y="120000"/>
                    <a:pt x="59951" y="120000"/>
                  </a:cubicBezTo>
                  <a:cubicBezTo>
                    <a:pt x="93311" y="120000"/>
                    <a:pt x="120000" y="93236"/>
                    <a:pt x="120000" y="60000"/>
                  </a:cubicBezTo>
                  <a:cubicBezTo>
                    <a:pt x="120000" y="26666"/>
                    <a:pt x="93311" y="0"/>
                    <a:pt x="59951" y="0"/>
                  </a:cubicBezTo>
                  <a:close/>
                  <a:moveTo>
                    <a:pt x="59951" y="5410"/>
                  </a:moveTo>
                  <a:cubicBezTo>
                    <a:pt x="74165" y="5410"/>
                    <a:pt x="87026" y="10917"/>
                    <a:pt x="96599" y="19613"/>
                  </a:cubicBezTo>
                  <a:lnTo>
                    <a:pt x="83158" y="33236"/>
                  </a:lnTo>
                  <a:cubicBezTo>
                    <a:pt x="76873" y="27826"/>
                    <a:pt x="69041" y="24830"/>
                    <a:pt x="59951" y="24830"/>
                  </a:cubicBezTo>
                  <a:cubicBezTo>
                    <a:pt x="51248" y="24830"/>
                    <a:pt x="43029" y="28019"/>
                    <a:pt x="36841" y="33236"/>
                  </a:cubicBezTo>
                  <a:lnTo>
                    <a:pt x="23400" y="19613"/>
                  </a:lnTo>
                  <a:cubicBezTo>
                    <a:pt x="32973" y="10917"/>
                    <a:pt x="45834" y="5410"/>
                    <a:pt x="59951" y="5410"/>
                  </a:cubicBezTo>
                  <a:close/>
                  <a:moveTo>
                    <a:pt x="90024" y="60000"/>
                  </a:moveTo>
                  <a:cubicBezTo>
                    <a:pt x="90024" y="76618"/>
                    <a:pt x="76680" y="89951"/>
                    <a:pt x="59951" y="89951"/>
                  </a:cubicBezTo>
                  <a:cubicBezTo>
                    <a:pt x="43319" y="89951"/>
                    <a:pt x="29975" y="76618"/>
                    <a:pt x="29975" y="60000"/>
                  </a:cubicBezTo>
                  <a:cubicBezTo>
                    <a:pt x="29975" y="43381"/>
                    <a:pt x="43319" y="29951"/>
                    <a:pt x="59951" y="29951"/>
                  </a:cubicBezTo>
                  <a:cubicBezTo>
                    <a:pt x="76680" y="29951"/>
                    <a:pt x="90024" y="43381"/>
                    <a:pt x="90024" y="60000"/>
                  </a:cubicBezTo>
                  <a:close/>
                  <a:moveTo>
                    <a:pt x="5414" y="60000"/>
                  </a:moveTo>
                  <a:cubicBezTo>
                    <a:pt x="5414" y="45797"/>
                    <a:pt x="10829" y="32946"/>
                    <a:pt x="19629" y="23381"/>
                  </a:cubicBezTo>
                  <a:lnTo>
                    <a:pt x="32973" y="37101"/>
                  </a:lnTo>
                  <a:cubicBezTo>
                    <a:pt x="27751" y="43381"/>
                    <a:pt x="24560" y="51207"/>
                    <a:pt x="24560" y="60193"/>
                  </a:cubicBezTo>
                  <a:cubicBezTo>
                    <a:pt x="24560" y="68985"/>
                    <a:pt x="27751" y="77101"/>
                    <a:pt x="32973" y="83381"/>
                  </a:cubicBezTo>
                  <a:lnTo>
                    <a:pt x="19629" y="96811"/>
                  </a:lnTo>
                  <a:cubicBezTo>
                    <a:pt x="10829" y="86956"/>
                    <a:pt x="5414" y="74106"/>
                    <a:pt x="5414" y="60000"/>
                  </a:cubicBezTo>
                  <a:close/>
                  <a:moveTo>
                    <a:pt x="59951" y="114492"/>
                  </a:moveTo>
                  <a:cubicBezTo>
                    <a:pt x="45834" y="114492"/>
                    <a:pt x="32973" y="109082"/>
                    <a:pt x="23400" y="100289"/>
                  </a:cubicBezTo>
                  <a:lnTo>
                    <a:pt x="36841" y="86666"/>
                  </a:lnTo>
                  <a:cubicBezTo>
                    <a:pt x="43029" y="91884"/>
                    <a:pt x="50958" y="95169"/>
                    <a:pt x="59951" y="95169"/>
                  </a:cubicBezTo>
                  <a:cubicBezTo>
                    <a:pt x="68751" y="95169"/>
                    <a:pt x="76873" y="91884"/>
                    <a:pt x="83158" y="86666"/>
                  </a:cubicBezTo>
                  <a:lnTo>
                    <a:pt x="96599" y="100289"/>
                  </a:lnTo>
                  <a:cubicBezTo>
                    <a:pt x="87026" y="109082"/>
                    <a:pt x="74165" y="114492"/>
                    <a:pt x="59951" y="114492"/>
                  </a:cubicBezTo>
                  <a:close/>
                  <a:moveTo>
                    <a:pt x="100370" y="96521"/>
                  </a:moveTo>
                  <a:lnTo>
                    <a:pt x="87026" y="83188"/>
                  </a:lnTo>
                  <a:cubicBezTo>
                    <a:pt x="92151" y="76908"/>
                    <a:pt x="95439" y="68985"/>
                    <a:pt x="95439" y="60000"/>
                  </a:cubicBezTo>
                  <a:cubicBezTo>
                    <a:pt x="95439" y="51207"/>
                    <a:pt x="92151" y="43091"/>
                    <a:pt x="87026" y="36811"/>
                  </a:cubicBezTo>
                  <a:lnTo>
                    <a:pt x="100370" y="23188"/>
                  </a:lnTo>
                  <a:cubicBezTo>
                    <a:pt x="109073" y="32657"/>
                    <a:pt x="114585" y="45507"/>
                    <a:pt x="114585" y="59710"/>
                  </a:cubicBezTo>
                  <a:cubicBezTo>
                    <a:pt x="114585" y="74106"/>
                    <a:pt x="109073" y="86956"/>
                    <a:pt x="100370" y="965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149;p174">
              <a:extLst>
                <a:ext uri="{FF2B5EF4-FFF2-40B4-BE49-F238E27FC236}">
                  <a16:creationId xmlns:a16="http://schemas.microsoft.com/office/drawing/2014/main" id="{709FCB72-A59F-4E6C-B005-6476433F6E08}"/>
                </a:ext>
              </a:extLst>
            </p:cNvPr>
            <p:cNvSpPr/>
            <p:nvPr/>
          </p:nvSpPr>
          <p:spPr>
            <a:xfrm>
              <a:off x="7539292" y="994233"/>
              <a:ext cx="275700" cy="27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9975" y="89951"/>
                  </a:moveTo>
                  <a:lnTo>
                    <a:pt x="53182" y="85893"/>
                  </a:lnTo>
                  <a:lnTo>
                    <a:pt x="115938" y="23188"/>
                  </a:lnTo>
                  <a:cubicBezTo>
                    <a:pt x="118356" y="20676"/>
                    <a:pt x="120000" y="17198"/>
                    <a:pt x="120000" y="13623"/>
                  </a:cubicBezTo>
                  <a:cubicBezTo>
                    <a:pt x="120000" y="5990"/>
                    <a:pt x="114004" y="0"/>
                    <a:pt x="106365" y="0"/>
                  </a:cubicBezTo>
                  <a:cubicBezTo>
                    <a:pt x="102594" y="0"/>
                    <a:pt x="99307" y="1642"/>
                    <a:pt x="96792" y="4057"/>
                  </a:cubicBezTo>
                  <a:lnTo>
                    <a:pt x="34037" y="66763"/>
                  </a:lnTo>
                  <a:lnTo>
                    <a:pt x="29975" y="89951"/>
                  </a:lnTo>
                  <a:close/>
                  <a:moveTo>
                    <a:pt x="100660" y="7922"/>
                  </a:moveTo>
                  <a:cubicBezTo>
                    <a:pt x="102014" y="6570"/>
                    <a:pt x="104238" y="5410"/>
                    <a:pt x="106365" y="5410"/>
                  </a:cubicBezTo>
                  <a:cubicBezTo>
                    <a:pt x="111007" y="5410"/>
                    <a:pt x="114585" y="8985"/>
                    <a:pt x="114585" y="13623"/>
                  </a:cubicBezTo>
                  <a:cubicBezTo>
                    <a:pt x="114585" y="15748"/>
                    <a:pt x="113714" y="17971"/>
                    <a:pt x="112070" y="19323"/>
                  </a:cubicBezTo>
                  <a:lnTo>
                    <a:pt x="108589" y="22898"/>
                  </a:lnTo>
                  <a:lnTo>
                    <a:pt x="97082" y="11400"/>
                  </a:lnTo>
                  <a:lnTo>
                    <a:pt x="100660" y="7922"/>
                  </a:lnTo>
                  <a:close/>
                  <a:moveTo>
                    <a:pt x="93311" y="15265"/>
                  </a:moveTo>
                  <a:lnTo>
                    <a:pt x="104721" y="26666"/>
                  </a:lnTo>
                  <a:lnTo>
                    <a:pt x="54536" y="76908"/>
                  </a:lnTo>
                  <a:lnTo>
                    <a:pt x="54536" y="65410"/>
                  </a:lnTo>
                  <a:lnTo>
                    <a:pt x="43029" y="65410"/>
                  </a:lnTo>
                  <a:lnTo>
                    <a:pt x="93311" y="15265"/>
                  </a:lnTo>
                  <a:close/>
                  <a:moveTo>
                    <a:pt x="38968" y="70917"/>
                  </a:moveTo>
                  <a:lnTo>
                    <a:pt x="49121" y="70917"/>
                  </a:lnTo>
                  <a:lnTo>
                    <a:pt x="49121" y="80966"/>
                  </a:lnTo>
                  <a:lnTo>
                    <a:pt x="36841" y="83188"/>
                  </a:lnTo>
                  <a:lnTo>
                    <a:pt x="38968" y="70917"/>
                  </a:lnTo>
                  <a:close/>
                  <a:moveTo>
                    <a:pt x="117292" y="40869"/>
                  </a:moveTo>
                  <a:cubicBezTo>
                    <a:pt x="115648" y="40869"/>
                    <a:pt x="114585" y="41932"/>
                    <a:pt x="114585" y="43574"/>
                  </a:cubicBezTo>
                  <a:lnTo>
                    <a:pt x="114585" y="103574"/>
                  </a:lnTo>
                  <a:cubicBezTo>
                    <a:pt x="114585" y="109565"/>
                    <a:pt x="109653" y="114492"/>
                    <a:pt x="103658" y="114492"/>
                  </a:cubicBezTo>
                  <a:lnTo>
                    <a:pt x="16341" y="114492"/>
                  </a:lnTo>
                  <a:cubicBezTo>
                    <a:pt x="10346" y="114492"/>
                    <a:pt x="5414" y="109565"/>
                    <a:pt x="5414" y="103574"/>
                  </a:cubicBezTo>
                  <a:lnTo>
                    <a:pt x="5414" y="16328"/>
                  </a:lnTo>
                  <a:cubicBezTo>
                    <a:pt x="5414" y="10338"/>
                    <a:pt x="10346" y="5410"/>
                    <a:pt x="16341" y="5410"/>
                  </a:cubicBezTo>
                  <a:lnTo>
                    <a:pt x="76390" y="5410"/>
                  </a:lnTo>
                  <a:cubicBezTo>
                    <a:pt x="78033" y="5410"/>
                    <a:pt x="79097" y="4347"/>
                    <a:pt x="79097" y="2705"/>
                  </a:cubicBezTo>
                  <a:cubicBezTo>
                    <a:pt x="79097" y="1062"/>
                    <a:pt x="78033" y="0"/>
                    <a:pt x="76390" y="0"/>
                  </a:cubicBezTo>
                  <a:lnTo>
                    <a:pt x="16341" y="0"/>
                  </a:lnTo>
                  <a:cubicBezTo>
                    <a:pt x="7348" y="0"/>
                    <a:pt x="0" y="7342"/>
                    <a:pt x="0" y="16328"/>
                  </a:cubicBezTo>
                  <a:lnTo>
                    <a:pt x="0" y="103574"/>
                  </a:lnTo>
                  <a:cubicBezTo>
                    <a:pt x="0" y="112560"/>
                    <a:pt x="7348" y="120000"/>
                    <a:pt x="16341" y="120000"/>
                  </a:cubicBezTo>
                  <a:lnTo>
                    <a:pt x="103658" y="120000"/>
                  </a:lnTo>
                  <a:cubicBezTo>
                    <a:pt x="112651" y="120000"/>
                    <a:pt x="120000" y="112560"/>
                    <a:pt x="120000" y="103574"/>
                  </a:cubicBezTo>
                  <a:lnTo>
                    <a:pt x="120000" y="43574"/>
                  </a:lnTo>
                  <a:cubicBezTo>
                    <a:pt x="120000" y="41932"/>
                    <a:pt x="118936" y="40869"/>
                    <a:pt x="117292" y="408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150;p174">
              <a:extLst>
                <a:ext uri="{FF2B5EF4-FFF2-40B4-BE49-F238E27FC236}">
                  <a16:creationId xmlns:a16="http://schemas.microsoft.com/office/drawing/2014/main" id="{3903CE0D-1084-4431-AC6A-1F6D2169FAE8}"/>
                </a:ext>
              </a:extLst>
            </p:cNvPr>
            <p:cNvSpPr/>
            <p:nvPr/>
          </p:nvSpPr>
          <p:spPr>
            <a:xfrm>
              <a:off x="6245201" y="1636213"/>
              <a:ext cx="263700" cy="266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9951" y="43671"/>
                  </a:moveTo>
                  <a:cubicBezTo>
                    <a:pt x="37584" y="43671"/>
                    <a:pt x="43574" y="37681"/>
                    <a:pt x="43574" y="30048"/>
                  </a:cubicBezTo>
                  <a:cubicBezTo>
                    <a:pt x="43574" y="22415"/>
                    <a:pt x="37584" y="16425"/>
                    <a:pt x="29951" y="16425"/>
                  </a:cubicBezTo>
                  <a:cubicBezTo>
                    <a:pt x="22318" y="16425"/>
                    <a:pt x="16328" y="22415"/>
                    <a:pt x="16328" y="30048"/>
                  </a:cubicBezTo>
                  <a:cubicBezTo>
                    <a:pt x="16328" y="37681"/>
                    <a:pt x="22318" y="43671"/>
                    <a:pt x="29951" y="43671"/>
                  </a:cubicBezTo>
                  <a:close/>
                  <a:moveTo>
                    <a:pt x="29951" y="21835"/>
                  </a:moveTo>
                  <a:cubicBezTo>
                    <a:pt x="34589" y="21835"/>
                    <a:pt x="38164" y="25410"/>
                    <a:pt x="38164" y="30048"/>
                  </a:cubicBezTo>
                  <a:cubicBezTo>
                    <a:pt x="38164" y="34685"/>
                    <a:pt x="34589" y="38260"/>
                    <a:pt x="29951" y="38260"/>
                  </a:cubicBezTo>
                  <a:cubicBezTo>
                    <a:pt x="25314" y="38260"/>
                    <a:pt x="21835" y="34685"/>
                    <a:pt x="21835" y="30048"/>
                  </a:cubicBezTo>
                  <a:cubicBezTo>
                    <a:pt x="21835" y="25410"/>
                    <a:pt x="25314" y="21835"/>
                    <a:pt x="29951" y="21835"/>
                  </a:cubicBezTo>
                  <a:close/>
                  <a:moveTo>
                    <a:pt x="103381" y="99806"/>
                  </a:moveTo>
                  <a:lnTo>
                    <a:pt x="103381" y="99806"/>
                  </a:lnTo>
                  <a:cubicBezTo>
                    <a:pt x="103091" y="99613"/>
                    <a:pt x="103091" y="99033"/>
                    <a:pt x="102801" y="99033"/>
                  </a:cubicBezTo>
                  <a:lnTo>
                    <a:pt x="78840" y="64347"/>
                  </a:lnTo>
                  <a:lnTo>
                    <a:pt x="78840" y="64347"/>
                  </a:lnTo>
                  <a:cubicBezTo>
                    <a:pt x="78550" y="63285"/>
                    <a:pt x="77391" y="62801"/>
                    <a:pt x="76328" y="62801"/>
                  </a:cubicBezTo>
                  <a:cubicBezTo>
                    <a:pt x="75555" y="62801"/>
                    <a:pt x="74975" y="62995"/>
                    <a:pt x="74396" y="63574"/>
                  </a:cubicBezTo>
                  <a:lnTo>
                    <a:pt x="62995" y="75072"/>
                  </a:lnTo>
                  <a:lnTo>
                    <a:pt x="48792" y="53719"/>
                  </a:lnTo>
                  <a:cubicBezTo>
                    <a:pt x="48212" y="52657"/>
                    <a:pt x="47439" y="52077"/>
                    <a:pt x="46376" y="52077"/>
                  </a:cubicBezTo>
                  <a:cubicBezTo>
                    <a:pt x="45507" y="52077"/>
                    <a:pt x="44734" y="52657"/>
                    <a:pt x="44154" y="53526"/>
                  </a:cubicBezTo>
                  <a:lnTo>
                    <a:pt x="44154" y="53526"/>
                  </a:lnTo>
                  <a:lnTo>
                    <a:pt x="16908" y="99806"/>
                  </a:lnTo>
                  <a:lnTo>
                    <a:pt x="16908" y="99806"/>
                  </a:lnTo>
                  <a:cubicBezTo>
                    <a:pt x="16618" y="100386"/>
                    <a:pt x="16328" y="100676"/>
                    <a:pt x="16328" y="101159"/>
                  </a:cubicBezTo>
                  <a:cubicBezTo>
                    <a:pt x="16328" y="102801"/>
                    <a:pt x="17487" y="103961"/>
                    <a:pt x="19033" y="103961"/>
                  </a:cubicBezTo>
                  <a:lnTo>
                    <a:pt x="100869" y="103961"/>
                  </a:lnTo>
                  <a:cubicBezTo>
                    <a:pt x="102512" y="103961"/>
                    <a:pt x="103574" y="102801"/>
                    <a:pt x="103574" y="101159"/>
                  </a:cubicBezTo>
                  <a:cubicBezTo>
                    <a:pt x="103574" y="100676"/>
                    <a:pt x="103574" y="100096"/>
                    <a:pt x="103381" y="99806"/>
                  </a:cubicBezTo>
                  <a:lnTo>
                    <a:pt x="103381" y="99806"/>
                  </a:lnTo>
                  <a:close/>
                  <a:moveTo>
                    <a:pt x="23671" y="98164"/>
                  </a:moveTo>
                  <a:lnTo>
                    <a:pt x="46376" y="59806"/>
                  </a:lnTo>
                  <a:lnTo>
                    <a:pt x="60000" y="80193"/>
                  </a:lnTo>
                  <a:cubicBezTo>
                    <a:pt x="60000" y="80483"/>
                    <a:pt x="60289" y="80772"/>
                    <a:pt x="60483" y="81062"/>
                  </a:cubicBezTo>
                  <a:lnTo>
                    <a:pt x="60483" y="81062"/>
                  </a:lnTo>
                  <a:cubicBezTo>
                    <a:pt x="61062" y="81545"/>
                    <a:pt x="61642" y="81835"/>
                    <a:pt x="62415" y="81835"/>
                  </a:cubicBezTo>
                  <a:cubicBezTo>
                    <a:pt x="63285" y="81835"/>
                    <a:pt x="63768" y="81545"/>
                    <a:pt x="64347" y="81062"/>
                  </a:cubicBezTo>
                  <a:lnTo>
                    <a:pt x="75748" y="69565"/>
                  </a:lnTo>
                  <a:lnTo>
                    <a:pt x="95458" y="98164"/>
                  </a:lnTo>
                  <a:lnTo>
                    <a:pt x="23671" y="98164"/>
                  </a:lnTo>
                  <a:close/>
                  <a:moveTo>
                    <a:pt x="109082" y="0"/>
                  </a:moveTo>
                  <a:lnTo>
                    <a:pt x="10917" y="0"/>
                  </a:lnTo>
                  <a:cubicBezTo>
                    <a:pt x="4927" y="0"/>
                    <a:pt x="0" y="4927"/>
                    <a:pt x="0" y="10917"/>
                  </a:cubicBezTo>
                  <a:lnTo>
                    <a:pt x="0" y="109082"/>
                  </a:lnTo>
                  <a:cubicBezTo>
                    <a:pt x="0" y="115072"/>
                    <a:pt x="4927" y="120000"/>
                    <a:pt x="10917" y="120000"/>
                  </a:cubicBezTo>
                  <a:lnTo>
                    <a:pt x="109082" y="120000"/>
                  </a:lnTo>
                  <a:cubicBezTo>
                    <a:pt x="115072" y="120000"/>
                    <a:pt x="120000" y="115072"/>
                    <a:pt x="120000" y="109082"/>
                  </a:cubicBezTo>
                  <a:lnTo>
                    <a:pt x="120000" y="10917"/>
                  </a:lnTo>
                  <a:cubicBezTo>
                    <a:pt x="120000" y="4927"/>
                    <a:pt x="115072" y="0"/>
                    <a:pt x="109082" y="0"/>
                  </a:cubicBezTo>
                  <a:close/>
                  <a:moveTo>
                    <a:pt x="114492" y="109082"/>
                  </a:moveTo>
                  <a:cubicBezTo>
                    <a:pt x="114492" y="112077"/>
                    <a:pt x="112077" y="114589"/>
                    <a:pt x="109082" y="114589"/>
                  </a:cubicBezTo>
                  <a:lnTo>
                    <a:pt x="10917" y="114589"/>
                  </a:lnTo>
                  <a:cubicBezTo>
                    <a:pt x="7922" y="114589"/>
                    <a:pt x="5410" y="112077"/>
                    <a:pt x="5410" y="109082"/>
                  </a:cubicBezTo>
                  <a:lnTo>
                    <a:pt x="5410" y="10917"/>
                  </a:lnTo>
                  <a:cubicBezTo>
                    <a:pt x="5410" y="7922"/>
                    <a:pt x="7922" y="5507"/>
                    <a:pt x="10917" y="5507"/>
                  </a:cubicBezTo>
                  <a:lnTo>
                    <a:pt x="109082" y="5507"/>
                  </a:lnTo>
                  <a:cubicBezTo>
                    <a:pt x="112077" y="5507"/>
                    <a:pt x="114492" y="7922"/>
                    <a:pt x="114492" y="10917"/>
                  </a:cubicBezTo>
                  <a:lnTo>
                    <a:pt x="114492" y="1090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151;p174">
              <a:extLst>
                <a:ext uri="{FF2B5EF4-FFF2-40B4-BE49-F238E27FC236}">
                  <a16:creationId xmlns:a16="http://schemas.microsoft.com/office/drawing/2014/main" id="{981160B0-4656-4437-AB38-0BD7F501B288}"/>
                </a:ext>
              </a:extLst>
            </p:cNvPr>
            <p:cNvSpPr/>
            <p:nvPr/>
          </p:nvSpPr>
          <p:spPr>
            <a:xfrm>
              <a:off x="7939026" y="1727385"/>
              <a:ext cx="304500" cy="307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227" y="115362"/>
                  </a:moveTo>
                  <a:lnTo>
                    <a:pt x="90241" y="86473"/>
                  </a:lnTo>
                  <a:cubicBezTo>
                    <a:pt x="98454" y="77198"/>
                    <a:pt x="103671" y="65217"/>
                    <a:pt x="103671" y="51787"/>
                  </a:cubicBezTo>
                  <a:cubicBezTo>
                    <a:pt x="103671" y="23188"/>
                    <a:pt x="80483" y="0"/>
                    <a:pt x="51787" y="0"/>
                  </a:cubicBezTo>
                  <a:cubicBezTo>
                    <a:pt x="23188" y="0"/>
                    <a:pt x="0" y="23188"/>
                    <a:pt x="0" y="51787"/>
                  </a:cubicBezTo>
                  <a:cubicBezTo>
                    <a:pt x="0" y="80483"/>
                    <a:pt x="23188" y="103671"/>
                    <a:pt x="51787" y="103671"/>
                  </a:cubicBezTo>
                  <a:cubicBezTo>
                    <a:pt x="65217" y="103671"/>
                    <a:pt x="77198" y="98454"/>
                    <a:pt x="86473" y="90241"/>
                  </a:cubicBezTo>
                  <a:lnTo>
                    <a:pt x="115362" y="119130"/>
                  </a:lnTo>
                  <a:cubicBezTo>
                    <a:pt x="115942" y="119710"/>
                    <a:pt x="116425" y="120000"/>
                    <a:pt x="117294" y="120000"/>
                  </a:cubicBezTo>
                  <a:cubicBezTo>
                    <a:pt x="118937" y="120000"/>
                    <a:pt x="120000" y="118937"/>
                    <a:pt x="120000" y="117294"/>
                  </a:cubicBezTo>
                  <a:cubicBezTo>
                    <a:pt x="120000" y="116425"/>
                    <a:pt x="119710" y="115942"/>
                    <a:pt x="119227" y="115362"/>
                  </a:cubicBezTo>
                  <a:close/>
                  <a:moveTo>
                    <a:pt x="51787" y="98164"/>
                  </a:moveTo>
                  <a:cubicBezTo>
                    <a:pt x="26183" y="98164"/>
                    <a:pt x="5507" y="77487"/>
                    <a:pt x="5507" y="51787"/>
                  </a:cubicBezTo>
                  <a:cubicBezTo>
                    <a:pt x="5507" y="26183"/>
                    <a:pt x="26183" y="5507"/>
                    <a:pt x="51787" y="5507"/>
                  </a:cubicBezTo>
                  <a:cubicBezTo>
                    <a:pt x="77487" y="5507"/>
                    <a:pt x="98164" y="26183"/>
                    <a:pt x="98164" y="51787"/>
                  </a:cubicBezTo>
                  <a:cubicBezTo>
                    <a:pt x="98164" y="77487"/>
                    <a:pt x="77487" y="98164"/>
                    <a:pt x="51787" y="981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152;p174">
              <a:extLst>
                <a:ext uri="{FF2B5EF4-FFF2-40B4-BE49-F238E27FC236}">
                  <a16:creationId xmlns:a16="http://schemas.microsoft.com/office/drawing/2014/main" id="{433EE57A-1A17-456F-A185-0C008B9AAC1E}"/>
                </a:ext>
              </a:extLst>
            </p:cNvPr>
            <p:cNvSpPr/>
            <p:nvPr/>
          </p:nvSpPr>
          <p:spPr>
            <a:xfrm>
              <a:off x="6576492" y="2379971"/>
              <a:ext cx="284700" cy="287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6398" y="81259"/>
                  </a:moveTo>
                  <a:lnTo>
                    <a:pt x="29202" y="78450"/>
                  </a:lnTo>
                  <a:cubicBezTo>
                    <a:pt x="29685" y="77966"/>
                    <a:pt x="29975" y="77384"/>
                    <a:pt x="29975" y="76610"/>
                  </a:cubicBezTo>
                  <a:cubicBezTo>
                    <a:pt x="29975" y="74963"/>
                    <a:pt x="28912" y="73801"/>
                    <a:pt x="27268" y="73801"/>
                  </a:cubicBezTo>
                  <a:cubicBezTo>
                    <a:pt x="26398" y="73801"/>
                    <a:pt x="25914" y="74092"/>
                    <a:pt x="25334" y="74673"/>
                  </a:cubicBezTo>
                  <a:lnTo>
                    <a:pt x="22626" y="77384"/>
                  </a:lnTo>
                  <a:cubicBezTo>
                    <a:pt x="22046" y="77966"/>
                    <a:pt x="21756" y="78450"/>
                    <a:pt x="21756" y="79322"/>
                  </a:cubicBezTo>
                  <a:cubicBezTo>
                    <a:pt x="21756" y="80968"/>
                    <a:pt x="22917" y="82033"/>
                    <a:pt x="24560" y="82033"/>
                  </a:cubicBezTo>
                  <a:cubicBezTo>
                    <a:pt x="25334" y="82033"/>
                    <a:pt x="25914" y="81743"/>
                    <a:pt x="26398" y="81259"/>
                  </a:cubicBezTo>
                  <a:close/>
                  <a:moveTo>
                    <a:pt x="43609" y="79322"/>
                  </a:moveTo>
                  <a:cubicBezTo>
                    <a:pt x="43609" y="77675"/>
                    <a:pt x="42546" y="76610"/>
                    <a:pt x="40902" y="76610"/>
                  </a:cubicBezTo>
                  <a:cubicBezTo>
                    <a:pt x="40032" y="76610"/>
                    <a:pt x="39548" y="76803"/>
                    <a:pt x="38968" y="77384"/>
                  </a:cubicBezTo>
                  <a:lnTo>
                    <a:pt x="11700" y="104697"/>
                  </a:lnTo>
                  <a:cubicBezTo>
                    <a:pt x="11120" y="105278"/>
                    <a:pt x="10829" y="105859"/>
                    <a:pt x="10829" y="106634"/>
                  </a:cubicBezTo>
                  <a:cubicBezTo>
                    <a:pt x="10829" y="108280"/>
                    <a:pt x="11990" y="109346"/>
                    <a:pt x="13634" y="109346"/>
                  </a:cubicBezTo>
                  <a:cubicBezTo>
                    <a:pt x="14407" y="109346"/>
                    <a:pt x="14987" y="109152"/>
                    <a:pt x="15471" y="108571"/>
                  </a:cubicBezTo>
                  <a:lnTo>
                    <a:pt x="42836" y="81259"/>
                  </a:lnTo>
                  <a:cubicBezTo>
                    <a:pt x="43319" y="80677"/>
                    <a:pt x="43609" y="80096"/>
                    <a:pt x="43609" y="79322"/>
                  </a:cubicBezTo>
                  <a:close/>
                  <a:moveTo>
                    <a:pt x="43609" y="90266"/>
                  </a:moveTo>
                  <a:cubicBezTo>
                    <a:pt x="42836" y="90266"/>
                    <a:pt x="42256" y="90556"/>
                    <a:pt x="41676" y="91041"/>
                  </a:cubicBezTo>
                  <a:lnTo>
                    <a:pt x="33553" y="99273"/>
                  </a:lnTo>
                  <a:cubicBezTo>
                    <a:pt x="32973" y="99854"/>
                    <a:pt x="32683" y="100338"/>
                    <a:pt x="32683" y="101210"/>
                  </a:cubicBezTo>
                  <a:cubicBezTo>
                    <a:pt x="32683" y="102857"/>
                    <a:pt x="33843" y="103922"/>
                    <a:pt x="35390" y="103922"/>
                  </a:cubicBezTo>
                  <a:cubicBezTo>
                    <a:pt x="36261" y="103922"/>
                    <a:pt x="36841" y="103631"/>
                    <a:pt x="37324" y="103050"/>
                  </a:cubicBezTo>
                  <a:lnTo>
                    <a:pt x="45543" y="94915"/>
                  </a:lnTo>
                  <a:cubicBezTo>
                    <a:pt x="46124" y="94334"/>
                    <a:pt x="46317" y="93753"/>
                    <a:pt x="46317" y="92978"/>
                  </a:cubicBezTo>
                  <a:cubicBezTo>
                    <a:pt x="46317" y="91331"/>
                    <a:pt x="45253" y="90266"/>
                    <a:pt x="43609" y="90266"/>
                  </a:cubicBezTo>
                  <a:close/>
                  <a:moveTo>
                    <a:pt x="120000" y="2808"/>
                  </a:moveTo>
                  <a:cubicBezTo>
                    <a:pt x="120000" y="1162"/>
                    <a:pt x="118936" y="0"/>
                    <a:pt x="117292" y="0"/>
                  </a:cubicBezTo>
                  <a:cubicBezTo>
                    <a:pt x="116712" y="0"/>
                    <a:pt x="116518" y="0"/>
                    <a:pt x="116228" y="290"/>
                  </a:cubicBezTo>
                  <a:lnTo>
                    <a:pt x="116228" y="290"/>
                  </a:lnTo>
                  <a:lnTo>
                    <a:pt x="1547" y="49491"/>
                  </a:lnTo>
                  <a:lnTo>
                    <a:pt x="1547" y="49491"/>
                  </a:lnTo>
                  <a:lnTo>
                    <a:pt x="1547" y="49491"/>
                  </a:lnTo>
                  <a:lnTo>
                    <a:pt x="1547" y="49491"/>
                  </a:lnTo>
                  <a:cubicBezTo>
                    <a:pt x="773" y="50072"/>
                    <a:pt x="0" y="50847"/>
                    <a:pt x="0" y="52009"/>
                  </a:cubicBezTo>
                  <a:cubicBezTo>
                    <a:pt x="0" y="53365"/>
                    <a:pt x="773" y="54140"/>
                    <a:pt x="1837" y="54430"/>
                  </a:cubicBezTo>
                  <a:lnTo>
                    <a:pt x="1837" y="54430"/>
                  </a:lnTo>
                  <a:lnTo>
                    <a:pt x="46897" y="73026"/>
                  </a:lnTo>
                  <a:lnTo>
                    <a:pt x="65463" y="118159"/>
                  </a:lnTo>
                  <a:lnTo>
                    <a:pt x="65463" y="118159"/>
                  </a:lnTo>
                  <a:cubicBezTo>
                    <a:pt x="65753" y="119225"/>
                    <a:pt x="66817" y="120000"/>
                    <a:pt x="67880" y="120000"/>
                  </a:cubicBezTo>
                  <a:cubicBezTo>
                    <a:pt x="69041" y="120000"/>
                    <a:pt x="69814" y="119515"/>
                    <a:pt x="70394" y="118353"/>
                  </a:cubicBezTo>
                  <a:lnTo>
                    <a:pt x="70394" y="118353"/>
                  </a:lnTo>
                  <a:lnTo>
                    <a:pt x="70394" y="118353"/>
                  </a:lnTo>
                  <a:lnTo>
                    <a:pt x="70394" y="118353"/>
                  </a:lnTo>
                  <a:lnTo>
                    <a:pt x="119516" y="3583"/>
                  </a:lnTo>
                  <a:lnTo>
                    <a:pt x="119516" y="3583"/>
                  </a:lnTo>
                  <a:cubicBezTo>
                    <a:pt x="120000" y="3583"/>
                    <a:pt x="120000" y="3292"/>
                    <a:pt x="120000" y="2808"/>
                  </a:cubicBezTo>
                  <a:close/>
                  <a:moveTo>
                    <a:pt x="9766" y="52009"/>
                  </a:moveTo>
                  <a:lnTo>
                    <a:pt x="105302" y="10944"/>
                  </a:lnTo>
                  <a:lnTo>
                    <a:pt x="48251" y="68087"/>
                  </a:lnTo>
                  <a:lnTo>
                    <a:pt x="9766" y="52009"/>
                  </a:lnTo>
                  <a:close/>
                  <a:moveTo>
                    <a:pt x="68170" y="110508"/>
                  </a:moveTo>
                  <a:lnTo>
                    <a:pt x="52312" y="71670"/>
                  </a:lnTo>
                  <a:lnTo>
                    <a:pt x="109363" y="14527"/>
                  </a:lnTo>
                  <a:lnTo>
                    <a:pt x="68170" y="11050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153;p174">
              <a:extLst>
                <a:ext uri="{FF2B5EF4-FFF2-40B4-BE49-F238E27FC236}">
                  <a16:creationId xmlns:a16="http://schemas.microsoft.com/office/drawing/2014/main" id="{334CE255-1941-4312-ABAE-79F8C0ECF095}"/>
                </a:ext>
              </a:extLst>
            </p:cNvPr>
            <p:cNvSpPr/>
            <p:nvPr/>
          </p:nvSpPr>
          <p:spPr>
            <a:xfrm>
              <a:off x="7436724" y="2456593"/>
              <a:ext cx="296400" cy="299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5951" y="47903"/>
                  </a:moveTo>
                  <a:lnTo>
                    <a:pt x="110168" y="46554"/>
                  </a:lnTo>
                  <a:cubicBezTo>
                    <a:pt x="109108" y="42216"/>
                    <a:pt x="107180" y="37879"/>
                    <a:pt x="105060" y="34024"/>
                  </a:cubicBezTo>
                  <a:lnTo>
                    <a:pt x="108048" y="28915"/>
                  </a:lnTo>
                  <a:cubicBezTo>
                    <a:pt x="108819" y="26987"/>
                    <a:pt x="109686" y="24771"/>
                    <a:pt x="108048" y="23132"/>
                  </a:cubicBezTo>
                  <a:lnTo>
                    <a:pt x="96867" y="12048"/>
                  </a:lnTo>
                  <a:cubicBezTo>
                    <a:pt x="96096" y="11180"/>
                    <a:pt x="95228" y="10891"/>
                    <a:pt x="94457" y="10891"/>
                  </a:cubicBezTo>
                  <a:cubicBezTo>
                    <a:pt x="93301" y="10891"/>
                    <a:pt x="92240" y="11469"/>
                    <a:pt x="91180" y="12048"/>
                  </a:cubicBezTo>
                  <a:lnTo>
                    <a:pt x="85975" y="15036"/>
                  </a:lnTo>
                  <a:cubicBezTo>
                    <a:pt x="82216" y="12819"/>
                    <a:pt x="77879" y="10891"/>
                    <a:pt x="73445" y="9831"/>
                  </a:cubicBezTo>
                  <a:lnTo>
                    <a:pt x="72096" y="4144"/>
                  </a:lnTo>
                  <a:cubicBezTo>
                    <a:pt x="71614" y="2216"/>
                    <a:pt x="70265" y="0"/>
                    <a:pt x="68048" y="0"/>
                  </a:cubicBezTo>
                  <a:lnTo>
                    <a:pt x="51951" y="0"/>
                  </a:lnTo>
                  <a:cubicBezTo>
                    <a:pt x="49831" y="0"/>
                    <a:pt x="48481" y="1927"/>
                    <a:pt x="47903" y="4144"/>
                  </a:cubicBezTo>
                  <a:lnTo>
                    <a:pt x="46554" y="9831"/>
                  </a:lnTo>
                  <a:cubicBezTo>
                    <a:pt x="42216" y="10891"/>
                    <a:pt x="37879" y="12819"/>
                    <a:pt x="34024" y="15036"/>
                  </a:cubicBezTo>
                  <a:lnTo>
                    <a:pt x="28915" y="12048"/>
                  </a:lnTo>
                  <a:cubicBezTo>
                    <a:pt x="28048" y="11469"/>
                    <a:pt x="26698" y="10891"/>
                    <a:pt x="25638" y="10891"/>
                  </a:cubicBezTo>
                  <a:cubicBezTo>
                    <a:pt x="24771" y="10891"/>
                    <a:pt x="24000" y="11180"/>
                    <a:pt x="23132" y="12048"/>
                  </a:cubicBezTo>
                  <a:lnTo>
                    <a:pt x="12048" y="23132"/>
                  </a:lnTo>
                  <a:cubicBezTo>
                    <a:pt x="10409" y="24771"/>
                    <a:pt x="11180" y="26987"/>
                    <a:pt x="12048" y="28915"/>
                  </a:cubicBezTo>
                  <a:lnTo>
                    <a:pt x="15036" y="34024"/>
                  </a:lnTo>
                  <a:cubicBezTo>
                    <a:pt x="12819" y="37879"/>
                    <a:pt x="10891" y="42216"/>
                    <a:pt x="9831" y="46554"/>
                  </a:cubicBezTo>
                  <a:lnTo>
                    <a:pt x="4144" y="47903"/>
                  </a:lnTo>
                  <a:cubicBezTo>
                    <a:pt x="2216" y="48481"/>
                    <a:pt x="0" y="49831"/>
                    <a:pt x="0" y="51951"/>
                  </a:cubicBezTo>
                  <a:lnTo>
                    <a:pt x="0" y="68048"/>
                  </a:lnTo>
                  <a:cubicBezTo>
                    <a:pt x="0" y="70265"/>
                    <a:pt x="1927" y="71325"/>
                    <a:pt x="4144" y="72096"/>
                  </a:cubicBezTo>
                  <a:lnTo>
                    <a:pt x="9831" y="73445"/>
                  </a:lnTo>
                  <a:cubicBezTo>
                    <a:pt x="10891" y="77879"/>
                    <a:pt x="12819" y="82216"/>
                    <a:pt x="15036" y="85975"/>
                  </a:cubicBezTo>
                  <a:lnTo>
                    <a:pt x="12048" y="91180"/>
                  </a:lnTo>
                  <a:cubicBezTo>
                    <a:pt x="10891" y="92819"/>
                    <a:pt x="10409" y="95228"/>
                    <a:pt x="12048" y="96867"/>
                  </a:cubicBezTo>
                  <a:lnTo>
                    <a:pt x="23132" y="108048"/>
                  </a:lnTo>
                  <a:cubicBezTo>
                    <a:pt x="24000" y="108819"/>
                    <a:pt x="24771" y="108819"/>
                    <a:pt x="25638" y="108819"/>
                  </a:cubicBezTo>
                  <a:cubicBezTo>
                    <a:pt x="26698" y="108819"/>
                    <a:pt x="27759" y="108337"/>
                    <a:pt x="28915" y="108048"/>
                  </a:cubicBezTo>
                  <a:lnTo>
                    <a:pt x="34024" y="105060"/>
                  </a:lnTo>
                  <a:cubicBezTo>
                    <a:pt x="37879" y="107180"/>
                    <a:pt x="42216" y="109108"/>
                    <a:pt x="46554" y="110168"/>
                  </a:cubicBezTo>
                  <a:lnTo>
                    <a:pt x="47903" y="115951"/>
                  </a:lnTo>
                  <a:cubicBezTo>
                    <a:pt x="48481" y="117783"/>
                    <a:pt x="49831" y="120000"/>
                    <a:pt x="51951" y="120000"/>
                  </a:cubicBezTo>
                  <a:lnTo>
                    <a:pt x="68048" y="120000"/>
                  </a:lnTo>
                  <a:cubicBezTo>
                    <a:pt x="70265" y="120000"/>
                    <a:pt x="71325" y="118072"/>
                    <a:pt x="72096" y="115951"/>
                  </a:cubicBezTo>
                  <a:lnTo>
                    <a:pt x="73445" y="110168"/>
                  </a:lnTo>
                  <a:cubicBezTo>
                    <a:pt x="77879" y="109108"/>
                    <a:pt x="82216" y="107180"/>
                    <a:pt x="85975" y="105060"/>
                  </a:cubicBezTo>
                  <a:lnTo>
                    <a:pt x="91180" y="108048"/>
                  </a:lnTo>
                  <a:cubicBezTo>
                    <a:pt x="92240" y="108626"/>
                    <a:pt x="93301" y="108819"/>
                    <a:pt x="94457" y="108819"/>
                  </a:cubicBezTo>
                  <a:cubicBezTo>
                    <a:pt x="95228" y="108819"/>
                    <a:pt x="96096" y="108626"/>
                    <a:pt x="96867" y="108048"/>
                  </a:cubicBezTo>
                  <a:lnTo>
                    <a:pt x="108048" y="96867"/>
                  </a:lnTo>
                  <a:cubicBezTo>
                    <a:pt x="109686" y="95228"/>
                    <a:pt x="109108" y="93108"/>
                    <a:pt x="108048" y="91180"/>
                  </a:cubicBezTo>
                  <a:lnTo>
                    <a:pt x="105060" y="85975"/>
                  </a:lnTo>
                  <a:cubicBezTo>
                    <a:pt x="107180" y="82216"/>
                    <a:pt x="109108" y="77879"/>
                    <a:pt x="110168" y="73445"/>
                  </a:cubicBezTo>
                  <a:lnTo>
                    <a:pt x="115951" y="72096"/>
                  </a:lnTo>
                  <a:cubicBezTo>
                    <a:pt x="117783" y="71614"/>
                    <a:pt x="120000" y="70265"/>
                    <a:pt x="120000" y="68048"/>
                  </a:cubicBezTo>
                  <a:lnTo>
                    <a:pt x="120000" y="51951"/>
                  </a:lnTo>
                  <a:cubicBezTo>
                    <a:pt x="120000" y="49831"/>
                    <a:pt x="118072" y="48481"/>
                    <a:pt x="115951" y="47903"/>
                  </a:cubicBezTo>
                  <a:close/>
                  <a:moveTo>
                    <a:pt x="114602" y="66698"/>
                  </a:moveTo>
                  <a:lnTo>
                    <a:pt x="114602" y="66698"/>
                  </a:lnTo>
                  <a:lnTo>
                    <a:pt x="108819" y="68048"/>
                  </a:lnTo>
                  <a:cubicBezTo>
                    <a:pt x="106987" y="68626"/>
                    <a:pt x="105349" y="69975"/>
                    <a:pt x="105060" y="71903"/>
                  </a:cubicBezTo>
                  <a:cubicBezTo>
                    <a:pt x="103903" y="75662"/>
                    <a:pt x="102361" y="79518"/>
                    <a:pt x="100433" y="82987"/>
                  </a:cubicBezTo>
                  <a:cubicBezTo>
                    <a:pt x="99373" y="84626"/>
                    <a:pt x="99373" y="86843"/>
                    <a:pt x="100433" y="88481"/>
                  </a:cubicBezTo>
                  <a:lnTo>
                    <a:pt x="103421" y="93301"/>
                  </a:lnTo>
                  <a:lnTo>
                    <a:pt x="93879" y="102843"/>
                  </a:lnTo>
                  <a:lnTo>
                    <a:pt x="93879" y="102843"/>
                  </a:lnTo>
                  <a:lnTo>
                    <a:pt x="88963" y="99855"/>
                  </a:lnTo>
                  <a:cubicBezTo>
                    <a:pt x="88192" y="99373"/>
                    <a:pt x="87132" y="99084"/>
                    <a:pt x="86265" y="99084"/>
                  </a:cubicBezTo>
                  <a:cubicBezTo>
                    <a:pt x="85493" y="99084"/>
                    <a:pt x="84337" y="99373"/>
                    <a:pt x="83566" y="99855"/>
                  </a:cubicBezTo>
                  <a:cubicBezTo>
                    <a:pt x="80000" y="101783"/>
                    <a:pt x="76240" y="103421"/>
                    <a:pt x="72385" y="104481"/>
                  </a:cubicBezTo>
                  <a:cubicBezTo>
                    <a:pt x="70457" y="105060"/>
                    <a:pt x="69108" y="106409"/>
                    <a:pt x="68626" y="108337"/>
                  </a:cubicBezTo>
                  <a:lnTo>
                    <a:pt x="67180" y="114024"/>
                  </a:lnTo>
                  <a:lnTo>
                    <a:pt x="67180" y="114024"/>
                  </a:lnTo>
                  <a:lnTo>
                    <a:pt x="53879" y="114024"/>
                  </a:lnTo>
                  <a:lnTo>
                    <a:pt x="52530" y="108337"/>
                  </a:lnTo>
                  <a:cubicBezTo>
                    <a:pt x="51951" y="106409"/>
                    <a:pt x="50602" y="104771"/>
                    <a:pt x="48771" y="104481"/>
                  </a:cubicBezTo>
                  <a:cubicBezTo>
                    <a:pt x="44915" y="103421"/>
                    <a:pt x="41156" y="101783"/>
                    <a:pt x="37590" y="99855"/>
                  </a:cubicBezTo>
                  <a:cubicBezTo>
                    <a:pt x="36722" y="99373"/>
                    <a:pt x="35662" y="99084"/>
                    <a:pt x="34891" y="99084"/>
                  </a:cubicBezTo>
                  <a:cubicBezTo>
                    <a:pt x="33734" y="99084"/>
                    <a:pt x="32963" y="99373"/>
                    <a:pt x="32096" y="99855"/>
                  </a:cubicBezTo>
                  <a:lnTo>
                    <a:pt x="27277" y="102843"/>
                  </a:lnTo>
                  <a:lnTo>
                    <a:pt x="27277" y="102843"/>
                  </a:lnTo>
                  <a:lnTo>
                    <a:pt x="17734" y="93301"/>
                  </a:lnTo>
                  <a:lnTo>
                    <a:pt x="20722" y="88481"/>
                  </a:lnTo>
                  <a:cubicBezTo>
                    <a:pt x="21783" y="86843"/>
                    <a:pt x="21783" y="84626"/>
                    <a:pt x="20722" y="82987"/>
                  </a:cubicBezTo>
                  <a:cubicBezTo>
                    <a:pt x="18506" y="79518"/>
                    <a:pt x="17156" y="75662"/>
                    <a:pt x="16096" y="71903"/>
                  </a:cubicBezTo>
                  <a:cubicBezTo>
                    <a:pt x="15518" y="69975"/>
                    <a:pt x="14168" y="68626"/>
                    <a:pt x="12240" y="68048"/>
                  </a:cubicBezTo>
                  <a:lnTo>
                    <a:pt x="6843" y="66698"/>
                  </a:lnTo>
                  <a:lnTo>
                    <a:pt x="6843" y="66698"/>
                  </a:lnTo>
                  <a:lnTo>
                    <a:pt x="6843" y="53397"/>
                  </a:lnTo>
                  <a:lnTo>
                    <a:pt x="12530" y="51951"/>
                  </a:lnTo>
                  <a:cubicBezTo>
                    <a:pt x="14457" y="51469"/>
                    <a:pt x="16096" y="50120"/>
                    <a:pt x="16385" y="48192"/>
                  </a:cubicBezTo>
                  <a:cubicBezTo>
                    <a:pt x="17445" y="44337"/>
                    <a:pt x="19084" y="40578"/>
                    <a:pt x="21012" y="37012"/>
                  </a:cubicBezTo>
                  <a:cubicBezTo>
                    <a:pt x="22072" y="35373"/>
                    <a:pt x="22072" y="33253"/>
                    <a:pt x="21012" y="31614"/>
                  </a:cubicBezTo>
                  <a:lnTo>
                    <a:pt x="18024" y="26698"/>
                  </a:lnTo>
                  <a:lnTo>
                    <a:pt x="18024" y="26698"/>
                  </a:lnTo>
                  <a:lnTo>
                    <a:pt x="27469" y="17156"/>
                  </a:lnTo>
                  <a:lnTo>
                    <a:pt x="32385" y="20144"/>
                  </a:lnTo>
                  <a:cubicBezTo>
                    <a:pt x="33253" y="20722"/>
                    <a:pt x="34313" y="21012"/>
                    <a:pt x="35084" y="21012"/>
                  </a:cubicBezTo>
                  <a:cubicBezTo>
                    <a:pt x="35951" y="21012"/>
                    <a:pt x="37012" y="20722"/>
                    <a:pt x="37879" y="20144"/>
                  </a:cubicBezTo>
                  <a:cubicBezTo>
                    <a:pt x="41349" y="18313"/>
                    <a:pt x="45204" y="16674"/>
                    <a:pt x="48963" y="15518"/>
                  </a:cubicBezTo>
                  <a:cubicBezTo>
                    <a:pt x="50891" y="15036"/>
                    <a:pt x="52240" y="13686"/>
                    <a:pt x="52819" y="11759"/>
                  </a:cubicBezTo>
                  <a:lnTo>
                    <a:pt x="54168" y="6072"/>
                  </a:lnTo>
                  <a:lnTo>
                    <a:pt x="67469" y="6072"/>
                  </a:lnTo>
                  <a:lnTo>
                    <a:pt x="67469" y="6072"/>
                  </a:lnTo>
                  <a:lnTo>
                    <a:pt x="68819" y="11759"/>
                  </a:lnTo>
                  <a:cubicBezTo>
                    <a:pt x="69397" y="13686"/>
                    <a:pt x="70746" y="15228"/>
                    <a:pt x="72674" y="15518"/>
                  </a:cubicBezTo>
                  <a:cubicBezTo>
                    <a:pt x="76433" y="16674"/>
                    <a:pt x="80289" y="18313"/>
                    <a:pt x="83855" y="20144"/>
                  </a:cubicBezTo>
                  <a:cubicBezTo>
                    <a:pt x="84626" y="20722"/>
                    <a:pt x="85686" y="21012"/>
                    <a:pt x="86554" y="21012"/>
                  </a:cubicBezTo>
                  <a:cubicBezTo>
                    <a:pt x="87614" y="21012"/>
                    <a:pt x="88481" y="20722"/>
                    <a:pt x="89253" y="20144"/>
                  </a:cubicBezTo>
                  <a:lnTo>
                    <a:pt x="94168" y="17156"/>
                  </a:lnTo>
                  <a:lnTo>
                    <a:pt x="103710" y="26698"/>
                  </a:lnTo>
                  <a:lnTo>
                    <a:pt x="103710" y="26698"/>
                  </a:lnTo>
                  <a:lnTo>
                    <a:pt x="100722" y="31614"/>
                  </a:lnTo>
                  <a:cubicBezTo>
                    <a:pt x="99566" y="33253"/>
                    <a:pt x="99566" y="35373"/>
                    <a:pt x="100722" y="37012"/>
                  </a:cubicBezTo>
                  <a:cubicBezTo>
                    <a:pt x="102554" y="40578"/>
                    <a:pt x="104192" y="44337"/>
                    <a:pt x="105349" y="48192"/>
                  </a:cubicBezTo>
                  <a:cubicBezTo>
                    <a:pt x="105831" y="50120"/>
                    <a:pt x="107180" y="51469"/>
                    <a:pt x="109108" y="51951"/>
                  </a:cubicBezTo>
                  <a:lnTo>
                    <a:pt x="114795" y="53397"/>
                  </a:lnTo>
                  <a:lnTo>
                    <a:pt x="114795" y="66698"/>
                  </a:lnTo>
                  <a:lnTo>
                    <a:pt x="114602" y="66698"/>
                  </a:lnTo>
                  <a:close/>
                  <a:moveTo>
                    <a:pt x="60144" y="32674"/>
                  </a:moveTo>
                  <a:cubicBezTo>
                    <a:pt x="45204" y="32674"/>
                    <a:pt x="32963" y="44915"/>
                    <a:pt x="32963" y="59855"/>
                  </a:cubicBezTo>
                  <a:cubicBezTo>
                    <a:pt x="32963" y="74891"/>
                    <a:pt x="45204" y="87132"/>
                    <a:pt x="60144" y="87132"/>
                  </a:cubicBezTo>
                  <a:cubicBezTo>
                    <a:pt x="75084" y="87132"/>
                    <a:pt x="87325" y="74891"/>
                    <a:pt x="87325" y="59855"/>
                  </a:cubicBezTo>
                  <a:cubicBezTo>
                    <a:pt x="87325" y="44915"/>
                    <a:pt x="75084" y="32674"/>
                    <a:pt x="60144" y="32674"/>
                  </a:cubicBezTo>
                  <a:close/>
                  <a:moveTo>
                    <a:pt x="60144" y="81638"/>
                  </a:moveTo>
                  <a:cubicBezTo>
                    <a:pt x="48192" y="81638"/>
                    <a:pt x="38361" y="71903"/>
                    <a:pt x="38361" y="59855"/>
                  </a:cubicBezTo>
                  <a:cubicBezTo>
                    <a:pt x="38361" y="47903"/>
                    <a:pt x="48192" y="38168"/>
                    <a:pt x="60144" y="38168"/>
                  </a:cubicBezTo>
                  <a:cubicBezTo>
                    <a:pt x="72096" y="38168"/>
                    <a:pt x="81927" y="47903"/>
                    <a:pt x="81927" y="59855"/>
                  </a:cubicBezTo>
                  <a:cubicBezTo>
                    <a:pt x="81927" y="71903"/>
                    <a:pt x="72096" y="81638"/>
                    <a:pt x="60144" y="816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0863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BB1059C-A18E-48D7-9B55-5B3FE6B46E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6E0F0B-13DA-46C1-8BE9-9A1E451FA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639" y="672273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Roboto" panose="020B0604020202020204" charset="0"/>
                <a:cs typeface="Roboto" panose="020B0604020202020204" charset="0"/>
              </a:rPr>
              <a:t>Your Cloud Strategy Should Be a Convergence of Roles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D0216A-3298-48C2-BA21-CF9D325599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595"/>
          <a:stretch/>
        </p:blipFill>
        <p:spPr>
          <a:xfrm>
            <a:off x="469232" y="2560320"/>
            <a:ext cx="11287339" cy="187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876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A5242-B53A-4ECE-BFB1-0EE814B57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boto" panose="020B0604020202020204" charset="0"/>
                <a:cs typeface="Roboto" panose="020B0604020202020204" charset="0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8FD2E-9AAB-4E10-A7F1-98393CF8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70771" cy="4491199"/>
          </a:xfrm>
        </p:spPr>
        <p:txBody>
          <a:bodyPr>
            <a:normAutofit/>
          </a:bodyPr>
          <a:lstStyle/>
          <a:p>
            <a:r>
              <a:rPr lang="en-US" dirty="0">
                <a:latin typeface="Roboto" panose="020B0604020202020204" charset="0"/>
                <a:cs typeface="Roboto" panose="020B0604020202020204" charset="0"/>
              </a:rPr>
              <a:t>Who is Southcoast Health Systems?</a:t>
            </a:r>
          </a:p>
          <a:p>
            <a:r>
              <a:rPr lang="en-US" dirty="0">
                <a:latin typeface="Roboto" panose="020B0604020202020204" charset="0"/>
                <a:cs typeface="Roboto" panose="020B0604020202020204" charset="0"/>
              </a:rPr>
              <a:t>Who is Velocity Technology Solutions?</a:t>
            </a:r>
          </a:p>
          <a:p>
            <a:r>
              <a:rPr lang="en-US" dirty="0">
                <a:latin typeface="Roboto" panose="020B0604020202020204" charset="0"/>
                <a:cs typeface="Roboto" panose="020B0604020202020204" charset="0"/>
              </a:rPr>
              <a:t>The Southcoast PeopleSoft Foot Print </a:t>
            </a:r>
          </a:p>
          <a:p>
            <a:r>
              <a:rPr lang="en-US" dirty="0">
                <a:latin typeface="Roboto" panose="020B0604020202020204" charset="0"/>
                <a:cs typeface="Roboto" panose="020B0604020202020204" charset="0"/>
              </a:rPr>
              <a:t>An Overview of Southcoast’s Journey to the Cloud</a:t>
            </a:r>
          </a:p>
          <a:p>
            <a:r>
              <a:rPr lang="en-US" dirty="0">
                <a:latin typeface="Roboto" panose="020B0604020202020204" charset="0"/>
                <a:cs typeface="Roboto" panose="020B0604020202020204" charset="0"/>
              </a:rPr>
              <a:t>What Does a Migration to the OCI cloud look like</a:t>
            </a:r>
          </a:p>
          <a:p>
            <a:r>
              <a:rPr lang="en-US" dirty="0">
                <a:latin typeface="Roboto" panose="020B0604020202020204" charset="0"/>
                <a:cs typeface="Roboto" panose="020B0604020202020204" charset="0"/>
              </a:rPr>
              <a:t>Challenges, Tasks &amp; Considerations along the Journey to the Cloud</a:t>
            </a:r>
          </a:p>
          <a:p>
            <a:r>
              <a:rPr lang="en-US" dirty="0">
                <a:latin typeface="Roboto" panose="020B0604020202020204" charset="0"/>
                <a:cs typeface="Roboto" panose="020B0604020202020204" charset="0"/>
              </a:rPr>
              <a:t>Benefits of Running PeopleSoft in the Cloud with a MSP</a:t>
            </a:r>
          </a:p>
          <a:p>
            <a:r>
              <a:rPr lang="en-US" dirty="0">
                <a:latin typeface="Roboto" panose="020B0604020202020204" charset="0"/>
                <a:cs typeface="Roboto" panose="020B0604020202020204" charset="0"/>
              </a:rPr>
              <a:t>Questions and Answers</a:t>
            </a:r>
          </a:p>
        </p:txBody>
      </p:sp>
    </p:spTree>
    <p:extLst>
      <p:ext uri="{BB962C8B-B14F-4D97-AF65-F5344CB8AC3E}">
        <p14:creationId xmlns:p14="http://schemas.microsoft.com/office/powerpoint/2010/main" val="3454713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037BE-0464-40D0-A193-A0E4ABB36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79713"/>
            <a:ext cx="10515600" cy="1325563"/>
          </a:xfrm>
        </p:spPr>
        <p:txBody>
          <a:bodyPr/>
          <a:lstStyle/>
          <a:p>
            <a:r>
              <a:rPr lang="en-US" dirty="0">
                <a:latin typeface="Roboto" panose="020B0604020202020204" charset="0"/>
                <a:cs typeface="Roboto" panose="020B0604020202020204" charset="0"/>
              </a:rPr>
              <a:t>Benefits for Running PeopleSoft in the Cloud with an MSP</a:t>
            </a:r>
          </a:p>
        </p:txBody>
      </p:sp>
    </p:spTree>
    <p:extLst>
      <p:ext uri="{BB962C8B-B14F-4D97-AF65-F5344CB8AC3E}">
        <p14:creationId xmlns:p14="http://schemas.microsoft.com/office/powerpoint/2010/main" val="7961499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CA03F-801F-4B32-A33B-CB19D8945C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400" y="1469516"/>
            <a:ext cx="10774679" cy="559847"/>
          </a:xfrm>
        </p:spPr>
        <p:txBody>
          <a:bodyPr>
            <a:noAutofit/>
          </a:bodyPr>
          <a:lstStyle/>
          <a:p>
            <a:pPr marL="400050" lvl="1" indent="0" algn="l">
              <a:buNone/>
            </a:pPr>
            <a:r>
              <a:rPr lang="en-US" dirty="0">
                <a:latin typeface="Roboto" panose="020B0604020202020204" charset="0"/>
                <a:cs typeface="Roboto" panose="020B0604020202020204" charset="0"/>
              </a:rPr>
              <a:t>✓ Fill Gaps on Infrastructure</a:t>
            </a:r>
          </a:p>
          <a:p>
            <a:pPr marL="400050" lvl="1" indent="0" algn="l">
              <a:buNone/>
            </a:pPr>
            <a:r>
              <a:rPr lang="en-US" dirty="0">
                <a:latin typeface="Roboto" panose="020B0604020202020204" charset="0"/>
                <a:cs typeface="Roboto" panose="020B0604020202020204" charset="0"/>
              </a:rPr>
              <a:t>✓ Increase Application Efficiency</a:t>
            </a:r>
          </a:p>
          <a:p>
            <a:pPr marL="400050" lvl="1" indent="0" algn="l">
              <a:buNone/>
            </a:pPr>
            <a:r>
              <a:rPr lang="en-US" dirty="0">
                <a:latin typeface="Roboto" panose="020B0604020202020204" charset="0"/>
                <a:cs typeface="Roboto" panose="020B0604020202020204" charset="0"/>
              </a:rPr>
              <a:t>✓ Improve Service Levels in Order to Allow for Growth</a:t>
            </a:r>
          </a:p>
          <a:p>
            <a:pPr marL="400050" lvl="1" indent="0" algn="l">
              <a:buNone/>
            </a:pPr>
            <a:r>
              <a:rPr lang="en-US" dirty="0">
                <a:latin typeface="Roboto" panose="020B0604020202020204" charset="0"/>
                <a:cs typeface="Roboto" panose="020B0604020202020204" charset="0"/>
              </a:rPr>
              <a:t>✓ Achieve Faster Response Times on Requests</a:t>
            </a:r>
          </a:p>
          <a:p>
            <a:pPr marL="400050" lvl="1" indent="0" algn="l">
              <a:buNone/>
            </a:pPr>
            <a:r>
              <a:rPr lang="en-US" dirty="0">
                <a:latin typeface="Roboto" panose="020B0604020202020204" charset="0"/>
                <a:cs typeface="Roboto" panose="020B0604020202020204" charset="0"/>
              </a:rPr>
              <a:t>✓ Have one Throat to Choke</a:t>
            </a:r>
          </a:p>
          <a:p>
            <a:pPr marL="0" indent="0" algn="l">
              <a:buNone/>
            </a:pPr>
            <a:r>
              <a:rPr lang="en-US" sz="2000" dirty="0">
                <a:latin typeface="Roboto" panose="020B0604020202020204" charset="0"/>
                <a:cs typeface="Roboto" panose="020B0604020202020204" charset="0"/>
              </a:rPr>
              <a:t>     ✓ Cost Savings and Increased Profits</a:t>
            </a:r>
          </a:p>
          <a:p>
            <a:pPr marL="0" indent="0" algn="l">
              <a:buNone/>
            </a:pPr>
            <a:r>
              <a:rPr lang="en-US" sz="2000" dirty="0">
                <a:latin typeface="Roboto" panose="020B0604020202020204" charset="0"/>
                <a:cs typeface="Roboto" panose="020B0604020202020204" charset="0"/>
              </a:rPr>
              <a:t>     ✓ Agility, Flexibility</a:t>
            </a:r>
          </a:p>
          <a:p>
            <a:pPr marL="0" indent="0" algn="l">
              <a:buNone/>
            </a:pPr>
            <a:r>
              <a:rPr lang="en-US" sz="2000" dirty="0">
                <a:latin typeface="Roboto" panose="020B0604020202020204" charset="0"/>
                <a:cs typeface="Roboto" panose="020B0604020202020204" charset="0"/>
              </a:rPr>
              <a:t>     ✓ Increased operational efficiency and compliance</a:t>
            </a:r>
          </a:p>
          <a:p>
            <a:pPr marL="0" indent="0" algn="l">
              <a:buNone/>
            </a:pPr>
            <a:r>
              <a:rPr lang="en-US" sz="2000" dirty="0">
                <a:latin typeface="Roboto" panose="020B0604020202020204" charset="0"/>
                <a:cs typeface="Roboto" panose="020B0604020202020204" charset="0"/>
              </a:rPr>
              <a:t>     ✓ Data Security</a:t>
            </a:r>
          </a:p>
          <a:p>
            <a:pPr marL="0" indent="0" algn="l">
              <a:buNone/>
            </a:pPr>
            <a:r>
              <a:rPr lang="en-US" sz="2000" dirty="0">
                <a:latin typeface="Roboto" panose="020B0604020202020204" charset="0"/>
                <a:cs typeface="Roboto" panose="020B0604020202020204" charset="0"/>
              </a:rPr>
              <a:t>    ✓ Automated Patching and Environment Refreshes</a:t>
            </a:r>
          </a:p>
          <a:p>
            <a:pPr marL="0" indent="0" algn="l">
              <a:buNone/>
            </a:pPr>
            <a:r>
              <a:rPr lang="en-US" sz="2000" dirty="0">
                <a:latin typeface="Roboto" panose="020B0604020202020204" charset="0"/>
                <a:cs typeface="Roboto" panose="020B0604020202020204" charset="0"/>
              </a:rPr>
              <a:t>    ✓ Improved Performance</a:t>
            </a:r>
          </a:p>
          <a:p>
            <a:pPr marL="0" indent="0" algn="l">
              <a:buNone/>
            </a:pPr>
            <a:endParaRPr lang="en-US" sz="1800" dirty="0">
              <a:latin typeface="Roboto" panose="020B0604020202020204" charset="0"/>
              <a:cs typeface="Roboto" panose="020B060402020202020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1496E8-ABC6-401C-967B-E0AD0C0E4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" y="243841"/>
            <a:ext cx="11704319" cy="1469516"/>
          </a:xfrm>
        </p:spPr>
        <p:txBody>
          <a:bodyPr>
            <a:normAutofit/>
          </a:bodyPr>
          <a:lstStyle/>
          <a:p>
            <a:r>
              <a:rPr lang="en-US" dirty="0">
                <a:latin typeface="Roboto" panose="020B0604020202020204" charset="0"/>
                <a:cs typeface="Roboto" panose="020B0604020202020204" charset="0"/>
              </a:rPr>
              <a:t>Benefits of PeopleSoft in the Cloud / MSP</a:t>
            </a:r>
          </a:p>
        </p:txBody>
      </p:sp>
    </p:spTree>
    <p:extLst>
      <p:ext uri="{BB962C8B-B14F-4D97-AF65-F5344CB8AC3E}">
        <p14:creationId xmlns:p14="http://schemas.microsoft.com/office/powerpoint/2010/main" val="21654845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48A8B-DB53-4EE6-A054-CB5971991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>
                <a:latin typeface="Roboto" panose="020B0604020202020204" charset="0"/>
                <a:cs typeface="Roboto" panose="020B0604020202020204" charset="0"/>
              </a:rPr>
              <a:t>Q&amp;A</a:t>
            </a:r>
            <a:br>
              <a:rPr lang="en-US" dirty="0">
                <a:latin typeface="Roboto" panose="020B0604020202020204" charset="0"/>
                <a:cs typeface="Roboto" panose="020B0604020202020204" charset="0"/>
              </a:rPr>
            </a:br>
            <a:br>
              <a:rPr lang="en-US" dirty="0">
                <a:latin typeface="Roboto" panose="020B0604020202020204" charset="0"/>
                <a:cs typeface="Roboto" panose="020B0604020202020204" charset="0"/>
              </a:rPr>
            </a:br>
            <a:r>
              <a:rPr lang="en-US" dirty="0">
                <a:latin typeface="Roboto" panose="020B0604020202020204" charset="0"/>
                <a:cs typeface="Roboto" panose="020B0604020202020204" charset="0"/>
              </a:rPr>
              <a:t>Please complete a session evaluation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BE088A-3687-4FEF-A9C2-AF7127D3BD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latin typeface="Roboto" panose="020B0604020202020204" charset="0"/>
                <a:cs typeface="Roboto" panose="020B0604020202020204" charset="0"/>
              </a:rPr>
              <a:t>Session ID: 100610</a:t>
            </a:r>
          </a:p>
        </p:txBody>
      </p:sp>
    </p:spTree>
    <p:extLst>
      <p:ext uri="{BB962C8B-B14F-4D97-AF65-F5344CB8AC3E}">
        <p14:creationId xmlns:p14="http://schemas.microsoft.com/office/powerpoint/2010/main" val="2332987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4410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63A82E-492E-334C-8DDD-C572F8B47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boto" panose="020B0604020202020204" charset="0"/>
                <a:cs typeface="Roboto" panose="020B0604020202020204" charset="0"/>
              </a:rPr>
              <a:t>Who is Southcoast Health Systems?</a:t>
            </a:r>
            <a:br>
              <a:rPr lang="en-US" dirty="0">
                <a:latin typeface="Roboto" panose="020B0604020202020204" charset="0"/>
                <a:cs typeface="Roboto" panose="020B0604020202020204" charset="0"/>
              </a:rPr>
            </a:br>
            <a:endParaRPr lang="en-US" dirty="0">
              <a:latin typeface="Roboto" panose="020B0604020202020204" charset="0"/>
              <a:cs typeface="Robo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545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A812D5-2310-41DF-8C4E-F8173BA43B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97000"/>
          </a:blip>
          <a:srcRect r="20469"/>
          <a:stretch/>
        </p:blipFill>
        <p:spPr>
          <a:xfrm>
            <a:off x="0" y="0"/>
            <a:ext cx="4644189" cy="685800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9E86DF0-CC17-B848-9792-0218229881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66688" y="1106860"/>
            <a:ext cx="7621254" cy="559847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1800" b="1" dirty="0">
                <a:latin typeface="Roboto" panose="020B0604020202020204" charset="0"/>
                <a:cs typeface="Roboto" panose="020B0604020202020204" charset="0"/>
              </a:rPr>
              <a:t>Not-for-Profit, community-based health delivery system offering an integrated continuum of health services </a:t>
            </a:r>
            <a:br>
              <a:rPr lang="en-US" sz="1800" b="1" dirty="0">
                <a:latin typeface="Roboto" panose="020B0604020202020204" charset="0"/>
                <a:cs typeface="Roboto" panose="020B0604020202020204" charset="0"/>
              </a:rPr>
            </a:br>
            <a:endParaRPr lang="en-US" sz="1800" b="1" dirty="0">
              <a:latin typeface="Roboto" panose="020B0604020202020204" charset="0"/>
              <a:cs typeface="Roboto" panose="020B0604020202020204" charset="0"/>
            </a:endParaRPr>
          </a:p>
          <a:p>
            <a:pPr algn="l"/>
            <a:r>
              <a:rPr lang="en-US" sz="2000" dirty="0">
                <a:latin typeface="Roboto" panose="020B0604020202020204" charset="0"/>
                <a:cs typeface="Roboto" panose="020B0604020202020204" charset="0"/>
              </a:rPr>
              <a:t>Serves Southeastern Massachusetts and parts of Rhode Island</a:t>
            </a:r>
          </a:p>
          <a:p>
            <a:pPr algn="l"/>
            <a:r>
              <a:rPr lang="en-US" sz="2000" dirty="0">
                <a:latin typeface="Roboto" panose="020B0604020202020204" charset="0"/>
                <a:cs typeface="Roboto" panose="020B0604020202020204" charset="0"/>
              </a:rPr>
              <a:t>Largest provider of primary and specialty care in the region</a:t>
            </a:r>
          </a:p>
          <a:p>
            <a:pPr algn="l"/>
            <a:r>
              <a:rPr lang="en-US" sz="2000" dirty="0">
                <a:latin typeface="Roboto" panose="020B0604020202020204" charset="0"/>
                <a:cs typeface="Roboto" panose="020B0604020202020204" charset="0"/>
              </a:rPr>
              <a:t>Three hospital – Charlton Memorial in Fall River, St. Luke’s in New Bedford and Tobey in Wareham</a:t>
            </a:r>
          </a:p>
          <a:p>
            <a:pPr algn="l"/>
            <a:r>
              <a:rPr lang="en-US" sz="2000" dirty="0">
                <a:latin typeface="Roboto" panose="020B0604020202020204" charset="0"/>
                <a:cs typeface="Roboto" panose="020B0604020202020204" charset="0"/>
              </a:rPr>
              <a:t>Two Cancer Centers</a:t>
            </a:r>
          </a:p>
          <a:p>
            <a:pPr algn="l"/>
            <a:r>
              <a:rPr lang="en-US" sz="2000" dirty="0">
                <a:latin typeface="Roboto" panose="020B0604020202020204" charset="0"/>
                <a:cs typeface="Roboto" panose="020B0604020202020204" charset="0"/>
              </a:rPr>
              <a:t>Seven Urgent Care Centers</a:t>
            </a:r>
          </a:p>
          <a:p>
            <a:pPr algn="l"/>
            <a:r>
              <a:rPr lang="en-US" sz="2000" dirty="0">
                <a:latin typeface="Roboto" panose="020B0604020202020204" charset="0"/>
                <a:cs typeface="Roboto" panose="020B0604020202020204" charset="0"/>
              </a:rPr>
              <a:t>Partnership – Southcoast Behavioral Health in Dartmouth VNA</a:t>
            </a:r>
          </a:p>
          <a:p>
            <a:pPr algn="l"/>
            <a:r>
              <a:rPr lang="en-US" sz="2000" dirty="0">
                <a:latin typeface="Roboto" panose="020B0604020202020204" charset="0"/>
                <a:cs typeface="Roboto" panose="020B0604020202020204" charset="0"/>
              </a:rPr>
              <a:t>600 employed and affiliated providers</a:t>
            </a:r>
          </a:p>
          <a:p>
            <a:pPr algn="l"/>
            <a:r>
              <a:rPr lang="en-US" sz="2000" dirty="0">
                <a:latin typeface="Roboto" panose="020B0604020202020204" charset="0"/>
                <a:cs typeface="Roboto" panose="020B0604020202020204" charset="0"/>
              </a:rPr>
              <a:t>7,500 employees (largest employer in Southeastern Mass)</a:t>
            </a:r>
            <a:endParaRPr lang="en-US" sz="1800" dirty="0">
              <a:latin typeface="Roboto" panose="020B0604020202020204" charset="0"/>
              <a:cs typeface="Roboto" panose="020B060402020202020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B9959CD-01CA-324C-8293-15C1C7A8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3399" y="82993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Roboto" panose="020B0604020202020204" charset="0"/>
                <a:cs typeface="Roboto" panose="020B0604020202020204" charset="0"/>
              </a:rPr>
              <a:t>Who Is Southcoast Health?</a:t>
            </a:r>
          </a:p>
        </p:txBody>
      </p:sp>
    </p:spTree>
    <p:extLst>
      <p:ext uri="{BB962C8B-B14F-4D97-AF65-F5344CB8AC3E}">
        <p14:creationId xmlns:p14="http://schemas.microsoft.com/office/powerpoint/2010/main" val="3250843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19934-378C-4F62-852A-AE5B5CE5B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boto" panose="020B0604020202020204" charset="0"/>
                <a:cs typeface="Roboto" panose="020B0604020202020204" charset="0"/>
              </a:rPr>
              <a:t>Who is Velocity Technology Solutions?</a:t>
            </a:r>
            <a:br>
              <a:rPr lang="en-US" dirty="0">
                <a:latin typeface="Roboto" panose="020B0604020202020204" charset="0"/>
                <a:cs typeface="Roboto" panose="020B0604020202020204" charset="0"/>
              </a:rPr>
            </a:br>
            <a:endParaRPr lang="en-US" dirty="0">
              <a:latin typeface="Roboto" panose="020B0604020202020204" charset="0"/>
              <a:cs typeface="Robo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884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458;p76">
            <a:extLst>
              <a:ext uri="{FF2B5EF4-FFF2-40B4-BE49-F238E27FC236}">
                <a16:creationId xmlns:a16="http://schemas.microsoft.com/office/drawing/2014/main" id="{5BAC853E-AC25-4817-9E56-844296A537BD}"/>
              </a:ext>
            </a:extLst>
          </p:cNvPr>
          <p:cNvSpPr txBox="1">
            <a:spLocks/>
          </p:cNvSpPr>
          <p:nvPr/>
        </p:nvSpPr>
        <p:spPr>
          <a:xfrm>
            <a:off x="461429" y="739144"/>
            <a:ext cx="10250113" cy="5003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2400"/>
              <a:buFont typeface="Roboto"/>
              <a:buNone/>
            </a:pPr>
            <a:r>
              <a:rPr lang="en-US" sz="1800" dirty="0">
                <a:solidFill>
                  <a:srgbClr val="3BA7D0"/>
                </a:solidFill>
                <a:latin typeface="Roboto"/>
                <a:ea typeface="Roboto"/>
                <a:cs typeface="Roboto"/>
                <a:sym typeface="Roboto"/>
              </a:rPr>
              <a:t>Leverage the difference our deep application expertise makes.</a:t>
            </a:r>
            <a:endParaRPr lang="en-US" sz="1800" dirty="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Google Shape;459;p76">
            <a:extLst>
              <a:ext uri="{FF2B5EF4-FFF2-40B4-BE49-F238E27FC236}">
                <a16:creationId xmlns:a16="http://schemas.microsoft.com/office/drawing/2014/main" id="{5A39C55A-CB2C-4616-91E0-A18A8AC1BC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6759" y="62014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None/>
            </a:pPr>
            <a:r>
              <a:rPr lang="en" sz="2000" b="0" i="0" u="none" strike="noStrike" cap="none" dirty="0">
                <a:solidFill>
                  <a:schemeClr val="dk1"/>
                </a:solidFill>
                <a:latin typeface="Roboto" panose="020B0604020202020204" charset="0"/>
                <a:ea typeface="Roboto"/>
                <a:cs typeface="Roboto" panose="020B0604020202020204" charset="0"/>
                <a:sym typeface="Roboto"/>
              </a:rPr>
              <a:t>TRUSTED MANAGED SERVICES AND CLOUD PARTNER </a:t>
            </a:r>
            <a:r>
              <a:rPr lang="en" sz="2000" b="1" i="0" u="none" strike="noStrike" cap="none" dirty="0">
                <a:solidFill>
                  <a:schemeClr val="dk1"/>
                </a:solidFill>
                <a:latin typeface="Roboto" panose="020B0604020202020204" charset="0"/>
                <a:ea typeface="Roboto"/>
                <a:cs typeface="Roboto" panose="020B0604020202020204" charset="0"/>
                <a:sym typeface="Roboto"/>
              </a:rPr>
              <a:t>SINCE 2003</a:t>
            </a:r>
            <a:endParaRPr sz="2800" b="1" i="0" u="none" strike="noStrike" cap="none" dirty="0">
              <a:solidFill>
                <a:schemeClr val="dk1"/>
              </a:solidFill>
              <a:latin typeface="Roboto" panose="020B0604020202020204" charset="0"/>
              <a:ea typeface="Roboto"/>
              <a:cs typeface="Roboto" panose="020B0604020202020204" charset="0"/>
              <a:sym typeface="Roboto"/>
            </a:endParaRPr>
          </a:p>
        </p:txBody>
      </p:sp>
      <p:grpSp>
        <p:nvGrpSpPr>
          <p:cNvPr id="10" name="Google Shape;460;p76">
            <a:extLst>
              <a:ext uri="{FF2B5EF4-FFF2-40B4-BE49-F238E27FC236}">
                <a16:creationId xmlns:a16="http://schemas.microsoft.com/office/drawing/2014/main" id="{9DAB8FAE-834A-400A-BB41-C7B16B599871}"/>
              </a:ext>
            </a:extLst>
          </p:cNvPr>
          <p:cNvGrpSpPr/>
          <p:nvPr/>
        </p:nvGrpSpPr>
        <p:grpSpPr>
          <a:xfrm>
            <a:off x="4558404" y="1502719"/>
            <a:ext cx="834763" cy="862966"/>
            <a:chOff x="4455788" y="3018713"/>
            <a:chExt cx="528600" cy="528600"/>
          </a:xfrm>
        </p:grpSpPr>
        <p:sp>
          <p:nvSpPr>
            <p:cNvPr id="11" name="Google Shape;461;p76">
              <a:extLst>
                <a:ext uri="{FF2B5EF4-FFF2-40B4-BE49-F238E27FC236}">
                  <a16:creationId xmlns:a16="http://schemas.microsoft.com/office/drawing/2014/main" id="{9D63F91C-8CF1-4DD6-A899-7BCDCEDAA81B}"/>
                </a:ext>
              </a:extLst>
            </p:cNvPr>
            <p:cNvSpPr/>
            <p:nvPr/>
          </p:nvSpPr>
          <p:spPr>
            <a:xfrm>
              <a:off x="4455788" y="3018713"/>
              <a:ext cx="528600" cy="528600"/>
            </a:xfrm>
            <a:prstGeom prst="ellipse">
              <a:avLst/>
            </a:prstGeom>
            <a:noFill/>
            <a:ln w="19050" cap="flat" cmpd="sng">
              <a:solidFill>
                <a:srgbClr val="2C95C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462;p76">
              <a:extLst>
                <a:ext uri="{FF2B5EF4-FFF2-40B4-BE49-F238E27FC236}">
                  <a16:creationId xmlns:a16="http://schemas.microsoft.com/office/drawing/2014/main" id="{A9F6975E-2E93-41F4-B325-8108B73C8131}"/>
                </a:ext>
              </a:extLst>
            </p:cNvPr>
            <p:cNvSpPr/>
            <p:nvPr/>
          </p:nvSpPr>
          <p:spPr>
            <a:xfrm>
              <a:off x="4525687" y="3131363"/>
              <a:ext cx="388800" cy="303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7142" y="81081"/>
                  </a:moveTo>
                  <a:cubicBezTo>
                    <a:pt x="16507" y="81081"/>
                    <a:pt x="16507" y="81081"/>
                    <a:pt x="16507" y="81081"/>
                  </a:cubicBezTo>
                  <a:cubicBezTo>
                    <a:pt x="15873" y="81081"/>
                    <a:pt x="15238" y="80270"/>
                    <a:pt x="14603" y="79459"/>
                  </a:cubicBezTo>
                  <a:cubicBezTo>
                    <a:pt x="634" y="52702"/>
                    <a:pt x="634" y="52702"/>
                    <a:pt x="634" y="52702"/>
                  </a:cubicBezTo>
                  <a:cubicBezTo>
                    <a:pt x="0" y="51081"/>
                    <a:pt x="0" y="49459"/>
                    <a:pt x="1269" y="48648"/>
                  </a:cubicBezTo>
                  <a:cubicBezTo>
                    <a:pt x="2539" y="47027"/>
                    <a:pt x="3809" y="47837"/>
                    <a:pt x="5079" y="49459"/>
                  </a:cubicBezTo>
                  <a:cubicBezTo>
                    <a:pt x="12698" y="64864"/>
                    <a:pt x="12698" y="64864"/>
                    <a:pt x="12698" y="64864"/>
                  </a:cubicBezTo>
                  <a:cubicBezTo>
                    <a:pt x="12698" y="53513"/>
                    <a:pt x="15238" y="42972"/>
                    <a:pt x="19682" y="33243"/>
                  </a:cubicBezTo>
                  <a:cubicBezTo>
                    <a:pt x="26031" y="18648"/>
                    <a:pt x="36825" y="8918"/>
                    <a:pt x="49523" y="4864"/>
                  </a:cubicBezTo>
                  <a:cubicBezTo>
                    <a:pt x="66031" y="0"/>
                    <a:pt x="83174" y="6486"/>
                    <a:pt x="93968" y="22702"/>
                  </a:cubicBezTo>
                  <a:cubicBezTo>
                    <a:pt x="95238" y="24324"/>
                    <a:pt x="95238" y="25945"/>
                    <a:pt x="93968" y="27567"/>
                  </a:cubicBezTo>
                  <a:cubicBezTo>
                    <a:pt x="92698" y="28378"/>
                    <a:pt x="91428" y="28378"/>
                    <a:pt x="90158" y="27567"/>
                  </a:cubicBezTo>
                  <a:cubicBezTo>
                    <a:pt x="80634" y="12972"/>
                    <a:pt x="65396" y="6486"/>
                    <a:pt x="50793" y="11351"/>
                  </a:cubicBezTo>
                  <a:cubicBezTo>
                    <a:pt x="39365" y="14594"/>
                    <a:pt x="29841" y="23513"/>
                    <a:pt x="24126" y="36486"/>
                  </a:cubicBezTo>
                  <a:cubicBezTo>
                    <a:pt x="19047" y="47027"/>
                    <a:pt x="17142" y="59189"/>
                    <a:pt x="18412" y="70540"/>
                  </a:cubicBezTo>
                  <a:cubicBezTo>
                    <a:pt x="31111" y="51081"/>
                    <a:pt x="31111" y="51081"/>
                    <a:pt x="31111" y="51081"/>
                  </a:cubicBezTo>
                  <a:cubicBezTo>
                    <a:pt x="32380" y="49459"/>
                    <a:pt x="33650" y="49459"/>
                    <a:pt x="34920" y="50270"/>
                  </a:cubicBezTo>
                  <a:cubicBezTo>
                    <a:pt x="35555" y="51891"/>
                    <a:pt x="36190" y="53513"/>
                    <a:pt x="34920" y="55135"/>
                  </a:cubicBezTo>
                  <a:cubicBezTo>
                    <a:pt x="19047" y="80270"/>
                    <a:pt x="19047" y="80270"/>
                    <a:pt x="19047" y="80270"/>
                  </a:cubicBezTo>
                  <a:cubicBezTo>
                    <a:pt x="18412" y="81081"/>
                    <a:pt x="17777" y="81081"/>
                    <a:pt x="17142" y="81081"/>
                  </a:cubicBezTo>
                  <a:moveTo>
                    <a:pt x="59682" y="120000"/>
                  </a:moveTo>
                  <a:cubicBezTo>
                    <a:pt x="48253" y="120000"/>
                    <a:pt x="36825" y="114324"/>
                    <a:pt x="27936" y="102972"/>
                  </a:cubicBezTo>
                  <a:cubicBezTo>
                    <a:pt x="26666" y="102162"/>
                    <a:pt x="26666" y="99729"/>
                    <a:pt x="27936" y="98918"/>
                  </a:cubicBezTo>
                  <a:cubicBezTo>
                    <a:pt x="28571" y="97297"/>
                    <a:pt x="30476" y="97297"/>
                    <a:pt x="31746" y="98918"/>
                  </a:cubicBezTo>
                  <a:cubicBezTo>
                    <a:pt x="41269" y="111081"/>
                    <a:pt x="55873" y="115945"/>
                    <a:pt x="69206" y="111891"/>
                  </a:cubicBezTo>
                  <a:cubicBezTo>
                    <a:pt x="88253" y="106216"/>
                    <a:pt x="101587" y="83513"/>
                    <a:pt x="100952" y="60000"/>
                  </a:cubicBezTo>
                  <a:cubicBezTo>
                    <a:pt x="88888" y="78648"/>
                    <a:pt x="88888" y="78648"/>
                    <a:pt x="88888" y="78648"/>
                  </a:cubicBezTo>
                  <a:cubicBezTo>
                    <a:pt x="88253" y="80270"/>
                    <a:pt x="86349" y="80270"/>
                    <a:pt x="85079" y="79459"/>
                  </a:cubicBezTo>
                  <a:cubicBezTo>
                    <a:pt x="84444" y="77837"/>
                    <a:pt x="83809" y="76216"/>
                    <a:pt x="85079" y="74594"/>
                  </a:cubicBezTo>
                  <a:cubicBezTo>
                    <a:pt x="100952" y="50270"/>
                    <a:pt x="100952" y="50270"/>
                    <a:pt x="100952" y="50270"/>
                  </a:cubicBezTo>
                  <a:cubicBezTo>
                    <a:pt x="100952" y="50270"/>
                    <a:pt x="100952" y="50270"/>
                    <a:pt x="101587" y="49459"/>
                  </a:cubicBezTo>
                  <a:cubicBezTo>
                    <a:pt x="101587" y="48648"/>
                    <a:pt x="102857" y="48648"/>
                    <a:pt x="103492" y="48648"/>
                  </a:cubicBezTo>
                  <a:cubicBezTo>
                    <a:pt x="104126" y="48648"/>
                    <a:pt x="104761" y="49459"/>
                    <a:pt x="105396" y="50270"/>
                  </a:cubicBezTo>
                  <a:cubicBezTo>
                    <a:pt x="119365" y="77027"/>
                    <a:pt x="119365" y="77027"/>
                    <a:pt x="119365" y="77027"/>
                  </a:cubicBezTo>
                  <a:cubicBezTo>
                    <a:pt x="120000" y="78648"/>
                    <a:pt x="120000" y="80270"/>
                    <a:pt x="118730" y="81891"/>
                  </a:cubicBezTo>
                  <a:cubicBezTo>
                    <a:pt x="117460" y="82702"/>
                    <a:pt x="116190" y="81891"/>
                    <a:pt x="114920" y="80270"/>
                  </a:cubicBezTo>
                  <a:cubicBezTo>
                    <a:pt x="106031" y="63243"/>
                    <a:pt x="106031" y="63243"/>
                    <a:pt x="106031" y="63243"/>
                  </a:cubicBezTo>
                  <a:cubicBezTo>
                    <a:pt x="105396" y="89189"/>
                    <a:pt x="90793" y="111891"/>
                    <a:pt x="70476" y="118378"/>
                  </a:cubicBezTo>
                  <a:cubicBezTo>
                    <a:pt x="67301" y="119189"/>
                    <a:pt x="63492" y="120000"/>
                    <a:pt x="59682" y="120000"/>
                  </a:cubicBezTo>
                </a:path>
              </a:pathLst>
            </a:custGeom>
            <a:solidFill>
              <a:srgbClr val="193C6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" name="Google Shape;466;p76">
            <a:extLst>
              <a:ext uri="{FF2B5EF4-FFF2-40B4-BE49-F238E27FC236}">
                <a16:creationId xmlns:a16="http://schemas.microsoft.com/office/drawing/2014/main" id="{373380B4-9466-411A-8F8B-6D439C21C77D}"/>
              </a:ext>
            </a:extLst>
          </p:cNvPr>
          <p:cNvGrpSpPr/>
          <p:nvPr/>
        </p:nvGrpSpPr>
        <p:grpSpPr>
          <a:xfrm>
            <a:off x="7208674" y="1507953"/>
            <a:ext cx="844713" cy="878639"/>
            <a:chOff x="7723120" y="2940988"/>
            <a:chExt cx="534900" cy="538200"/>
          </a:xfrm>
        </p:grpSpPr>
        <p:sp>
          <p:nvSpPr>
            <p:cNvPr id="17" name="Google Shape;467;p76">
              <a:extLst>
                <a:ext uri="{FF2B5EF4-FFF2-40B4-BE49-F238E27FC236}">
                  <a16:creationId xmlns:a16="http://schemas.microsoft.com/office/drawing/2014/main" id="{2419F128-30F7-4E4E-A684-CB073CA874AE}"/>
                </a:ext>
              </a:extLst>
            </p:cNvPr>
            <p:cNvSpPr/>
            <p:nvPr/>
          </p:nvSpPr>
          <p:spPr>
            <a:xfrm>
              <a:off x="7723120" y="2940988"/>
              <a:ext cx="534900" cy="538200"/>
            </a:xfrm>
            <a:prstGeom prst="ellipse">
              <a:avLst/>
            </a:prstGeom>
            <a:noFill/>
            <a:ln w="19050" cap="flat" cmpd="sng">
              <a:solidFill>
                <a:srgbClr val="2C95C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" name="Google Shape;468;p76">
              <a:extLst>
                <a:ext uri="{FF2B5EF4-FFF2-40B4-BE49-F238E27FC236}">
                  <a16:creationId xmlns:a16="http://schemas.microsoft.com/office/drawing/2014/main" id="{4EFA3733-DB4B-45FB-B5FC-2AEFCEA1BADD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7869074" y="3069993"/>
              <a:ext cx="242990" cy="28021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" name="Google Shape;469;p76">
            <a:extLst>
              <a:ext uri="{FF2B5EF4-FFF2-40B4-BE49-F238E27FC236}">
                <a16:creationId xmlns:a16="http://schemas.microsoft.com/office/drawing/2014/main" id="{9599D916-CF78-49A7-8542-F5E638943B5A}"/>
              </a:ext>
            </a:extLst>
          </p:cNvPr>
          <p:cNvGrpSpPr/>
          <p:nvPr/>
        </p:nvGrpSpPr>
        <p:grpSpPr>
          <a:xfrm>
            <a:off x="5890654" y="1502719"/>
            <a:ext cx="849924" cy="878639"/>
            <a:chOff x="6612076" y="3103488"/>
            <a:chExt cx="538200" cy="538200"/>
          </a:xfrm>
        </p:grpSpPr>
        <p:sp>
          <p:nvSpPr>
            <p:cNvPr id="20" name="Google Shape;470;p76">
              <a:extLst>
                <a:ext uri="{FF2B5EF4-FFF2-40B4-BE49-F238E27FC236}">
                  <a16:creationId xmlns:a16="http://schemas.microsoft.com/office/drawing/2014/main" id="{54038986-9039-4ADA-BC11-861A685474E5}"/>
                </a:ext>
              </a:extLst>
            </p:cNvPr>
            <p:cNvSpPr/>
            <p:nvPr/>
          </p:nvSpPr>
          <p:spPr>
            <a:xfrm>
              <a:off x="6612076" y="3103488"/>
              <a:ext cx="538200" cy="538200"/>
            </a:xfrm>
            <a:prstGeom prst="ellipse">
              <a:avLst/>
            </a:prstGeom>
            <a:noFill/>
            <a:ln w="19050" cap="flat" cmpd="sng">
              <a:solidFill>
                <a:srgbClr val="2C95C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1" name="Google Shape;471;p76">
              <a:extLst>
                <a:ext uri="{FF2B5EF4-FFF2-40B4-BE49-F238E27FC236}">
                  <a16:creationId xmlns:a16="http://schemas.microsoft.com/office/drawing/2014/main" id="{C028FC9C-DECD-49CF-9095-0E9AB81DDD51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732177" y="3244689"/>
              <a:ext cx="298000" cy="25580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" name="Google Shape;473;p76">
            <a:extLst>
              <a:ext uri="{FF2B5EF4-FFF2-40B4-BE49-F238E27FC236}">
                <a16:creationId xmlns:a16="http://schemas.microsoft.com/office/drawing/2014/main" id="{46E4C5C9-6A41-4DC6-918F-2A27A9016A37}"/>
              </a:ext>
            </a:extLst>
          </p:cNvPr>
          <p:cNvGrpSpPr/>
          <p:nvPr/>
        </p:nvGrpSpPr>
        <p:grpSpPr>
          <a:xfrm>
            <a:off x="3174244" y="1505376"/>
            <a:ext cx="849924" cy="878639"/>
            <a:chOff x="7900188" y="2178988"/>
            <a:chExt cx="538200" cy="538200"/>
          </a:xfrm>
        </p:grpSpPr>
        <p:sp>
          <p:nvSpPr>
            <p:cNvPr id="24" name="Google Shape;474;p76">
              <a:extLst>
                <a:ext uri="{FF2B5EF4-FFF2-40B4-BE49-F238E27FC236}">
                  <a16:creationId xmlns:a16="http://schemas.microsoft.com/office/drawing/2014/main" id="{E4EEEBC8-E9F1-44D0-9020-7F8DC34FF6D1}"/>
                </a:ext>
              </a:extLst>
            </p:cNvPr>
            <p:cNvSpPr/>
            <p:nvPr/>
          </p:nvSpPr>
          <p:spPr>
            <a:xfrm>
              <a:off x="7900188" y="2178988"/>
              <a:ext cx="538200" cy="538200"/>
            </a:xfrm>
            <a:prstGeom prst="ellipse">
              <a:avLst/>
            </a:prstGeom>
            <a:noFill/>
            <a:ln w="19050" cap="flat" cmpd="sng">
              <a:solidFill>
                <a:srgbClr val="2C95C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5" name="Google Shape;475;p76">
              <a:extLst>
                <a:ext uri="{FF2B5EF4-FFF2-40B4-BE49-F238E27FC236}">
                  <a16:creationId xmlns:a16="http://schemas.microsoft.com/office/drawing/2014/main" id="{83D2B7C9-B616-41AA-9269-3BC23D03661A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995751" y="2251509"/>
              <a:ext cx="347100" cy="3227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" name="Google Shape;477;p76">
            <a:extLst>
              <a:ext uri="{FF2B5EF4-FFF2-40B4-BE49-F238E27FC236}">
                <a16:creationId xmlns:a16="http://schemas.microsoft.com/office/drawing/2014/main" id="{7F7AB8DD-7E3C-4ADE-A5BF-00DEEFA5FF9E}"/>
              </a:ext>
            </a:extLst>
          </p:cNvPr>
          <p:cNvGrpSpPr/>
          <p:nvPr/>
        </p:nvGrpSpPr>
        <p:grpSpPr>
          <a:xfrm>
            <a:off x="1903238" y="1580858"/>
            <a:ext cx="809435" cy="836782"/>
            <a:chOff x="1353617" y="1090254"/>
            <a:chExt cx="457200" cy="457200"/>
          </a:xfrm>
        </p:grpSpPr>
        <p:sp>
          <p:nvSpPr>
            <p:cNvPr id="28" name="Google Shape;478;p76">
              <a:extLst>
                <a:ext uri="{FF2B5EF4-FFF2-40B4-BE49-F238E27FC236}">
                  <a16:creationId xmlns:a16="http://schemas.microsoft.com/office/drawing/2014/main" id="{45B5CC97-9B79-4562-B09C-BD9E2EA7246A}"/>
                </a:ext>
              </a:extLst>
            </p:cNvPr>
            <p:cNvSpPr/>
            <p:nvPr/>
          </p:nvSpPr>
          <p:spPr>
            <a:xfrm>
              <a:off x="1403703" y="1127364"/>
              <a:ext cx="252724" cy="25272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285" y="95000"/>
                  </a:moveTo>
                  <a:cubicBezTo>
                    <a:pt x="112857" y="96428"/>
                    <a:pt x="112857" y="96428"/>
                    <a:pt x="112857" y="96428"/>
                  </a:cubicBezTo>
                  <a:cubicBezTo>
                    <a:pt x="103571" y="96428"/>
                    <a:pt x="103571" y="96428"/>
                    <a:pt x="103571" y="96428"/>
                  </a:cubicBezTo>
                  <a:cubicBezTo>
                    <a:pt x="100000" y="96428"/>
                    <a:pt x="96428" y="100000"/>
                    <a:pt x="96428" y="104285"/>
                  </a:cubicBezTo>
                  <a:cubicBezTo>
                    <a:pt x="96428" y="112857"/>
                    <a:pt x="96428" y="112857"/>
                    <a:pt x="96428" y="112857"/>
                  </a:cubicBezTo>
                  <a:cubicBezTo>
                    <a:pt x="95000" y="114285"/>
                    <a:pt x="95000" y="114285"/>
                    <a:pt x="95000" y="114285"/>
                  </a:cubicBezTo>
                  <a:cubicBezTo>
                    <a:pt x="10000" y="114285"/>
                    <a:pt x="10000" y="114285"/>
                    <a:pt x="10000" y="114285"/>
                  </a:cubicBezTo>
                  <a:cubicBezTo>
                    <a:pt x="7857" y="114285"/>
                    <a:pt x="5714" y="112142"/>
                    <a:pt x="5714" y="109285"/>
                  </a:cubicBezTo>
                  <a:cubicBezTo>
                    <a:pt x="5714" y="25714"/>
                    <a:pt x="5714" y="25714"/>
                    <a:pt x="5714" y="25714"/>
                  </a:cubicBezTo>
                  <a:cubicBezTo>
                    <a:pt x="114285" y="25714"/>
                    <a:pt x="114285" y="25714"/>
                    <a:pt x="114285" y="25714"/>
                  </a:cubicBezTo>
                  <a:lnTo>
                    <a:pt x="114285" y="95000"/>
                  </a:lnTo>
                  <a:close/>
                  <a:moveTo>
                    <a:pt x="26428" y="7857"/>
                  </a:moveTo>
                  <a:cubicBezTo>
                    <a:pt x="29285" y="7857"/>
                    <a:pt x="31428" y="10000"/>
                    <a:pt x="31428" y="13571"/>
                  </a:cubicBezTo>
                  <a:cubicBezTo>
                    <a:pt x="31428" y="16428"/>
                    <a:pt x="29285" y="19285"/>
                    <a:pt x="26428" y="19285"/>
                  </a:cubicBezTo>
                  <a:cubicBezTo>
                    <a:pt x="22857" y="19285"/>
                    <a:pt x="20714" y="16428"/>
                    <a:pt x="20714" y="13571"/>
                  </a:cubicBezTo>
                  <a:cubicBezTo>
                    <a:pt x="20714" y="10000"/>
                    <a:pt x="22857" y="7857"/>
                    <a:pt x="26428" y="7857"/>
                  </a:cubicBezTo>
                  <a:moveTo>
                    <a:pt x="42857" y="7857"/>
                  </a:moveTo>
                  <a:cubicBezTo>
                    <a:pt x="45714" y="7857"/>
                    <a:pt x="48571" y="10000"/>
                    <a:pt x="48571" y="13571"/>
                  </a:cubicBezTo>
                  <a:cubicBezTo>
                    <a:pt x="48571" y="16428"/>
                    <a:pt x="45714" y="19285"/>
                    <a:pt x="42857" y="19285"/>
                  </a:cubicBezTo>
                  <a:cubicBezTo>
                    <a:pt x="40000" y="19285"/>
                    <a:pt x="37142" y="16428"/>
                    <a:pt x="37142" y="13571"/>
                  </a:cubicBezTo>
                  <a:cubicBezTo>
                    <a:pt x="37142" y="10000"/>
                    <a:pt x="40000" y="7857"/>
                    <a:pt x="42857" y="7857"/>
                  </a:cubicBezTo>
                  <a:moveTo>
                    <a:pt x="60000" y="7857"/>
                  </a:moveTo>
                  <a:cubicBezTo>
                    <a:pt x="62857" y="7857"/>
                    <a:pt x="65714" y="10000"/>
                    <a:pt x="65714" y="13571"/>
                  </a:cubicBezTo>
                  <a:cubicBezTo>
                    <a:pt x="65714" y="16428"/>
                    <a:pt x="62857" y="19285"/>
                    <a:pt x="60000" y="19285"/>
                  </a:cubicBezTo>
                  <a:cubicBezTo>
                    <a:pt x="56428" y="19285"/>
                    <a:pt x="54285" y="16428"/>
                    <a:pt x="54285" y="13571"/>
                  </a:cubicBezTo>
                  <a:cubicBezTo>
                    <a:pt x="54285" y="10000"/>
                    <a:pt x="56428" y="7857"/>
                    <a:pt x="60000" y="7857"/>
                  </a:cubicBezTo>
                  <a:moveTo>
                    <a:pt x="76428" y="7857"/>
                  </a:moveTo>
                  <a:cubicBezTo>
                    <a:pt x="80000" y="7857"/>
                    <a:pt x="82142" y="10000"/>
                    <a:pt x="82142" y="13571"/>
                  </a:cubicBezTo>
                  <a:cubicBezTo>
                    <a:pt x="82142" y="16428"/>
                    <a:pt x="80000" y="19285"/>
                    <a:pt x="76428" y="19285"/>
                  </a:cubicBezTo>
                  <a:cubicBezTo>
                    <a:pt x="73571" y="19285"/>
                    <a:pt x="70714" y="16428"/>
                    <a:pt x="70714" y="13571"/>
                  </a:cubicBezTo>
                  <a:cubicBezTo>
                    <a:pt x="70714" y="10000"/>
                    <a:pt x="73571" y="7857"/>
                    <a:pt x="76428" y="7857"/>
                  </a:cubicBezTo>
                  <a:moveTo>
                    <a:pt x="93571" y="7857"/>
                  </a:moveTo>
                  <a:cubicBezTo>
                    <a:pt x="96428" y="7857"/>
                    <a:pt x="99285" y="10000"/>
                    <a:pt x="99285" y="13571"/>
                  </a:cubicBezTo>
                  <a:cubicBezTo>
                    <a:pt x="99285" y="16428"/>
                    <a:pt x="96428" y="19285"/>
                    <a:pt x="93571" y="19285"/>
                  </a:cubicBezTo>
                  <a:cubicBezTo>
                    <a:pt x="90000" y="19285"/>
                    <a:pt x="87857" y="16428"/>
                    <a:pt x="87857" y="13571"/>
                  </a:cubicBezTo>
                  <a:cubicBezTo>
                    <a:pt x="87857" y="10000"/>
                    <a:pt x="90000" y="7857"/>
                    <a:pt x="93571" y="7857"/>
                  </a:cubicBezTo>
                  <a:moveTo>
                    <a:pt x="109285" y="0"/>
                  </a:moveTo>
                  <a:cubicBezTo>
                    <a:pt x="10000" y="0"/>
                    <a:pt x="10000" y="0"/>
                    <a:pt x="10000" y="0"/>
                  </a:cubicBezTo>
                  <a:cubicBezTo>
                    <a:pt x="4285" y="0"/>
                    <a:pt x="0" y="5000"/>
                    <a:pt x="0" y="10714"/>
                  </a:cubicBezTo>
                  <a:cubicBezTo>
                    <a:pt x="0" y="109285"/>
                    <a:pt x="0" y="109285"/>
                    <a:pt x="0" y="109285"/>
                  </a:cubicBezTo>
                  <a:cubicBezTo>
                    <a:pt x="0" y="115000"/>
                    <a:pt x="4285" y="120000"/>
                    <a:pt x="10000" y="120000"/>
                  </a:cubicBezTo>
                  <a:cubicBezTo>
                    <a:pt x="97142" y="120000"/>
                    <a:pt x="97142" y="120000"/>
                    <a:pt x="97142" y="120000"/>
                  </a:cubicBezTo>
                  <a:cubicBezTo>
                    <a:pt x="120000" y="97857"/>
                    <a:pt x="120000" y="97857"/>
                    <a:pt x="120000" y="97857"/>
                  </a:cubicBezTo>
                  <a:cubicBezTo>
                    <a:pt x="120000" y="10714"/>
                    <a:pt x="120000" y="10714"/>
                    <a:pt x="120000" y="10714"/>
                  </a:cubicBezTo>
                  <a:cubicBezTo>
                    <a:pt x="120000" y="5000"/>
                    <a:pt x="115000" y="0"/>
                    <a:pt x="109285" y="0"/>
                  </a:cubicBezTo>
                </a:path>
              </a:pathLst>
            </a:custGeom>
            <a:solidFill>
              <a:srgbClr val="193C6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479;p76">
              <a:extLst>
                <a:ext uri="{FF2B5EF4-FFF2-40B4-BE49-F238E27FC236}">
                  <a16:creationId xmlns:a16="http://schemas.microsoft.com/office/drawing/2014/main" id="{84BB9B3A-14E0-4141-802F-3BCD23BB37CD}"/>
                </a:ext>
              </a:extLst>
            </p:cNvPr>
            <p:cNvSpPr txBox="1"/>
            <p:nvPr/>
          </p:nvSpPr>
          <p:spPr>
            <a:xfrm>
              <a:off x="1353617" y="1090254"/>
              <a:ext cx="457200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63965"/>
                </a:buClr>
                <a:buSzPts val="800"/>
                <a:buFont typeface="Roboto Medium"/>
                <a:buNone/>
              </a:pPr>
              <a:r>
                <a:rPr lang="en" sz="800" b="0" i="0" u="none" strike="noStrike" cap="none">
                  <a:solidFill>
                    <a:srgbClr val="163965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15+</a:t>
              </a:r>
              <a:endParaRPr sz="800" b="0" i="0" u="none" strike="noStrike" cap="none">
                <a:solidFill>
                  <a:srgbClr val="163965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</p:grpSp>
      <p:sp>
        <p:nvSpPr>
          <p:cNvPr id="30" name="Google Shape;480;p76">
            <a:extLst>
              <a:ext uri="{FF2B5EF4-FFF2-40B4-BE49-F238E27FC236}">
                <a16:creationId xmlns:a16="http://schemas.microsoft.com/office/drawing/2014/main" id="{AEBDB0A7-495A-4F68-A11E-3211300A6860}"/>
              </a:ext>
            </a:extLst>
          </p:cNvPr>
          <p:cNvSpPr/>
          <p:nvPr/>
        </p:nvSpPr>
        <p:spPr>
          <a:xfrm>
            <a:off x="8571493" y="1510730"/>
            <a:ext cx="844648" cy="878848"/>
          </a:xfrm>
          <a:prstGeom prst="ellipse">
            <a:avLst/>
          </a:prstGeom>
          <a:noFill/>
          <a:ln w="19050" cap="flat" cmpd="sng">
            <a:solidFill>
              <a:srgbClr val="2C95C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481;p76">
            <a:extLst>
              <a:ext uri="{FF2B5EF4-FFF2-40B4-BE49-F238E27FC236}">
                <a16:creationId xmlns:a16="http://schemas.microsoft.com/office/drawing/2014/main" id="{01F429A6-E46B-4C6C-B6EF-3AB04B56CD2E}"/>
              </a:ext>
            </a:extLst>
          </p:cNvPr>
          <p:cNvSpPr txBox="1"/>
          <p:nvPr/>
        </p:nvSpPr>
        <p:spPr>
          <a:xfrm>
            <a:off x="8274360" y="2468979"/>
            <a:ext cx="1337726" cy="56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3965"/>
              </a:buClr>
              <a:buSzPts val="1000"/>
              <a:buFont typeface="Roboto"/>
              <a:buNone/>
            </a:pPr>
            <a:r>
              <a:rPr lang="en" sz="1050" b="1" i="0" u="none" strike="noStrike" cap="none">
                <a:solidFill>
                  <a:srgbClr val="163965"/>
                </a:solidFill>
                <a:latin typeface="Roboto"/>
                <a:ea typeface="Roboto"/>
                <a:cs typeface="Roboto"/>
                <a:sym typeface="Roboto"/>
              </a:rPr>
              <a:t>Any Cloud</a:t>
            </a:r>
            <a:br>
              <a:rPr lang="en" sz="1050" b="1" i="0" u="none" strike="noStrike" cap="none">
                <a:solidFill>
                  <a:srgbClr val="163965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050" b="1" i="0" u="none" strike="noStrike" cap="none">
                <a:solidFill>
                  <a:srgbClr val="163965"/>
                </a:solidFill>
                <a:latin typeface="Roboto"/>
                <a:ea typeface="Roboto"/>
                <a:cs typeface="Roboto"/>
                <a:sym typeface="Roboto"/>
              </a:rPr>
              <a:t>Public, Private, Vend</a:t>
            </a:r>
            <a:r>
              <a:rPr lang="en" sz="1050" b="1">
                <a:solidFill>
                  <a:srgbClr val="163965"/>
                </a:solidFill>
                <a:latin typeface="Roboto"/>
                <a:ea typeface="Roboto"/>
                <a:cs typeface="Roboto"/>
                <a:sym typeface="Roboto"/>
              </a:rPr>
              <a:t>or,</a:t>
            </a:r>
            <a:r>
              <a:rPr lang="en" sz="1050" b="1" i="0" u="none" strike="noStrike" cap="none">
                <a:solidFill>
                  <a:srgbClr val="163965"/>
                </a:solidFill>
                <a:latin typeface="Roboto"/>
                <a:ea typeface="Roboto"/>
                <a:cs typeface="Roboto"/>
                <a:sym typeface="Roboto"/>
              </a:rPr>
              <a:t> Hybrid</a:t>
            </a:r>
            <a:endParaRPr sz="1050" b="1" i="0" u="none" strike="noStrike" cap="none">
              <a:solidFill>
                <a:srgbClr val="16396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" name="Google Shape;482;p76">
            <a:extLst>
              <a:ext uri="{FF2B5EF4-FFF2-40B4-BE49-F238E27FC236}">
                <a16:creationId xmlns:a16="http://schemas.microsoft.com/office/drawing/2014/main" id="{325CEF5E-927E-4CF9-AF96-7A8BC8AE01EA}"/>
              </a:ext>
            </a:extLst>
          </p:cNvPr>
          <p:cNvSpPr/>
          <p:nvPr/>
        </p:nvSpPr>
        <p:spPr>
          <a:xfrm>
            <a:off x="8659424" y="1633141"/>
            <a:ext cx="513308" cy="37307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96699" y="106666"/>
                </a:moveTo>
                <a:cubicBezTo>
                  <a:pt x="96699" y="106666"/>
                  <a:pt x="96699" y="106666"/>
                  <a:pt x="96699" y="106666"/>
                </a:cubicBezTo>
                <a:cubicBezTo>
                  <a:pt x="100194" y="106666"/>
                  <a:pt x="103689" y="105000"/>
                  <a:pt x="107184" y="100000"/>
                </a:cubicBezTo>
                <a:cubicBezTo>
                  <a:pt x="107184" y="100000"/>
                  <a:pt x="107184" y="100000"/>
                  <a:pt x="107184" y="100000"/>
                </a:cubicBezTo>
                <a:cubicBezTo>
                  <a:pt x="109514" y="96666"/>
                  <a:pt x="110679" y="91666"/>
                  <a:pt x="110679" y="85000"/>
                </a:cubicBezTo>
                <a:cubicBezTo>
                  <a:pt x="110679" y="80000"/>
                  <a:pt x="109514" y="76666"/>
                  <a:pt x="107184" y="71666"/>
                </a:cubicBezTo>
                <a:cubicBezTo>
                  <a:pt x="106019" y="68333"/>
                  <a:pt x="102524" y="66666"/>
                  <a:pt x="99029" y="65000"/>
                </a:cubicBezTo>
                <a:cubicBezTo>
                  <a:pt x="96699" y="65000"/>
                  <a:pt x="95533" y="61666"/>
                  <a:pt x="95533" y="58333"/>
                </a:cubicBezTo>
                <a:cubicBezTo>
                  <a:pt x="95533" y="58333"/>
                  <a:pt x="95533" y="58333"/>
                  <a:pt x="95533" y="58333"/>
                </a:cubicBezTo>
                <a:cubicBezTo>
                  <a:pt x="95533" y="46666"/>
                  <a:pt x="92038" y="35000"/>
                  <a:pt x="86213" y="26666"/>
                </a:cubicBezTo>
                <a:cubicBezTo>
                  <a:pt x="80388" y="18333"/>
                  <a:pt x="72233" y="13333"/>
                  <a:pt x="62912" y="13333"/>
                </a:cubicBezTo>
                <a:cubicBezTo>
                  <a:pt x="57087" y="13333"/>
                  <a:pt x="51262" y="16666"/>
                  <a:pt x="45436" y="20000"/>
                </a:cubicBezTo>
                <a:cubicBezTo>
                  <a:pt x="40776" y="25000"/>
                  <a:pt x="36116" y="31666"/>
                  <a:pt x="33786" y="40000"/>
                </a:cubicBezTo>
                <a:cubicBezTo>
                  <a:pt x="33786" y="43333"/>
                  <a:pt x="31456" y="45000"/>
                  <a:pt x="30291" y="45000"/>
                </a:cubicBezTo>
                <a:cubicBezTo>
                  <a:pt x="24466" y="45000"/>
                  <a:pt x="19805" y="48333"/>
                  <a:pt x="15145" y="55000"/>
                </a:cubicBezTo>
                <a:cubicBezTo>
                  <a:pt x="11650" y="60000"/>
                  <a:pt x="9320" y="66666"/>
                  <a:pt x="9320" y="75000"/>
                </a:cubicBezTo>
                <a:cubicBezTo>
                  <a:pt x="9320" y="85000"/>
                  <a:pt x="11650" y="91666"/>
                  <a:pt x="16310" y="98333"/>
                </a:cubicBezTo>
                <a:cubicBezTo>
                  <a:pt x="16310" y="98333"/>
                  <a:pt x="16310" y="98333"/>
                  <a:pt x="16310" y="98333"/>
                </a:cubicBezTo>
                <a:cubicBezTo>
                  <a:pt x="19805" y="103333"/>
                  <a:pt x="25631" y="106666"/>
                  <a:pt x="31456" y="106666"/>
                </a:cubicBezTo>
                <a:cubicBezTo>
                  <a:pt x="96699" y="106666"/>
                  <a:pt x="96699" y="106666"/>
                  <a:pt x="96699" y="106666"/>
                </a:cubicBezTo>
                <a:close/>
                <a:moveTo>
                  <a:pt x="32621" y="73333"/>
                </a:moveTo>
                <a:cubicBezTo>
                  <a:pt x="32621" y="73333"/>
                  <a:pt x="32621" y="73333"/>
                  <a:pt x="32621" y="73333"/>
                </a:cubicBezTo>
                <a:cubicBezTo>
                  <a:pt x="31456" y="71666"/>
                  <a:pt x="31456" y="68333"/>
                  <a:pt x="32621" y="66666"/>
                </a:cubicBezTo>
                <a:cubicBezTo>
                  <a:pt x="33786" y="66666"/>
                  <a:pt x="34951" y="66666"/>
                  <a:pt x="36116" y="66666"/>
                </a:cubicBezTo>
                <a:cubicBezTo>
                  <a:pt x="41941" y="75000"/>
                  <a:pt x="41941" y="75000"/>
                  <a:pt x="41941" y="75000"/>
                </a:cubicBezTo>
                <a:cubicBezTo>
                  <a:pt x="41941" y="51666"/>
                  <a:pt x="41941" y="51666"/>
                  <a:pt x="41941" y="51666"/>
                </a:cubicBezTo>
                <a:cubicBezTo>
                  <a:pt x="41941" y="50000"/>
                  <a:pt x="43106" y="48333"/>
                  <a:pt x="44271" y="48333"/>
                </a:cubicBezTo>
                <a:cubicBezTo>
                  <a:pt x="45436" y="48333"/>
                  <a:pt x="46601" y="50000"/>
                  <a:pt x="46601" y="51666"/>
                </a:cubicBezTo>
                <a:cubicBezTo>
                  <a:pt x="46601" y="75000"/>
                  <a:pt x="46601" y="75000"/>
                  <a:pt x="46601" y="75000"/>
                </a:cubicBezTo>
                <a:cubicBezTo>
                  <a:pt x="52427" y="66666"/>
                  <a:pt x="52427" y="66666"/>
                  <a:pt x="52427" y="66666"/>
                </a:cubicBezTo>
                <a:cubicBezTo>
                  <a:pt x="53592" y="66666"/>
                  <a:pt x="55922" y="66666"/>
                  <a:pt x="57087" y="66666"/>
                </a:cubicBezTo>
                <a:cubicBezTo>
                  <a:pt x="57087" y="68333"/>
                  <a:pt x="57087" y="71666"/>
                  <a:pt x="57087" y="73333"/>
                </a:cubicBezTo>
                <a:cubicBezTo>
                  <a:pt x="46601" y="88333"/>
                  <a:pt x="46601" y="88333"/>
                  <a:pt x="46601" y="88333"/>
                </a:cubicBezTo>
                <a:cubicBezTo>
                  <a:pt x="46601" y="88333"/>
                  <a:pt x="46601" y="88333"/>
                  <a:pt x="46601" y="88333"/>
                </a:cubicBezTo>
                <a:cubicBezTo>
                  <a:pt x="46601" y="88333"/>
                  <a:pt x="46601" y="88333"/>
                  <a:pt x="46601" y="88333"/>
                </a:cubicBezTo>
                <a:cubicBezTo>
                  <a:pt x="46601" y="88333"/>
                  <a:pt x="46601" y="88333"/>
                  <a:pt x="46601" y="88333"/>
                </a:cubicBezTo>
                <a:cubicBezTo>
                  <a:pt x="46601" y="88333"/>
                  <a:pt x="46601" y="88333"/>
                  <a:pt x="45436" y="88333"/>
                </a:cubicBezTo>
                <a:cubicBezTo>
                  <a:pt x="45436" y="88333"/>
                  <a:pt x="45436" y="88333"/>
                  <a:pt x="45436" y="88333"/>
                </a:cubicBezTo>
                <a:cubicBezTo>
                  <a:pt x="45436" y="88333"/>
                  <a:pt x="45436" y="88333"/>
                  <a:pt x="45436" y="88333"/>
                </a:cubicBezTo>
                <a:cubicBezTo>
                  <a:pt x="45436" y="88333"/>
                  <a:pt x="45436" y="88333"/>
                  <a:pt x="44271" y="88333"/>
                </a:cubicBezTo>
                <a:cubicBezTo>
                  <a:pt x="44271" y="88333"/>
                  <a:pt x="43106" y="88333"/>
                  <a:pt x="43106" y="88333"/>
                </a:cubicBezTo>
                <a:cubicBezTo>
                  <a:pt x="43106" y="88333"/>
                  <a:pt x="43106" y="88333"/>
                  <a:pt x="43106" y="88333"/>
                </a:cubicBezTo>
                <a:cubicBezTo>
                  <a:pt x="43106" y="88333"/>
                  <a:pt x="43106" y="88333"/>
                  <a:pt x="43106" y="88333"/>
                </a:cubicBezTo>
                <a:cubicBezTo>
                  <a:pt x="43106" y="88333"/>
                  <a:pt x="43106" y="88333"/>
                  <a:pt x="43106" y="88333"/>
                </a:cubicBezTo>
                <a:cubicBezTo>
                  <a:pt x="43106" y="88333"/>
                  <a:pt x="43106" y="88333"/>
                  <a:pt x="43106" y="88333"/>
                </a:cubicBezTo>
                <a:cubicBezTo>
                  <a:pt x="41941" y="88333"/>
                  <a:pt x="41941" y="88333"/>
                  <a:pt x="41941" y="88333"/>
                </a:cubicBezTo>
                <a:cubicBezTo>
                  <a:pt x="41941" y="88333"/>
                  <a:pt x="41941" y="88333"/>
                  <a:pt x="41941" y="88333"/>
                </a:cubicBezTo>
                <a:cubicBezTo>
                  <a:pt x="32621" y="73333"/>
                  <a:pt x="32621" y="73333"/>
                  <a:pt x="32621" y="73333"/>
                </a:cubicBezTo>
                <a:close/>
                <a:moveTo>
                  <a:pt x="64077" y="70000"/>
                </a:moveTo>
                <a:cubicBezTo>
                  <a:pt x="64077" y="70000"/>
                  <a:pt x="64077" y="70000"/>
                  <a:pt x="64077" y="70000"/>
                </a:cubicBezTo>
                <a:cubicBezTo>
                  <a:pt x="62912" y="71666"/>
                  <a:pt x="61747" y="71666"/>
                  <a:pt x="60582" y="70000"/>
                </a:cubicBezTo>
                <a:cubicBezTo>
                  <a:pt x="59417" y="68333"/>
                  <a:pt x="59417" y="65000"/>
                  <a:pt x="60582" y="63333"/>
                </a:cubicBezTo>
                <a:cubicBezTo>
                  <a:pt x="71067" y="50000"/>
                  <a:pt x="71067" y="50000"/>
                  <a:pt x="71067" y="50000"/>
                </a:cubicBezTo>
                <a:cubicBezTo>
                  <a:pt x="71067" y="50000"/>
                  <a:pt x="71067" y="50000"/>
                  <a:pt x="71067" y="50000"/>
                </a:cubicBezTo>
                <a:cubicBezTo>
                  <a:pt x="71067" y="50000"/>
                  <a:pt x="71067" y="50000"/>
                  <a:pt x="71067" y="50000"/>
                </a:cubicBezTo>
                <a:cubicBezTo>
                  <a:pt x="71067" y="50000"/>
                  <a:pt x="71067" y="50000"/>
                  <a:pt x="71067" y="50000"/>
                </a:cubicBezTo>
                <a:cubicBezTo>
                  <a:pt x="71067" y="48333"/>
                  <a:pt x="71067" y="48333"/>
                  <a:pt x="71067" y="48333"/>
                </a:cubicBezTo>
                <a:cubicBezTo>
                  <a:pt x="71067" y="48333"/>
                  <a:pt x="71067" y="48333"/>
                  <a:pt x="71067" y="48333"/>
                </a:cubicBezTo>
                <a:cubicBezTo>
                  <a:pt x="71067" y="48333"/>
                  <a:pt x="71067" y="48333"/>
                  <a:pt x="71067" y="48333"/>
                </a:cubicBezTo>
                <a:cubicBezTo>
                  <a:pt x="72233" y="48333"/>
                  <a:pt x="72233" y="48333"/>
                  <a:pt x="72233" y="48333"/>
                </a:cubicBezTo>
                <a:cubicBezTo>
                  <a:pt x="73398" y="48333"/>
                  <a:pt x="73398" y="48333"/>
                  <a:pt x="73398" y="48333"/>
                </a:cubicBezTo>
                <a:cubicBezTo>
                  <a:pt x="73398" y="48333"/>
                  <a:pt x="73398" y="48333"/>
                  <a:pt x="73398" y="48333"/>
                </a:cubicBezTo>
                <a:cubicBezTo>
                  <a:pt x="74563" y="48333"/>
                  <a:pt x="74563" y="48333"/>
                  <a:pt x="74563" y="48333"/>
                </a:cubicBezTo>
                <a:cubicBezTo>
                  <a:pt x="74563" y="48333"/>
                  <a:pt x="74563" y="48333"/>
                  <a:pt x="74563" y="50000"/>
                </a:cubicBezTo>
                <a:cubicBezTo>
                  <a:pt x="74563" y="50000"/>
                  <a:pt x="74563" y="50000"/>
                  <a:pt x="74563" y="50000"/>
                </a:cubicBezTo>
                <a:cubicBezTo>
                  <a:pt x="74563" y="50000"/>
                  <a:pt x="74563" y="50000"/>
                  <a:pt x="74563" y="50000"/>
                </a:cubicBezTo>
                <a:cubicBezTo>
                  <a:pt x="74563" y="50000"/>
                  <a:pt x="74563" y="50000"/>
                  <a:pt x="74563" y="50000"/>
                </a:cubicBezTo>
                <a:cubicBezTo>
                  <a:pt x="85048" y="63333"/>
                  <a:pt x="85048" y="63333"/>
                  <a:pt x="85048" y="63333"/>
                </a:cubicBezTo>
                <a:cubicBezTo>
                  <a:pt x="86213" y="65000"/>
                  <a:pt x="86213" y="68333"/>
                  <a:pt x="85048" y="70000"/>
                </a:cubicBezTo>
                <a:cubicBezTo>
                  <a:pt x="83883" y="71666"/>
                  <a:pt x="81553" y="71666"/>
                  <a:pt x="80388" y="70000"/>
                </a:cubicBezTo>
                <a:cubicBezTo>
                  <a:pt x="75728" y="61666"/>
                  <a:pt x="75728" y="61666"/>
                  <a:pt x="75728" y="61666"/>
                </a:cubicBezTo>
                <a:cubicBezTo>
                  <a:pt x="75728" y="85000"/>
                  <a:pt x="75728" y="85000"/>
                  <a:pt x="75728" y="85000"/>
                </a:cubicBezTo>
                <a:cubicBezTo>
                  <a:pt x="75728" y="86666"/>
                  <a:pt x="74563" y="88333"/>
                  <a:pt x="72233" y="88333"/>
                </a:cubicBezTo>
                <a:cubicBezTo>
                  <a:pt x="71067" y="88333"/>
                  <a:pt x="69902" y="86666"/>
                  <a:pt x="69902" y="85000"/>
                </a:cubicBezTo>
                <a:cubicBezTo>
                  <a:pt x="69902" y="61666"/>
                  <a:pt x="69902" y="61666"/>
                  <a:pt x="69902" y="61666"/>
                </a:cubicBezTo>
                <a:cubicBezTo>
                  <a:pt x="64077" y="70000"/>
                  <a:pt x="64077" y="70000"/>
                  <a:pt x="64077" y="70000"/>
                </a:cubicBezTo>
                <a:close/>
                <a:moveTo>
                  <a:pt x="113009" y="110000"/>
                </a:moveTo>
                <a:cubicBezTo>
                  <a:pt x="113009" y="110000"/>
                  <a:pt x="113009" y="110000"/>
                  <a:pt x="113009" y="110000"/>
                </a:cubicBezTo>
                <a:cubicBezTo>
                  <a:pt x="109514" y="116666"/>
                  <a:pt x="102524" y="120000"/>
                  <a:pt x="96699" y="120000"/>
                </a:cubicBezTo>
                <a:cubicBezTo>
                  <a:pt x="96699" y="120000"/>
                  <a:pt x="96699" y="120000"/>
                  <a:pt x="96699" y="120000"/>
                </a:cubicBezTo>
                <a:cubicBezTo>
                  <a:pt x="31456" y="120000"/>
                  <a:pt x="31456" y="120000"/>
                  <a:pt x="31456" y="120000"/>
                </a:cubicBezTo>
                <a:cubicBezTo>
                  <a:pt x="23300" y="120000"/>
                  <a:pt x="15145" y="115000"/>
                  <a:pt x="9320" y="106666"/>
                </a:cubicBezTo>
                <a:cubicBezTo>
                  <a:pt x="9320" y="106666"/>
                  <a:pt x="9320" y="106666"/>
                  <a:pt x="9320" y="106666"/>
                </a:cubicBezTo>
                <a:cubicBezTo>
                  <a:pt x="3495" y="98333"/>
                  <a:pt x="0" y="88333"/>
                  <a:pt x="0" y="75000"/>
                </a:cubicBezTo>
                <a:cubicBezTo>
                  <a:pt x="0" y="63333"/>
                  <a:pt x="3495" y="53333"/>
                  <a:pt x="9320" y="45000"/>
                </a:cubicBezTo>
                <a:cubicBezTo>
                  <a:pt x="13980" y="38333"/>
                  <a:pt x="19805" y="33333"/>
                  <a:pt x="26796" y="31666"/>
                </a:cubicBezTo>
                <a:cubicBezTo>
                  <a:pt x="30291" y="23333"/>
                  <a:pt x="34951" y="15000"/>
                  <a:pt x="40776" y="10000"/>
                </a:cubicBezTo>
                <a:cubicBezTo>
                  <a:pt x="47766" y="3333"/>
                  <a:pt x="54757" y="0"/>
                  <a:pt x="62912" y="0"/>
                </a:cubicBezTo>
                <a:cubicBezTo>
                  <a:pt x="74563" y="0"/>
                  <a:pt x="85048" y="6666"/>
                  <a:pt x="92038" y="16666"/>
                </a:cubicBezTo>
                <a:cubicBezTo>
                  <a:pt x="99029" y="26666"/>
                  <a:pt x="103689" y="40000"/>
                  <a:pt x="103689" y="53333"/>
                </a:cubicBezTo>
                <a:cubicBezTo>
                  <a:pt x="108349" y="55000"/>
                  <a:pt x="111844" y="58333"/>
                  <a:pt x="114174" y="63333"/>
                </a:cubicBezTo>
                <a:cubicBezTo>
                  <a:pt x="117669" y="70000"/>
                  <a:pt x="120000" y="76666"/>
                  <a:pt x="120000" y="85000"/>
                </a:cubicBezTo>
                <a:cubicBezTo>
                  <a:pt x="120000" y="95000"/>
                  <a:pt x="117669" y="103333"/>
                  <a:pt x="113009" y="110000"/>
                </a:cubicBezTo>
                <a:cubicBezTo>
                  <a:pt x="113009" y="110000"/>
                  <a:pt x="113009" y="110000"/>
                  <a:pt x="113009" y="110000"/>
                </a:cubicBezTo>
                <a:cubicBezTo>
                  <a:pt x="113009" y="110000"/>
                  <a:pt x="113009" y="110000"/>
                  <a:pt x="113009" y="11000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483;p76">
            <a:extLst>
              <a:ext uri="{FF2B5EF4-FFF2-40B4-BE49-F238E27FC236}">
                <a16:creationId xmlns:a16="http://schemas.microsoft.com/office/drawing/2014/main" id="{C1B3DB87-2EF1-4E97-B90D-F4D182BA6D90}"/>
              </a:ext>
            </a:extLst>
          </p:cNvPr>
          <p:cNvSpPr/>
          <p:nvPr/>
        </p:nvSpPr>
        <p:spPr>
          <a:xfrm>
            <a:off x="1839793" y="1501129"/>
            <a:ext cx="849924" cy="878639"/>
          </a:xfrm>
          <a:prstGeom prst="ellipse">
            <a:avLst/>
          </a:prstGeom>
          <a:noFill/>
          <a:ln w="19050" cap="flat" cmpd="sng">
            <a:solidFill>
              <a:srgbClr val="2C95C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" name="Google Shape;484;p76">
            <a:extLst>
              <a:ext uri="{FF2B5EF4-FFF2-40B4-BE49-F238E27FC236}">
                <a16:creationId xmlns:a16="http://schemas.microsoft.com/office/drawing/2014/main" id="{27B8BF35-34F9-4E49-B256-2CB3B3860354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15160" y="3145247"/>
            <a:ext cx="9804960" cy="2452914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463;p76">
            <a:extLst>
              <a:ext uri="{FF2B5EF4-FFF2-40B4-BE49-F238E27FC236}">
                <a16:creationId xmlns:a16="http://schemas.microsoft.com/office/drawing/2014/main" id="{58F25215-8E51-455B-924B-893A55AE3510}"/>
              </a:ext>
            </a:extLst>
          </p:cNvPr>
          <p:cNvSpPr txBox="1"/>
          <p:nvPr/>
        </p:nvSpPr>
        <p:spPr>
          <a:xfrm>
            <a:off x="1457399" y="2455440"/>
            <a:ext cx="1478934" cy="56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Roboto"/>
              <a:buNone/>
            </a:pPr>
            <a:r>
              <a:rPr lang="en" sz="1050" b="1" i="0" u="none" strike="noStrike" cap="non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17+ Years Oracle Platinum Partner</a:t>
            </a:r>
            <a:endParaRPr sz="1050" b="1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" name="Google Shape;464;p76">
            <a:extLst>
              <a:ext uri="{FF2B5EF4-FFF2-40B4-BE49-F238E27FC236}">
                <a16:creationId xmlns:a16="http://schemas.microsoft.com/office/drawing/2014/main" id="{76E38E0C-B250-4288-87FA-BA50190BB83F}"/>
              </a:ext>
            </a:extLst>
          </p:cNvPr>
          <p:cNvSpPr txBox="1"/>
          <p:nvPr/>
        </p:nvSpPr>
        <p:spPr>
          <a:xfrm>
            <a:off x="6954694" y="2466717"/>
            <a:ext cx="1381184" cy="56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3965"/>
              </a:buClr>
              <a:buSzPts val="1000"/>
              <a:buFont typeface="Roboto"/>
              <a:buNone/>
            </a:pPr>
            <a:r>
              <a:rPr lang="en" sz="1050" b="1" i="0" u="none" strike="noStrike" cap="none">
                <a:solidFill>
                  <a:srgbClr val="163965"/>
                </a:solidFill>
                <a:latin typeface="Roboto"/>
                <a:ea typeface="Roboto"/>
                <a:cs typeface="Roboto"/>
                <a:sym typeface="Roboto"/>
              </a:rPr>
              <a:t>Velocity Zoom Oracle Validated Integration Certification</a:t>
            </a:r>
            <a:endParaRPr sz="1050" b="1" i="0" u="none" strike="noStrike" cap="none">
              <a:solidFill>
                <a:srgbClr val="16396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" name="Google Shape;465;p76">
            <a:extLst>
              <a:ext uri="{FF2B5EF4-FFF2-40B4-BE49-F238E27FC236}">
                <a16:creationId xmlns:a16="http://schemas.microsoft.com/office/drawing/2014/main" id="{623E0D54-453F-4B82-B9FF-BF81D1D31C51}"/>
              </a:ext>
            </a:extLst>
          </p:cNvPr>
          <p:cNvSpPr txBox="1"/>
          <p:nvPr/>
        </p:nvSpPr>
        <p:spPr>
          <a:xfrm>
            <a:off x="4234983" y="2464933"/>
            <a:ext cx="1340729" cy="56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3965"/>
              </a:buClr>
              <a:buSzPts val="1000"/>
              <a:buFont typeface="Roboto"/>
              <a:buNone/>
            </a:pPr>
            <a:r>
              <a:rPr lang="en" sz="1050" b="1" i="0" u="none" strike="noStrike" cap="none">
                <a:solidFill>
                  <a:srgbClr val="163965"/>
                </a:solidFill>
                <a:latin typeface="Roboto"/>
                <a:ea typeface="Roboto"/>
                <a:cs typeface="Roboto"/>
                <a:sym typeface="Roboto"/>
              </a:rPr>
              <a:t>Full Lifecycle Suite of Services for Oracle Apps Unlimited</a:t>
            </a:r>
            <a:endParaRPr sz="1050" b="1" i="0" u="none" strike="noStrike" cap="none">
              <a:solidFill>
                <a:srgbClr val="16396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" name="Google Shape;472;p76">
            <a:extLst>
              <a:ext uri="{FF2B5EF4-FFF2-40B4-BE49-F238E27FC236}">
                <a16:creationId xmlns:a16="http://schemas.microsoft.com/office/drawing/2014/main" id="{7E5FF776-4FAC-4B52-9A26-D63EA2FD748F}"/>
              </a:ext>
            </a:extLst>
          </p:cNvPr>
          <p:cNvSpPr txBox="1"/>
          <p:nvPr/>
        </p:nvSpPr>
        <p:spPr>
          <a:xfrm>
            <a:off x="5563637" y="2468979"/>
            <a:ext cx="1407586" cy="56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3965"/>
              </a:buClr>
              <a:buSzPts val="1000"/>
              <a:buFont typeface="Roboto"/>
              <a:buNone/>
            </a:pPr>
            <a:r>
              <a:rPr lang="en" sz="1050" b="1" i="0" u="none" strike="noStrike" cap="none">
                <a:solidFill>
                  <a:srgbClr val="163965"/>
                </a:solidFill>
                <a:latin typeface="Roboto"/>
                <a:ea typeface="Roboto"/>
                <a:cs typeface="Roboto"/>
                <a:sym typeface="Roboto"/>
              </a:rPr>
              <a:t>350+ Global</a:t>
            </a:r>
            <a:endParaRPr sz="1050" b="1" i="0" u="none" strike="noStrike" cap="none">
              <a:solidFill>
                <a:srgbClr val="163965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3965"/>
              </a:buClr>
              <a:buSzPts val="1000"/>
              <a:buFont typeface="Roboto"/>
              <a:buNone/>
            </a:pPr>
            <a:r>
              <a:rPr lang="en" sz="1050" b="1" i="0" u="none" strike="noStrike" cap="none">
                <a:solidFill>
                  <a:srgbClr val="163965"/>
                </a:solidFill>
                <a:latin typeface="Roboto"/>
                <a:ea typeface="Roboto"/>
                <a:cs typeface="Roboto"/>
                <a:sym typeface="Roboto"/>
              </a:rPr>
              <a:t>Oracle Resources</a:t>
            </a:r>
            <a:endParaRPr sz="1050" b="1" i="0" u="none" strike="noStrike" cap="none">
              <a:solidFill>
                <a:srgbClr val="16396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" name="Google Shape;476;p76">
            <a:extLst>
              <a:ext uri="{FF2B5EF4-FFF2-40B4-BE49-F238E27FC236}">
                <a16:creationId xmlns:a16="http://schemas.microsoft.com/office/drawing/2014/main" id="{1A8B85F7-7F8D-426A-A8CE-08E8BB8CFEED}"/>
              </a:ext>
            </a:extLst>
          </p:cNvPr>
          <p:cNvSpPr txBox="1"/>
          <p:nvPr/>
        </p:nvSpPr>
        <p:spPr>
          <a:xfrm>
            <a:off x="2837806" y="2460711"/>
            <a:ext cx="1409145" cy="56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63965"/>
              </a:buClr>
              <a:buSzPts val="1000"/>
              <a:buFont typeface="Roboto"/>
              <a:buNone/>
            </a:pPr>
            <a:r>
              <a:rPr lang="en" sz="1050" b="1" i="0" u="none" strike="noStrike" cap="none">
                <a:solidFill>
                  <a:srgbClr val="163965"/>
                </a:solidFill>
                <a:latin typeface="Roboto"/>
                <a:ea typeface="Roboto"/>
                <a:cs typeface="Roboto"/>
                <a:sym typeface="Roboto"/>
              </a:rPr>
              <a:t>Oracle Cloud Managed Services Partner (MSP)</a:t>
            </a:r>
            <a:endParaRPr sz="1050" b="1" i="0" u="none" strike="noStrike" cap="none">
              <a:solidFill>
                <a:srgbClr val="16396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448682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C892EBF-11D1-4ADE-93C2-69A4850422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480E9C-2863-45B9-A106-D309892A9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2391"/>
            <a:ext cx="10515600" cy="1325563"/>
          </a:xfrm>
        </p:spPr>
        <p:txBody>
          <a:bodyPr/>
          <a:lstStyle/>
          <a:p>
            <a:r>
              <a:rPr lang="en-US" dirty="0">
                <a:latin typeface="Roboto" panose="020B0604020202020204" charset="0"/>
                <a:cs typeface="Roboto" panose="020B0604020202020204" charset="0"/>
              </a:rPr>
              <a:t>Full Stack of Services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0B705680-56A3-4E07-A889-215FFE0413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40" r="9018"/>
          <a:stretch/>
        </p:blipFill>
        <p:spPr>
          <a:xfrm>
            <a:off x="206828" y="1161196"/>
            <a:ext cx="11593286" cy="429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219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BD13C-17D7-4C82-BD3F-17DD5281F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boto" panose="020B0604020202020204" charset="0"/>
                <a:cs typeface="Roboto" panose="020B0604020202020204" charset="0"/>
              </a:rPr>
              <a:t>The Southcoast PeopleSoft Foot Print </a:t>
            </a:r>
          </a:p>
        </p:txBody>
      </p:sp>
    </p:spTree>
    <p:extLst>
      <p:ext uri="{BB962C8B-B14F-4D97-AF65-F5344CB8AC3E}">
        <p14:creationId xmlns:p14="http://schemas.microsoft.com/office/powerpoint/2010/main" val="517544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1F73C20-3368-4FB4-8034-9C177C97A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292" y="206139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Roboto" panose="020B0604020202020204" charset="0"/>
                <a:cs typeface="Roboto" panose="020B0604020202020204" charset="0"/>
              </a:rPr>
              <a:t>Southcoast PeopleSoft Applications</a:t>
            </a:r>
          </a:p>
        </p:txBody>
      </p:sp>
      <p:grpSp>
        <p:nvGrpSpPr>
          <p:cNvPr id="30" name="Google Shape;1111;p173">
            <a:extLst>
              <a:ext uri="{FF2B5EF4-FFF2-40B4-BE49-F238E27FC236}">
                <a16:creationId xmlns:a16="http://schemas.microsoft.com/office/drawing/2014/main" id="{7DB60726-80C7-4BCC-9640-1F068EF4E9D2}"/>
              </a:ext>
            </a:extLst>
          </p:cNvPr>
          <p:cNvGrpSpPr/>
          <p:nvPr/>
        </p:nvGrpSpPr>
        <p:grpSpPr>
          <a:xfrm>
            <a:off x="625604" y="1509197"/>
            <a:ext cx="2445900" cy="3558700"/>
            <a:chOff x="289170" y="1289300"/>
            <a:chExt cx="2445900" cy="3558700"/>
          </a:xfrm>
        </p:grpSpPr>
        <p:sp>
          <p:nvSpPr>
            <p:cNvPr id="31" name="Google Shape;1112;p173">
              <a:extLst>
                <a:ext uri="{FF2B5EF4-FFF2-40B4-BE49-F238E27FC236}">
                  <a16:creationId xmlns:a16="http://schemas.microsoft.com/office/drawing/2014/main" id="{0F5A1AB5-FB90-41B7-B067-9DCAD2506FD0}"/>
                </a:ext>
              </a:extLst>
            </p:cNvPr>
            <p:cNvSpPr/>
            <p:nvPr/>
          </p:nvSpPr>
          <p:spPr>
            <a:xfrm>
              <a:off x="534419" y="1289300"/>
              <a:ext cx="1939200" cy="3038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1113;p173">
              <a:extLst>
                <a:ext uri="{FF2B5EF4-FFF2-40B4-BE49-F238E27FC236}">
                  <a16:creationId xmlns:a16="http://schemas.microsoft.com/office/drawing/2014/main" id="{36D68F99-B6C3-43F4-A2F3-7B7BEF23C373}"/>
                </a:ext>
              </a:extLst>
            </p:cNvPr>
            <p:cNvSpPr txBox="1"/>
            <p:nvPr/>
          </p:nvSpPr>
          <p:spPr>
            <a:xfrm>
              <a:off x="534419" y="3001564"/>
              <a:ext cx="1939200" cy="32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 b="1" dirty="0">
                  <a:solidFill>
                    <a:srgbClr val="3196C5"/>
                  </a:solidFill>
                  <a:latin typeface="Roboto"/>
                  <a:ea typeface="Roboto"/>
                  <a:cs typeface="Roboto"/>
                  <a:sym typeface="Roboto"/>
                </a:rPr>
                <a:t>Finance</a:t>
              </a:r>
              <a:endParaRPr sz="2000" b="1" dirty="0">
                <a:solidFill>
                  <a:srgbClr val="3196C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" name="Google Shape;1114;p173">
              <a:extLst>
                <a:ext uri="{FF2B5EF4-FFF2-40B4-BE49-F238E27FC236}">
                  <a16:creationId xmlns:a16="http://schemas.microsoft.com/office/drawing/2014/main" id="{287328EA-33C5-41A6-A48C-A826C11D872C}"/>
                </a:ext>
              </a:extLst>
            </p:cNvPr>
            <p:cNvSpPr/>
            <p:nvPr/>
          </p:nvSpPr>
          <p:spPr>
            <a:xfrm>
              <a:off x="534419" y="1289300"/>
              <a:ext cx="1939200" cy="15180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1115;p173">
              <a:extLst>
                <a:ext uri="{FF2B5EF4-FFF2-40B4-BE49-F238E27FC236}">
                  <a16:creationId xmlns:a16="http://schemas.microsoft.com/office/drawing/2014/main" id="{8AC4241E-D6C9-4FD1-8A8C-F6889BBCA345}"/>
                </a:ext>
              </a:extLst>
            </p:cNvPr>
            <p:cNvSpPr txBox="1"/>
            <p:nvPr/>
          </p:nvSpPr>
          <p:spPr>
            <a:xfrm>
              <a:off x="289170" y="3330000"/>
              <a:ext cx="2445900" cy="1518000"/>
            </a:xfrm>
            <a:prstGeom prst="rect">
              <a:avLst/>
            </a:prstGeom>
            <a:solidFill>
              <a:srgbClr val="FFFFFF">
                <a:alpha val="5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72000" lvl="0" indent="-1482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Roboto"/>
                <a:buChar char="●"/>
              </a:pPr>
              <a:r>
                <a:rPr lang="en-US" sz="16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General Ledger</a:t>
              </a:r>
            </a:p>
            <a:p>
              <a:pPr marL="72000" lvl="0" indent="-1482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Roboto"/>
                <a:buChar char="●"/>
              </a:pPr>
              <a:r>
                <a:rPr lang="en-US" sz="16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Asset Management</a:t>
              </a:r>
            </a:p>
            <a:p>
              <a:pPr marL="72000" lvl="0" indent="-1482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Roboto"/>
                <a:buChar char="●"/>
              </a:pPr>
              <a:r>
                <a:rPr lang="en-US" sz="16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Project Costing</a:t>
              </a:r>
            </a:p>
            <a:p>
              <a:pPr marL="72000" lvl="0" indent="-1482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Roboto"/>
                <a:buChar char="●"/>
              </a:pPr>
              <a:r>
                <a:rPr lang="en-US" sz="16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Accounts Payables</a:t>
              </a:r>
            </a:p>
            <a:p>
              <a:pPr marL="72000" lvl="0" indent="-1482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Roboto"/>
                <a:buChar char="●"/>
              </a:pPr>
              <a:r>
                <a:rPr lang="en-US" sz="16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Accounts Receivables</a:t>
              </a:r>
              <a:endParaRPr sz="1600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" name="Google Shape;1116;p173">
              <a:extLst>
                <a:ext uri="{FF2B5EF4-FFF2-40B4-BE49-F238E27FC236}">
                  <a16:creationId xmlns:a16="http://schemas.microsoft.com/office/drawing/2014/main" id="{4FD77276-09E3-4C1E-86A1-437F270FE520}"/>
                </a:ext>
              </a:extLst>
            </p:cNvPr>
            <p:cNvSpPr/>
            <p:nvPr/>
          </p:nvSpPr>
          <p:spPr>
            <a:xfrm>
              <a:off x="1199519" y="1755250"/>
              <a:ext cx="609000" cy="609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951" y="10917"/>
                  </a:moveTo>
                  <a:cubicBezTo>
                    <a:pt x="32973" y="10917"/>
                    <a:pt x="10829" y="33043"/>
                    <a:pt x="10829" y="60000"/>
                  </a:cubicBezTo>
                  <a:cubicBezTo>
                    <a:pt x="10829" y="87053"/>
                    <a:pt x="32973" y="109082"/>
                    <a:pt x="59951" y="109082"/>
                  </a:cubicBezTo>
                  <a:cubicBezTo>
                    <a:pt x="87026" y="109082"/>
                    <a:pt x="109073" y="87053"/>
                    <a:pt x="109073" y="60000"/>
                  </a:cubicBezTo>
                  <a:cubicBezTo>
                    <a:pt x="109073" y="33043"/>
                    <a:pt x="87026" y="10917"/>
                    <a:pt x="59951" y="10917"/>
                  </a:cubicBezTo>
                  <a:close/>
                  <a:moveTo>
                    <a:pt x="59951" y="103671"/>
                  </a:moveTo>
                  <a:cubicBezTo>
                    <a:pt x="35970" y="103671"/>
                    <a:pt x="16341" y="84057"/>
                    <a:pt x="16341" y="60000"/>
                  </a:cubicBezTo>
                  <a:cubicBezTo>
                    <a:pt x="16341" y="36038"/>
                    <a:pt x="35970" y="16425"/>
                    <a:pt x="59951" y="16425"/>
                  </a:cubicBezTo>
                  <a:cubicBezTo>
                    <a:pt x="84029" y="16425"/>
                    <a:pt x="103658" y="36038"/>
                    <a:pt x="103658" y="60000"/>
                  </a:cubicBezTo>
                  <a:cubicBezTo>
                    <a:pt x="103658" y="84057"/>
                    <a:pt x="84029" y="103671"/>
                    <a:pt x="59951" y="103671"/>
                  </a:cubicBezTo>
                  <a:close/>
                  <a:moveTo>
                    <a:pt x="59951" y="0"/>
                  </a:moveTo>
                  <a:cubicBezTo>
                    <a:pt x="26688" y="0"/>
                    <a:pt x="0" y="27053"/>
                    <a:pt x="0" y="60000"/>
                  </a:cubicBezTo>
                  <a:cubicBezTo>
                    <a:pt x="0" y="93333"/>
                    <a:pt x="26688" y="120000"/>
                    <a:pt x="59951" y="120000"/>
                  </a:cubicBezTo>
                  <a:cubicBezTo>
                    <a:pt x="93311" y="120000"/>
                    <a:pt x="120000" y="93333"/>
                    <a:pt x="120000" y="60000"/>
                  </a:cubicBezTo>
                  <a:cubicBezTo>
                    <a:pt x="120000" y="27053"/>
                    <a:pt x="93311" y="0"/>
                    <a:pt x="59951" y="0"/>
                  </a:cubicBezTo>
                  <a:close/>
                  <a:moveTo>
                    <a:pt x="59951" y="114589"/>
                  </a:moveTo>
                  <a:cubicBezTo>
                    <a:pt x="29975" y="114589"/>
                    <a:pt x="5414" y="90048"/>
                    <a:pt x="5414" y="60000"/>
                  </a:cubicBezTo>
                  <a:cubicBezTo>
                    <a:pt x="5414" y="30048"/>
                    <a:pt x="29975" y="5507"/>
                    <a:pt x="59951" y="5507"/>
                  </a:cubicBezTo>
                  <a:cubicBezTo>
                    <a:pt x="90024" y="5507"/>
                    <a:pt x="114585" y="30048"/>
                    <a:pt x="114585" y="60000"/>
                  </a:cubicBezTo>
                  <a:cubicBezTo>
                    <a:pt x="114585" y="90048"/>
                    <a:pt x="90024" y="114589"/>
                    <a:pt x="59951" y="114589"/>
                  </a:cubicBezTo>
                  <a:close/>
                  <a:moveTo>
                    <a:pt x="79097" y="57294"/>
                  </a:moveTo>
                  <a:lnTo>
                    <a:pt x="70684" y="57294"/>
                  </a:lnTo>
                  <a:cubicBezTo>
                    <a:pt x="69524" y="53526"/>
                    <a:pt x="66526" y="50531"/>
                    <a:pt x="62755" y="49371"/>
                  </a:cubicBezTo>
                  <a:lnTo>
                    <a:pt x="62755" y="30048"/>
                  </a:lnTo>
                  <a:cubicBezTo>
                    <a:pt x="62755" y="28405"/>
                    <a:pt x="61595" y="27342"/>
                    <a:pt x="59951" y="27342"/>
                  </a:cubicBezTo>
                  <a:cubicBezTo>
                    <a:pt x="58404" y="27342"/>
                    <a:pt x="57244" y="28405"/>
                    <a:pt x="57244" y="30048"/>
                  </a:cubicBezTo>
                  <a:lnTo>
                    <a:pt x="57244" y="49371"/>
                  </a:lnTo>
                  <a:cubicBezTo>
                    <a:pt x="52602" y="50531"/>
                    <a:pt x="49121" y="54879"/>
                    <a:pt x="49121" y="60000"/>
                  </a:cubicBezTo>
                  <a:cubicBezTo>
                    <a:pt x="49121" y="65990"/>
                    <a:pt x="53956" y="70917"/>
                    <a:pt x="59951" y="70917"/>
                  </a:cubicBezTo>
                  <a:cubicBezTo>
                    <a:pt x="65173" y="70917"/>
                    <a:pt x="69234" y="67439"/>
                    <a:pt x="70684" y="62801"/>
                  </a:cubicBezTo>
                  <a:lnTo>
                    <a:pt x="79097" y="62801"/>
                  </a:lnTo>
                  <a:cubicBezTo>
                    <a:pt x="80741" y="62801"/>
                    <a:pt x="81804" y="61642"/>
                    <a:pt x="81804" y="60000"/>
                  </a:cubicBezTo>
                  <a:cubicBezTo>
                    <a:pt x="81804" y="58357"/>
                    <a:pt x="80741" y="57294"/>
                    <a:pt x="79097" y="57294"/>
                  </a:cubicBezTo>
                  <a:close/>
                  <a:moveTo>
                    <a:pt x="59951" y="65507"/>
                  </a:moveTo>
                  <a:cubicBezTo>
                    <a:pt x="56954" y="65507"/>
                    <a:pt x="54536" y="62995"/>
                    <a:pt x="54536" y="60000"/>
                  </a:cubicBezTo>
                  <a:cubicBezTo>
                    <a:pt x="54536" y="57004"/>
                    <a:pt x="56954" y="54589"/>
                    <a:pt x="59951" y="54589"/>
                  </a:cubicBezTo>
                  <a:cubicBezTo>
                    <a:pt x="62949" y="54589"/>
                    <a:pt x="65463" y="57004"/>
                    <a:pt x="65463" y="60000"/>
                  </a:cubicBezTo>
                  <a:cubicBezTo>
                    <a:pt x="65463" y="62995"/>
                    <a:pt x="62949" y="65507"/>
                    <a:pt x="59951" y="655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" name="Google Shape;1117;p173">
            <a:extLst>
              <a:ext uri="{FF2B5EF4-FFF2-40B4-BE49-F238E27FC236}">
                <a16:creationId xmlns:a16="http://schemas.microsoft.com/office/drawing/2014/main" id="{D4CA0903-5E4A-4183-9B0C-510506D0C141}"/>
              </a:ext>
            </a:extLst>
          </p:cNvPr>
          <p:cNvGrpSpPr/>
          <p:nvPr/>
        </p:nvGrpSpPr>
        <p:grpSpPr>
          <a:xfrm>
            <a:off x="3424821" y="1509197"/>
            <a:ext cx="1939285" cy="3450100"/>
            <a:chOff x="2583419" y="1289300"/>
            <a:chExt cx="1939285" cy="3450100"/>
          </a:xfrm>
        </p:grpSpPr>
        <p:sp>
          <p:nvSpPr>
            <p:cNvPr id="37" name="Google Shape;1118;p173">
              <a:extLst>
                <a:ext uri="{FF2B5EF4-FFF2-40B4-BE49-F238E27FC236}">
                  <a16:creationId xmlns:a16="http://schemas.microsoft.com/office/drawing/2014/main" id="{12C24D86-11CF-4C92-8548-70340E7A9A09}"/>
                </a:ext>
              </a:extLst>
            </p:cNvPr>
            <p:cNvSpPr/>
            <p:nvPr/>
          </p:nvSpPr>
          <p:spPr>
            <a:xfrm>
              <a:off x="2583505" y="1289300"/>
              <a:ext cx="1939200" cy="3038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1119;p173">
              <a:extLst>
                <a:ext uri="{FF2B5EF4-FFF2-40B4-BE49-F238E27FC236}">
                  <a16:creationId xmlns:a16="http://schemas.microsoft.com/office/drawing/2014/main" id="{7AAB2445-9227-4FBF-B531-6E89C27205CD}"/>
                </a:ext>
              </a:extLst>
            </p:cNvPr>
            <p:cNvSpPr txBox="1"/>
            <p:nvPr/>
          </p:nvSpPr>
          <p:spPr>
            <a:xfrm>
              <a:off x="2583505" y="3001564"/>
              <a:ext cx="1939200" cy="32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 b="1" dirty="0">
                  <a:solidFill>
                    <a:srgbClr val="3196C5"/>
                  </a:solidFill>
                  <a:latin typeface="Roboto"/>
                  <a:ea typeface="Roboto"/>
                  <a:cs typeface="Roboto"/>
                  <a:sym typeface="Roboto"/>
                </a:rPr>
                <a:t>Supply Chain</a:t>
              </a:r>
              <a:endParaRPr sz="2000" b="1" dirty="0">
                <a:solidFill>
                  <a:srgbClr val="3196C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" name="Google Shape;1120;p173">
              <a:extLst>
                <a:ext uri="{FF2B5EF4-FFF2-40B4-BE49-F238E27FC236}">
                  <a16:creationId xmlns:a16="http://schemas.microsoft.com/office/drawing/2014/main" id="{785D4AA0-A64B-4ED0-97A6-C9D886181B3A}"/>
                </a:ext>
              </a:extLst>
            </p:cNvPr>
            <p:cNvSpPr/>
            <p:nvPr/>
          </p:nvSpPr>
          <p:spPr>
            <a:xfrm>
              <a:off x="2583505" y="1289300"/>
              <a:ext cx="1939200" cy="15180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1121;p173">
              <a:extLst>
                <a:ext uri="{FF2B5EF4-FFF2-40B4-BE49-F238E27FC236}">
                  <a16:creationId xmlns:a16="http://schemas.microsoft.com/office/drawing/2014/main" id="{63A8D1DB-0B96-45A6-9BDE-7A9FB291F48E}"/>
                </a:ext>
              </a:extLst>
            </p:cNvPr>
            <p:cNvSpPr txBox="1"/>
            <p:nvPr/>
          </p:nvSpPr>
          <p:spPr>
            <a:xfrm>
              <a:off x="2583419" y="3330000"/>
              <a:ext cx="1939200" cy="140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72000" lvl="0" indent="-1482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Roboto"/>
                <a:buChar char="●"/>
              </a:pPr>
              <a:r>
                <a:rPr lang="en-US" sz="16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Inventory</a:t>
              </a:r>
              <a:endParaRPr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72000" lvl="0" indent="-1482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Roboto"/>
                <a:buChar char="●"/>
              </a:pPr>
              <a:r>
                <a:rPr lang="en-US" sz="16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Purchasing</a:t>
              </a:r>
              <a:endParaRPr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" name="Google Shape;1122;p173">
              <a:extLst>
                <a:ext uri="{FF2B5EF4-FFF2-40B4-BE49-F238E27FC236}">
                  <a16:creationId xmlns:a16="http://schemas.microsoft.com/office/drawing/2014/main" id="{00EA6F01-B44C-47C5-9DFB-59870F8CAE68}"/>
                </a:ext>
              </a:extLst>
            </p:cNvPr>
            <p:cNvSpPr/>
            <p:nvPr/>
          </p:nvSpPr>
          <p:spPr>
            <a:xfrm>
              <a:off x="3270205" y="1806901"/>
              <a:ext cx="565800" cy="565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4541" y="32753"/>
                  </a:moveTo>
                  <a:lnTo>
                    <a:pt x="57294" y="32753"/>
                  </a:lnTo>
                  <a:cubicBezTo>
                    <a:pt x="58840" y="32753"/>
                    <a:pt x="60000" y="31594"/>
                    <a:pt x="60000" y="30048"/>
                  </a:cubicBezTo>
                  <a:cubicBezTo>
                    <a:pt x="60000" y="28405"/>
                    <a:pt x="58840" y="27246"/>
                    <a:pt x="57294" y="27246"/>
                  </a:cubicBezTo>
                  <a:lnTo>
                    <a:pt x="24541" y="27246"/>
                  </a:lnTo>
                  <a:cubicBezTo>
                    <a:pt x="22898" y="27246"/>
                    <a:pt x="21835" y="28405"/>
                    <a:pt x="21835" y="30048"/>
                  </a:cubicBezTo>
                  <a:cubicBezTo>
                    <a:pt x="21835" y="31594"/>
                    <a:pt x="22898" y="32753"/>
                    <a:pt x="24541" y="32753"/>
                  </a:cubicBezTo>
                  <a:close/>
                  <a:moveTo>
                    <a:pt x="24541" y="49082"/>
                  </a:moveTo>
                  <a:lnTo>
                    <a:pt x="95458" y="49082"/>
                  </a:lnTo>
                  <a:cubicBezTo>
                    <a:pt x="97101" y="49082"/>
                    <a:pt x="98164" y="48019"/>
                    <a:pt x="98164" y="46376"/>
                  </a:cubicBezTo>
                  <a:cubicBezTo>
                    <a:pt x="98164" y="44734"/>
                    <a:pt x="97101" y="43671"/>
                    <a:pt x="95458" y="43671"/>
                  </a:cubicBezTo>
                  <a:lnTo>
                    <a:pt x="24541" y="43671"/>
                  </a:lnTo>
                  <a:cubicBezTo>
                    <a:pt x="22898" y="43671"/>
                    <a:pt x="21835" y="44734"/>
                    <a:pt x="21835" y="46376"/>
                  </a:cubicBezTo>
                  <a:cubicBezTo>
                    <a:pt x="21835" y="48019"/>
                    <a:pt x="22898" y="49082"/>
                    <a:pt x="24541" y="49082"/>
                  </a:cubicBezTo>
                  <a:close/>
                  <a:moveTo>
                    <a:pt x="114492" y="0"/>
                  </a:moveTo>
                  <a:lnTo>
                    <a:pt x="5410" y="0"/>
                  </a:lnTo>
                  <a:cubicBezTo>
                    <a:pt x="2415" y="0"/>
                    <a:pt x="0" y="2512"/>
                    <a:pt x="0" y="5507"/>
                  </a:cubicBezTo>
                  <a:lnTo>
                    <a:pt x="0" y="92753"/>
                  </a:lnTo>
                  <a:lnTo>
                    <a:pt x="27246" y="120000"/>
                  </a:lnTo>
                  <a:lnTo>
                    <a:pt x="114492" y="120000"/>
                  </a:lnTo>
                  <a:cubicBezTo>
                    <a:pt x="117487" y="120000"/>
                    <a:pt x="120000" y="117487"/>
                    <a:pt x="120000" y="114492"/>
                  </a:cubicBezTo>
                  <a:lnTo>
                    <a:pt x="120000" y="5507"/>
                  </a:lnTo>
                  <a:cubicBezTo>
                    <a:pt x="120000" y="2512"/>
                    <a:pt x="117487" y="0"/>
                    <a:pt x="114492" y="0"/>
                  </a:cubicBezTo>
                  <a:close/>
                  <a:moveTo>
                    <a:pt x="27246" y="111787"/>
                  </a:moveTo>
                  <a:lnTo>
                    <a:pt x="8212" y="92753"/>
                  </a:lnTo>
                  <a:lnTo>
                    <a:pt x="27246" y="92753"/>
                  </a:lnTo>
                  <a:lnTo>
                    <a:pt x="27246" y="111787"/>
                  </a:lnTo>
                  <a:close/>
                  <a:moveTo>
                    <a:pt x="114492" y="114492"/>
                  </a:moveTo>
                  <a:lnTo>
                    <a:pt x="32753" y="114492"/>
                  </a:lnTo>
                  <a:lnTo>
                    <a:pt x="32753" y="89951"/>
                  </a:lnTo>
                  <a:cubicBezTo>
                    <a:pt x="32753" y="88405"/>
                    <a:pt x="31594" y="87246"/>
                    <a:pt x="29951" y="87246"/>
                  </a:cubicBezTo>
                  <a:lnTo>
                    <a:pt x="5410" y="87246"/>
                  </a:lnTo>
                  <a:lnTo>
                    <a:pt x="5410" y="5507"/>
                  </a:lnTo>
                  <a:lnTo>
                    <a:pt x="114492" y="5507"/>
                  </a:lnTo>
                  <a:lnTo>
                    <a:pt x="114492" y="114492"/>
                  </a:lnTo>
                  <a:close/>
                  <a:moveTo>
                    <a:pt x="24541" y="65410"/>
                  </a:moveTo>
                  <a:lnTo>
                    <a:pt x="79033" y="65410"/>
                  </a:lnTo>
                  <a:cubicBezTo>
                    <a:pt x="80676" y="65410"/>
                    <a:pt x="81835" y="64347"/>
                    <a:pt x="81835" y="62705"/>
                  </a:cubicBezTo>
                  <a:cubicBezTo>
                    <a:pt x="81835" y="61062"/>
                    <a:pt x="80676" y="60000"/>
                    <a:pt x="79033" y="60000"/>
                  </a:cubicBezTo>
                  <a:lnTo>
                    <a:pt x="24541" y="60000"/>
                  </a:lnTo>
                  <a:cubicBezTo>
                    <a:pt x="22898" y="60000"/>
                    <a:pt x="21835" y="61062"/>
                    <a:pt x="21835" y="62705"/>
                  </a:cubicBezTo>
                  <a:cubicBezTo>
                    <a:pt x="21835" y="64347"/>
                    <a:pt x="22898" y="65410"/>
                    <a:pt x="24541" y="654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" name="Google Shape;1123;p173">
            <a:extLst>
              <a:ext uri="{FF2B5EF4-FFF2-40B4-BE49-F238E27FC236}">
                <a16:creationId xmlns:a16="http://schemas.microsoft.com/office/drawing/2014/main" id="{747646D6-C376-4A1B-A52D-7B0913D2ACD7}"/>
              </a:ext>
            </a:extLst>
          </p:cNvPr>
          <p:cNvGrpSpPr/>
          <p:nvPr/>
        </p:nvGrpSpPr>
        <p:grpSpPr>
          <a:xfrm>
            <a:off x="5917501" y="1509197"/>
            <a:ext cx="2276467" cy="3162952"/>
            <a:chOff x="4630219" y="1289300"/>
            <a:chExt cx="2141883" cy="3038100"/>
          </a:xfrm>
        </p:grpSpPr>
        <p:sp>
          <p:nvSpPr>
            <p:cNvPr id="43" name="Google Shape;1124;p173">
              <a:extLst>
                <a:ext uri="{FF2B5EF4-FFF2-40B4-BE49-F238E27FC236}">
                  <a16:creationId xmlns:a16="http://schemas.microsoft.com/office/drawing/2014/main" id="{3C1B0542-E68E-40C3-86F2-8ECDB87CC2CC}"/>
                </a:ext>
              </a:extLst>
            </p:cNvPr>
            <p:cNvSpPr/>
            <p:nvPr/>
          </p:nvSpPr>
          <p:spPr>
            <a:xfrm>
              <a:off x="4630219" y="1289300"/>
              <a:ext cx="1939200" cy="3038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1125;p173">
              <a:extLst>
                <a:ext uri="{FF2B5EF4-FFF2-40B4-BE49-F238E27FC236}">
                  <a16:creationId xmlns:a16="http://schemas.microsoft.com/office/drawing/2014/main" id="{3EDDA882-7DD9-4599-8EE8-0D903682CB34}"/>
                </a:ext>
              </a:extLst>
            </p:cNvPr>
            <p:cNvSpPr txBox="1"/>
            <p:nvPr/>
          </p:nvSpPr>
          <p:spPr>
            <a:xfrm>
              <a:off x="4630219" y="3001564"/>
              <a:ext cx="1939200" cy="32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 b="1" dirty="0">
                  <a:solidFill>
                    <a:srgbClr val="3196C5"/>
                  </a:solidFill>
                  <a:latin typeface="Roboto"/>
                  <a:ea typeface="Roboto"/>
                  <a:cs typeface="Roboto"/>
                  <a:sym typeface="Roboto"/>
                </a:rPr>
                <a:t>Human Resource</a:t>
              </a:r>
              <a:endParaRPr sz="2000" b="1" dirty="0">
                <a:solidFill>
                  <a:srgbClr val="3196C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5" name="Google Shape;1126;p173">
              <a:extLst>
                <a:ext uri="{FF2B5EF4-FFF2-40B4-BE49-F238E27FC236}">
                  <a16:creationId xmlns:a16="http://schemas.microsoft.com/office/drawing/2014/main" id="{0CCB97EF-FAB5-4DF4-AD83-2D87DE5464DD}"/>
                </a:ext>
              </a:extLst>
            </p:cNvPr>
            <p:cNvSpPr/>
            <p:nvPr/>
          </p:nvSpPr>
          <p:spPr>
            <a:xfrm>
              <a:off x="4630219" y="1289300"/>
              <a:ext cx="1939200" cy="1518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1127;p173">
              <a:extLst>
                <a:ext uri="{FF2B5EF4-FFF2-40B4-BE49-F238E27FC236}">
                  <a16:creationId xmlns:a16="http://schemas.microsoft.com/office/drawing/2014/main" id="{9230DD14-7C24-42C3-80B3-B5D9909F979D}"/>
                </a:ext>
              </a:extLst>
            </p:cNvPr>
            <p:cNvSpPr txBox="1"/>
            <p:nvPr/>
          </p:nvSpPr>
          <p:spPr>
            <a:xfrm>
              <a:off x="4630224" y="3330000"/>
              <a:ext cx="2141878" cy="83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72000" lvl="0" indent="-1482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Roboto"/>
                <a:buChar char="●"/>
              </a:pPr>
              <a:r>
                <a:rPr lang="en-US" sz="16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HR</a:t>
              </a:r>
            </a:p>
            <a:p>
              <a:pPr marL="72000" lvl="0" indent="-1482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Roboto"/>
                <a:buChar char="●"/>
              </a:pPr>
              <a:r>
                <a:rPr lang="en-US" sz="16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Base Benefits</a:t>
              </a:r>
            </a:p>
            <a:p>
              <a:pPr marL="72000" lvl="0" indent="-1482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Roboto"/>
                <a:buChar char="●"/>
              </a:pPr>
              <a:r>
                <a:rPr lang="en-US" sz="1600" dirty="0">
                  <a:latin typeface="Roboto"/>
                  <a:ea typeface="Roboto"/>
                  <a:cs typeface="Roboto"/>
                  <a:sym typeface="Roboto"/>
                </a:rPr>
                <a:t>Ben Admin</a:t>
              </a:r>
            </a:p>
            <a:p>
              <a:pPr marL="72000" lvl="0" indent="-1482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Roboto"/>
                <a:buChar char="●"/>
              </a:pPr>
              <a:r>
                <a:rPr lang="en-US" sz="1600" dirty="0" err="1">
                  <a:latin typeface="Roboto"/>
                  <a:ea typeface="Roboto"/>
                  <a:cs typeface="Roboto"/>
                  <a:sym typeface="Roboto"/>
                </a:rPr>
                <a:t>ePerformance</a:t>
              </a:r>
              <a:endParaRPr lang="en-US" sz="1600" dirty="0">
                <a:latin typeface="Roboto"/>
                <a:ea typeface="Roboto"/>
                <a:cs typeface="Roboto"/>
                <a:sym typeface="Roboto"/>
              </a:endParaRPr>
            </a:p>
            <a:p>
              <a:pPr marL="72000" lvl="0" indent="-1482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Roboto"/>
                <a:buChar char="●"/>
              </a:pPr>
              <a:r>
                <a:rPr lang="en-US" sz="1600" dirty="0">
                  <a:latin typeface="Roboto"/>
                  <a:ea typeface="Roboto"/>
                  <a:cs typeface="Roboto"/>
                  <a:sym typeface="Roboto"/>
                </a:rPr>
                <a:t>ESS</a:t>
              </a:r>
            </a:p>
            <a:p>
              <a:pPr marL="72000" lvl="0" indent="-1482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Roboto"/>
                <a:buChar char="●"/>
              </a:pPr>
              <a:r>
                <a:rPr lang="en-US" sz="1600" dirty="0">
                  <a:latin typeface="Roboto"/>
                  <a:ea typeface="Roboto"/>
                  <a:cs typeface="Roboto"/>
                  <a:sym typeface="Roboto"/>
                </a:rPr>
                <a:t>MSS</a:t>
              </a:r>
            </a:p>
            <a:p>
              <a:pPr lvl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</a:pPr>
              <a:endParaRPr lang="en-US" sz="1600" dirty="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7" name="Google Shape;1128;p173">
              <a:extLst>
                <a:ext uri="{FF2B5EF4-FFF2-40B4-BE49-F238E27FC236}">
                  <a16:creationId xmlns:a16="http://schemas.microsoft.com/office/drawing/2014/main" id="{DC40319B-E7BF-4815-B096-769F0924AC4D}"/>
                </a:ext>
              </a:extLst>
            </p:cNvPr>
            <p:cNvSpPr/>
            <p:nvPr/>
          </p:nvSpPr>
          <p:spPr>
            <a:xfrm>
              <a:off x="5345419" y="1793826"/>
              <a:ext cx="508800" cy="50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8164" y="0"/>
                  </a:moveTo>
                  <a:cubicBezTo>
                    <a:pt x="92173" y="0"/>
                    <a:pt x="86763" y="2415"/>
                    <a:pt x="82608" y="6280"/>
                  </a:cubicBezTo>
                  <a:lnTo>
                    <a:pt x="8985" y="79903"/>
                  </a:lnTo>
                  <a:lnTo>
                    <a:pt x="0" y="120000"/>
                  </a:lnTo>
                  <a:lnTo>
                    <a:pt x="40096" y="110917"/>
                  </a:lnTo>
                  <a:lnTo>
                    <a:pt x="113719" y="37294"/>
                  </a:lnTo>
                  <a:cubicBezTo>
                    <a:pt x="117584" y="33526"/>
                    <a:pt x="120000" y="28019"/>
                    <a:pt x="120000" y="21835"/>
                  </a:cubicBezTo>
                  <a:cubicBezTo>
                    <a:pt x="120000" y="9758"/>
                    <a:pt x="110144" y="0"/>
                    <a:pt x="98164" y="0"/>
                  </a:cubicBezTo>
                  <a:close/>
                  <a:moveTo>
                    <a:pt x="35458" y="105797"/>
                  </a:moveTo>
                  <a:lnTo>
                    <a:pt x="16425" y="110144"/>
                  </a:lnTo>
                  <a:lnTo>
                    <a:pt x="16425" y="103574"/>
                  </a:lnTo>
                  <a:lnTo>
                    <a:pt x="9855" y="103574"/>
                  </a:lnTo>
                  <a:lnTo>
                    <a:pt x="14202" y="84541"/>
                  </a:lnTo>
                  <a:lnTo>
                    <a:pt x="35458" y="84541"/>
                  </a:lnTo>
                  <a:lnTo>
                    <a:pt x="35458" y="105797"/>
                  </a:lnTo>
                  <a:close/>
                  <a:moveTo>
                    <a:pt x="40966" y="102222"/>
                  </a:moveTo>
                  <a:lnTo>
                    <a:pt x="40966" y="81739"/>
                  </a:lnTo>
                  <a:cubicBezTo>
                    <a:pt x="40966" y="80193"/>
                    <a:pt x="39806" y="79033"/>
                    <a:pt x="38164" y="79033"/>
                  </a:cubicBezTo>
                  <a:lnTo>
                    <a:pt x="17777" y="79033"/>
                  </a:lnTo>
                  <a:lnTo>
                    <a:pt x="76328" y="20386"/>
                  </a:lnTo>
                  <a:lnTo>
                    <a:pt x="99516" y="43574"/>
                  </a:lnTo>
                  <a:lnTo>
                    <a:pt x="40966" y="102222"/>
                  </a:lnTo>
                  <a:close/>
                  <a:moveTo>
                    <a:pt x="109661" y="33236"/>
                  </a:moveTo>
                  <a:lnTo>
                    <a:pt x="103381" y="39516"/>
                  </a:lnTo>
                  <a:lnTo>
                    <a:pt x="80193" y="16328"/>
                  </a:lnTo>
                  <a:lnTo>
                    <a:pt x="86473" y="10048"/>
                  </a:lnTo>
                  <a:cubicBezTo>
                    <a:pt x="86473" y="10048"/>
                    <a:pt x="90821" y="5120"/>
                    <a:pt x="97874" y="5120"/>
                  </a:cubicBezTo>
                  <a:cubicBezTo>
                    <a:pt x="106956" y="5120"/>
                    <a:pt x="114299" y="12560"/>
                    <a:pt x="114299" y="21545"/>
                  </a:cubicBezTo>
                  <a:cubicBezTo>
                    <a:pt x="114589" y="26473"/>
                    <a:pt x="112657" y="30531"/>
                    <a:pt x="109661" y="332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" name="Google Shape;1129;p173">
            <a:extLst>
              <a:ext uri="{FF2B5EF4-FFF2-40B4-BE49-F238E27FC236}">
                <a16:creationId xmlns:a16="http://schemas.microsoft.com/office/drawing/2014/main" id="{5A5FB899-FB06-4F2C-B304-00ADA7CC6972}"/>
              </a:ext>
            </a:extLst>
          </p:cNvPr>
          <p:cNvGrpSpPr/>
          <p:nvPr/>
        </p:nvGrpSpPr>
        <p:grpSpPr>
          <a:xfrm>
            <a:off x="8505892" y="1509197"/>
            <a:ext cx="2703000" cy="3559075"/>
            <a:chOff x="6558860" y="1289300"/>
            <a:chExt cx="2703000" cy="3559075"/>
          </a:xfrm>
        </p:grpSpPr>
        <p:sp>
          <p:nvSpPr>
            <p:cNvPr id="49" name="Google Shape;1130;p173">
              <a:extLst>
                <a:ext uri="{FF2B5EF4-FFF2-40B4-BE49-F238E27FC236}">
                  <a16:creationId xmlns:a16="http://schemas.microsoft.com/office/drawing/2014/main" id="{46B83E49-3C2C-4C24-9F3B-BFD37F83A9C8}"/>
                </a:ext>
              </a:extLst>
            </p:cNvPr>
            <p:cNvSpPr/>
            <p:nvPr/>
          </p:nvSpPr>
          <p:spPr>
            <a:xfrm>
              <a:off x="6672935" y="1289300"/>
              <a:ext cx="1939200" cy="3038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1131;p173">
              <a:extLst>
                <a:ext uri="{FF2B5EF4-FFF2-40B4-BE49-F238E27FC236}">
                  <a16:creationId xmlns:a16="http://schemas.microsoft.com/office/drawing/2014/main" id="{19642965-CB46-4C7D-9108-8A040A813AEF}"/>
                </a:ext>
              </a:extLst>
            </p:cNvPr>
            <p:cNvSpPr txBox="1"/>
            <p:nvPr/>
          </p:nvSpPr>
          <p:spPr>
            <a:xfrm>
              <a:off x="6672935" y="3001564"/>
              <a:ext cx="1939200" cy="32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 b="1" dirty="0">
                  <a:solidFill>
                    <a:srgbClr val="3196C5"/>
                  </a:solidFill>
                  <a:latin typeface="Roboto"/>
                  <a:ea typeface="Roboto"/>
                  <a:cs typeface="Roboto"/>
                  <a:sym typeface="Roboto"/>
                </a:rPr>
                <a:t>Payroll</a:t>
              </a:r>
              <a:endParaRPr sz="2000" b="1" dirty="0">
                <a:solidFill>
                  <a:srgbClr val="3196C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" name="Google Shape;1132;p173">
              <a:extLst>
                <a:ext uri="{FF2B5EF4-FFF2-40B4-BE49-F238E27FC236}">
                  <a16:creationId xmlns:a16="http://schemas.microsoft.com/office/drawing/2014/main" id="{DC5F4118-AB48-45D8-B853-BCE63900E297}"/>
                </a:ext>
              </a:extLst>
            </p:cNvPr>
            <p:cNvSpPr/>
            <p:nvPr/>
          </p:nvSpPr>
          <p:spPr>
            <a:xfrm>
              <a:off x="6672915" y="1289300"/>
              <a:ext cx="1939200" cy="1518000"/>
            </a:xfrm>
            <a:prstGeom prst="rect">
              <a:avLst/>
            </a:prstGeom>
            <a:solidFill>
              <a:srgbClr val="3196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1133;p173">
              <a:extLst>
                <a:ext uri="{FF2B5EF4-FFF2-40B4-BE49-F238E27FC236}">
                  <a16:creationId xmlns:a16="http://schemas.microsoft.com/office/drawing/2014/main" id="{24E04B00-29B6-4003-BAA6-B7595674C1DE}"/>
                </a:ext>
              </a:extLst>
            </p:cNvPr>
            <p:cNvSpPr txBox="1"/>
            <p:nvPr/>
          </p:nvSpPr>
          <p:spPr>
            <a:xfrm>
              <a:off x="6558860" y="3330375"/>
              <a:ext cx="2703000" cy="151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72000" lvl="0" indent="-14820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Roboto"/>
                <a:buChar char="●"/>
              </a:pPr>
              <a:r>
                <a:rPr lang="en-US" sz="16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North American Payroll</a:t>
              </a:r>
            </a:p>
            <a:p>
              <a:pPr marL="529200" lvl="1" indent="-148200">
                <a:lnSpc>
                  <a:spcPct val="115000"/>
                </a:lnSpc>
                <a:buClr>
                  <a:schemeClr val="accent1"/>
                </a:buClr>
                <a:buSzPts val="1200"/>
                <a:buFont typeface="Roboto"/>
                <a:buChar char="●"/>
              </a:pPr>
              <a:r>
                <a:rPr lang="en-US" sz="16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(4) Hospitals</a:t>
              </a:r>
            </a:p>
            <a:p>
              <a:pPr marL="529200" lvl="1" indent="-148200">
                <a:lnSpc>
                  <a:spcPct val="115000"/>
                </a:lnSpc>
                <a:buClr>
                  <a:schemeClr val="accent1"/>
                </a:buClr>
                <a:buSzPts val="1200"/>
                <a:buFont typeface="Roboto"/>
                <a:buChar char="●"/>
              </a:pPr>
              <a:r>
                <a:rPr lang="en-US" sz="16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(4) Pay groups</a:t>
              </a:r>
            </a:p>
            <a:p>
              <a:pPr marL="529200" lvl="1" indent="-148200">
                <a:lnSpc>
                  <a:spcPct val="115000"/>
                </a:lnSpc>
                <a:buClr>
                  <a:schemeClr val="accent1"/>
                </a:buClr>
                <a:buSzPts val="1200"/>
                <a:buFont typeface="Roboto"/>
                <a:buChar char="●"/>
              </a:pPr>
              <a:r>
                <a:rPr lang="en-US" sz="16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Unions</a:t>
              </a:r>
            </a:p>
            <a:p>
              <a:pPr marL="72000" indent="-148200">
                <a:lnSpc>
                  <a:spcPct val="115000"/>
                </a:lnSpc>
                <a:buClr>
                  <a:schemeClr val="accent1"/>
                </a:buClr>
                <a:buSzPts val="1200"/>
                <a:buFont typeface="Roboto"/>
                <a:buChar char="●"/>
              </a:pPr>
              <a:r>
                <a:rPr lang="en-US" sz="1600"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Kronos Time Keeping</a:t>
              </a:r>
            </a:p>
            <a:p>
              <a:pPr marL="529200" lvl="1" indent="-148200">
                <a:lnSpc>
                  <a:spcPct val="115000"/>
                </a:lnSpc>
                <a:buClr>
                  <a:schemeClr val="accent1"/>
                </a:buClr>
                <a:buSzPts val="1200"/>
                <a:buFont typeface="Roboto"/>
                <a:buChar char="●"/>
              </a:pPr>
              <a:endParaRPr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3" name="Google Shape;1134;p173">
              <a:extLst>
                <a:ext uri="{FF2B5EF4-FFF2-40B4-BE49-F238E27FC236}">
                  <a16:creationId xmlns:a16="http://schemas.microsoft.com/office/drawing/2014/main" id="{20E46E04-F1DA-4C6E-BDCC-0F3FF4BB4B06}"/>
                </a:ext>
              </a:extLst>
            </p:cNvPr>
            <p:cNvSpPr/>
            <p:nvPr/>
          </p:nvSpPr>
          <p:spPr>
            <a:xfrm>
              <a:off x="7372365" y="1754051"/>
              <a:ext cx="540300" cy="588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946" y="0"/>
                  </a:moveTo>
                  <a:cubicBezTo>
                    <a:pt x="26997" y="0"/>
                    <a:pt x="0" y="7342"/>
                    <a:pt x="0" y="16328"/>
                  </a:cubicBezTo>
                  <a:cubicBezTo>
                    <a:pt x="0" y="49082"/>
                    <a:pt x="47936" y="54589"/>
                    <a:pt x="47936" y="81835"/>
                  </a:cubicBezTo>
                  <a:lnTo>
                    <a:pt x="47936" y="84541"/>
                  </a:lnTo>
                  <a:lnTo>
                    <a:pt x="47936" y="84541"/>
                  </a:lnTo>
                  <a:lnTo>
                    <a:pt x="47936" y="84541"/>
                  </a:lnTo>
                  <a:lnTo>
                    <a:pt x="47936" y="95169"/>
                  </a:lnTo>
                  <a:lnTo>
                    <a:pt x="47936" y="95458"/>
                  </a:lnTo>
                  <a:lnTo>
                    <a:pt x="47936" y="95748"/>
                  </a:lnTo>
                  <a:cubicBezTo>
                    <a:pt x="48255" y="116135"/>
                    <a:pt x="49743" y="120000"/>
                    <a:pt x="59946" y="120000"/>
                  </a:cubicBezTo>
                  <a:cubicBezTo>
                    <a:pt x="71957" y="120000"/>
                    <a:pt x="71957" y="114492"/>
                    <a:pt x="71957" y="81835"/>
                  </a:cubicBezTo>
                  <a:cubicBezTo>
                    <a:pt x="71957" y="54589"/>
                    <a:pt x="120000" y="49082"/>
                    <a:pt x="120000" y="16328"/>
                  </a:cubicBezTo>
                  <a:cubicBezTo>
                    <a:pt x="120000" y="7342"/>
                    <a:pt x="93002" y="0"/>
                    <a:pt x="59946" y="0"/>
                  </a:cubicBezTo>
                  <a:close/>
                  <a:moveTo>
                    <a:pt x="90558" y="48019"/>
                  </a:moveTo>
                  <a:cubicBezTo>
                    <a:pt x="78547" y="57004"/>
                    <a:pt x="66005" y="65990"/>
                    <a:pt x="66005" y="81835"/>
                  </a:cubicBezTo>
                  <a:cubicBezTo>
                    <a:pt x="66005" y="97584"/>
                    <a:pt x="66005" y="107149"/>
                    <a:pt x="64729" y="111787"/>
                  </a:cubicBezTo>
                  <a:cubicBezTo>
                    <a:pt x="64198" y="114299"/>
                    <a:pt x="64198" y="114492"/>
                    <a:pt x="59946" y="114492"/>
                  </a:cubicBezTo>
                  <a:cubicBezTo>
                    <a:pt x="55801" y="114492"/>
                    <a:pt x="56014" y="114299"/>
                    <a:pt x="55163" y="111787"/>
                  </a:cubicBezTo>
                  <a:cubicBezTo>
                    <a:pt x="54207" y="109082"/>
                    <a:pt x="53994" y="104444"/>
                    <a:pt x="53994" y="98164"/>
                  </a:cubicBezTo>
                  <a:lnTo>
                    <a:pt x="56970" y="98164"/>
                  </a:lnTo>
                  <a:cubicBezTo>
                    <a:pt x="58777" y="98164"/>
                    <a:pt x="59946" y="97101"/>
                    <a:pt x="59946" y="95458"/>
                  </a:cubicBezTo>
                  <a:cubicBezTo>
                    <a:pt x="59946" y="93816"/>
                    <a:pt x="58777" y="92753"/>
                    <a:pt x="56970" y="92753"/>
                  </a:cubicBezTo>
                  <a:lnTo>
                    <a:pt x="53994" y="92753"/>
                  </a:lnTo>
                  <a:lnTo>
                    <a:pt x="53994" y="87246"/>
                  </a:lnTo>
                  <a:lnTo>
                    <a:pt x="56970" y="87246"/>
                  </a:lnTo>
                  <a:cubicBezTo>
                    <a:pt x="58777" y="87246"/>
                    <a:pt x="59946" y="86183"/>
                    <a:pt x="59946" y="84541"/>
                  </a:cubicBezTo>
                  <a:cubicBezTo>
                    <a:pt x="59946" y="82898"/>
                    <a:pt x="58777" y="81835"/>
                    <a:pt x="56970" y="81835"/>
                  </a:cubicBezTo>
                  <a:lnTo>
                    <a:pt x="53994" y="81835"/>
                  </a:lnTo>
                  <a:cubicBezTo>
                    <a:pt x="53994" y="66280"/>
                    <a:pt x="41346" y="57004"/>
                    <a:pt x="29335" y="48019"/>
                  </a:cubicBezTo>
                  <a:cubicBezTo>
                    <a:pt x="19769" y="40869"/>
                    <a:pt x="10416" y="34106"/>
                    <a:pt x="7121" y="23961"/>
                  </a:cubicBezTo>
                  <a:cubicBezTo>
                    <a:pt x="17325" y="29178"/>
                    <a:pt x="37201" y="32753"/>
                    <a:pt x="59946" y="32753"/>
                  </a:cubicBezTo>
                  <a:cubicBezTo>
                    <a:pt x="82798" y="32753"/>
                    <a:pt x="102568" y="29178"/>
                    <a:pt x="112772" y="24251"/>
                  </a:cubicBezTo>
                  <a:cubicBezTo>
                    <a:pt x="109477" y="34106"/>
                    <a:pt x="100124" y="40869"/>
                    <a:pt x="90558" y="48019"/>
                  </a:cubicBezTo>
                  <a:close/>
                  <a:moveTo>
                    <a:pt x="59946" y="27246"/>
                  </a:moveTo>
                  <a:cubicBezTo>
                    <a:pt x="30292" y="27246"/>
                    <a:pt x="5952" y="22415"/>
                    <a:pt x="5952" y="16328"/>
                  </a:cubicBezTo>
                  <a:cubicBezTo>
                    <a:pt x="5952" y="10338"/>
                    <a:pt x="30292" y="5507"/>
                    <a:pt x="59946" y="5507"/>
                  </a:cubicBezTo>
                  <a:cubicBezTo>
                    <a:pt x="89707" y="5507"/>
                    <a:pt x="113941" y="10338"/>
                    <a:pt x="113941" y="16328"/>
                  </a:cubicBezTo>
                  <a:cubicBezTo>
                    <a:pt x="113941" y="22415"/>
                    <a:pt x="89707" y="27246"/>
                    <a:pt x="59946" y="272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4704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53DE72F83C304485CB48F0EB500F74" ma:contentTypeVersion="2" ma:contentTypeDescription="Create a new document." ma:contentTypeScope="" ma:versionID="bc0e187b71d5f5000abf84eeda08cfd5">
  <xsd:schema xmlns:xsd="http://www.w3.org/2001/XMLSchema" xmlns:xs="http://www.w3.org/2001/XMLSchema" xmlns:p="http://schemas.microsoft.com/office/2006/metadata/properties" xmlns:ns2="d3796eaa-2d76-446e-81b5-6c28c97e1d85" targetNamespace="http://schemas.microsoft.com/office/2006/metadata/properties" ma:root="true" ma:fieldsID="27c5c2825191b2bcf166a1bc037cdba0" ns2:_="">
    <xsd:import namespace="d3796eaa-2d76-446e-81b5-6c28c97e1d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796eaa-2d76-446e-81b5-6c28c97e1d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C96D301-FA52-4A02-BEF7-02AB49A49D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796eaa-2d76-446e-81b5-6c28c97e1d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252470D-3F94-4355-A69E-20AE1A50E0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3A67F0-211E-4811-B21E-15E243129B45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metadata/properties"/>
    <ds:schemaRef ds:uri="d3796eaa-2d76-446e-81b5-6c28c97e1d85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608</Words>
  <Application>Microsoft Office PowerPoint</Application>
  <PresentationFormat>Widescreen</PresentationFormat>
  <Paragraphs>128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Century Gothic</vt:lpstr>
      <vt:lpstr>Roboto</vt:lpstr>
      <vt:lpstr>Roboto Medium</vt:lpstr>
      <vt:lpstr>Office Theme</vt:lpstr>
      <vt:lpstr>PowerPoint Presentation</vt:lpstr>
      <vt:lpstr>AGENDA</vt:lpstr>
      <vt:lpstr>Who is Southcoast Health Systems? </vt:lpstr>
      <vt:lpstr>Who Is Southcoast Health?</vt:lpstr>
      <vt:lpstr>Who is Velocity Technology Solutions? </vt:lpstr>
      <vt:lpstr>TRUSTED MANAGED SERVICES AND CLOUD PARTNER SINCE 2003</vt:lpstr>
      <vt:lpstr>Full Stack of Services</vt:lpstr>
      <vt:lpstr>The Southcoast PeopleSoft Foot Print </vt:lpstr>
      <vt:lpstr>Southcoast PeopleSoft Applications</vt:lpstr>
      <vt:lpstr>An Overview of Southcoast’s Journey to OCI with Velocity</vt:lpstr>
      <vt:lpstr>Southcoast Challenges</vt:lpstr>
      <vt:lpstr>Partnerships and Relationships</vt:lpstr>
      <vt:lpstr>Decision to Migrate from Previous Provider</vt:lpstr>
      <vt:lpstr>Migration to OCI</vt:lpstr>
      <vt:lpstr>What Does a Migration to the OCI Cloud Look Like?</vt:lpstr>
      <vt:lpstr>PowerPoint Presentation</vt:lpstr>
      <vt:lpstr>Challenges, Tasks &amp; Considerations Along the Journey to the Cloud </vt:lpstr>
      <vt:lpstr>Challenges, Tasks, &amp; Considerations</vt:lpstr>
      <vt:lpstr>Your Cloud Strategy Should Be a Convergence of Roles</vt:lpstr>
      <vt:lpstr>Benefits for Running PeopleSoft in the Cloud with an MSP</vt:lpstr>
      <vt:lpstr>Benefits of PeopleSoft in the Cloud / MSP</vt:lpstr>
      <vt:lpstr>Q&amp;A  Please complete a session evaluation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Derek Schroeder</dc:creator>
  <cp:lastModifiedBy>Derek Tomei</cp:lastModifiedBy>
  <cp:revision>50</cp:revision>
  <dcterms:created xsi:type="dcterms:W3CDTF">2018-02-12T16:36:46Z</dcterms:created>
  <dcterms:modified xsi:type="dcterms:W3CDTF">2019-07-09T14:53:36Z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0x010100BB53DE72F83C304485CB48F0EB500F74</vt:lpwstr>
  </property>
</Properties>
</file>