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5"/>
  </p:notesMasterIdLst>
  <p:handoutMasterIdLst>
    <p:handoutMasterId r:id="rId66"/>
  </p:handoutMasterIdLst>
  <p:sldIdLst>
    <p:sldId id="256" r:id="rId5"/>
    <p:sldId id="259" r:id="rId6"/>
    <p:sldId id="355" r:id="rId7"/>
    <p:sldId id="274" r:id="rId8"/>
    <p:sldId id="279" r:id="rId9"/>
    <p:sldId id="280" r:id="rId10"/>
    <p:sldId id="262" r:id="rId11"/>
    <p:sldId id="271" r:id="rId12"/>
    <p:sldId id="376" r:id="rId13"/>
    <p:sldId id="277" r:id="rId14"/>
    <p:sldId id="276" r:id="rId15"/>
    <p:sldId id="369" r:id="rId16"/>
    <p:sldId id="370" r:id="rId17"/>
    <p:sldId id="377" r:id="rId18"/>
    <p:sldId id="286" r:id="rId19"/>
    <p:sldId id="297" r:id="rId20"/>
    <p:sldId id="298" r:id="rId21"/>
    <p:sldId id="378" r:id="rId22"/>
    <p:sldId id="299" r:id="rId23"/>
    <p:sldId id="300" r:id="rId24"/>
    <p:sldId id="307" r:id="rId25"/>
    <p:sldId id="379" r:id="rId26"/>
    <p:sldId id="301" r:id="rId27"/>
    <p:sldId id="303" r:id="rId28"/>
    <p:sldId id="305" r:id="rId29"/>
    <p:sldId id="373" r:id="rId30"/>
    <p:sldId id="374" r:id="rId31"/>
    <p:sldId id="375" r:id="rId32"/>
    <p:sldId id="380" r:id="rId33"/>
    <p:sldId id="309" r:id="rId34"/>
    <p:sldId id="285" r:id="rId35"/>
    <p:sldId id="371" r:id="rId36"/>
    <p:sldId id="381" r:id="rId37"/>
    <p:sldId id="382" r:id="rId38"/>
    <p:sldId id="383" r:id="rId39"/>
    <p:sldId id="313" r:id="rId40"/>
    <p:sldId id="356" r:id="rId41"/>
    <p:sldId id="357" r:id="rId42"/>
    <p:sldId id="278" r:id="rId43"/>
    <p:sldId id="384" r:id="rId44"/>
    <p:sldId id="281" r:id="rId45"/>
    <p:sldId id="385" r:id="rId46"/>
    <p:sldId id="282" r:id="rId47"/>
    <p:sldId id="386" r:id="rId48"/>
    <p:sldId id="362" r:id="rId49"/>
    <p:sldId id="387" r:id="rId50"/>
    <p:sldId id="287" r:id="rId51"/>
    <p:sldId id="293" r:id="rId52"/>
    <p:sldId id="363" r:id="rId53"/>
    <p:sldId id="284" r:id="rId54"/>
    <p:sldId id="364" r:id="rId55"/>
    <p:sldId id="365" r:id="rId56"/>
    <p:sldId id="367" r:id="rId57"/>
    <p:sldId id="294" r:id="rId58"/>
    <p:sldId id="388" r:id="rId59"/>
    <p:sldId id="389" r:id="rId60"/>
    <p:sldId id="295" r:id="rId61"/>
    <p:sldId id="296" r:id="rId62"/>
    <p:sldId id="273" r:id="rId63"/>
    <p:sldId id="269" r:id="rId6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CA02AA0-EDF5-9D41-BC1F-81DE44B7182A}">
          <p14:sldIdLst>
            <p14:sldId id="256"/>
            <p14:sldId id="259"/>
            <p14:sldId id="355"/>
            <p14:sldId id="274"/>
            <p14:sldId id="279"/>
            <p14:sldId id="280"/>
            <p14:sldId id="262"/>
            <p14:sldId id="271"/>
            <p14:sldId id="376"/>
            <p14:sldId id="277"/>
            <p14:sldId id="276"/>
            <p14:sldId id="369"/>
            <p14:sldId id="370"/>
            <p14:sldId id="377"/>
            <p14:sldId id="286"/>
            <p14:sldId id="297"/>
            <p14:sldId id="298"/>
            <p14:sldId id="378"/>
            <p14:sldId id="299"/>
            <p14:sldId id="300"/>
            <p14:sldId id="307"/>
            <p14:sldId id="379"/>
            <p14:sldId id="301"/>
            <p14:sldId id="303"/>
            <p14:sldId id="305"/>
            <p14:sldId id="373"/>
            <p14:sldId id="374"/>
            <p14:sldId id="375"/>
            <p14:sldId id="380"/>
            <p14:sldId id="309"/>
            <p14:sldId id="285"/>
            <p14:sldId id="371"/>
            <p14:sldId id="381"/>
            <p14:sldId id="382"/>
            <p14:sldId id="383"/>
            <p14:sldId id="313"/>
            <p14:sldId id="356"/>
            <p14:sldId id="357"/>
            <p14:sldId id="278"/>
            <p14:sldId id="384"/>
            <p14:sldId id="281"/>
            <p14:sldId id="385"/>
            <p14:sldId id="282"/>
            <p14:sldId id="386"/>
            <p14:sldId id="362"/>
            <p14:sldId id="387"/>
            <p14:sldId id="287"/>
            <p14:sldId id="293"/>
            <p14:sldId id="363"/>
            <p14:sldId id="284"/>
            <p14:sldId id="364"/>
            <p14:sldId id="365"/>
            <p14:sldId id="367"/>
            <p14:sldId id="294"/>
            <p14:sldId id="388"/>
            <p14:sldId id="389"/>
            <p14:sldId id="295"/>
            <p14:sldId id="296"/>
            <p14:sldId id="273"/>
            <p14:sldId id="269"/>
          </p14:sldIdLst>
        </p14:section>
        <p14:section name="delete slides" id="{8122A43D-34F8-1B41-92F9-BB28CB69AE65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2F83D6"/>
    <a:srgbClr val="37474F"/>
    <a:srgbClr val="F3F4F5"/>
    <a:srgbClr val="1DD189"/>
    <a:srgbClr val="85859C"/>
    <a:srgbClr val="E69153"/>
    <a:srgbClr val="C3C7CA"/>
    <a:srgbClr val="EBF5F9"/>
    <a:srgbClr val="8791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2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26" y="-1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375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E0487B81-F120-47B7-8880-31D6058FDA2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93E461C-3AA9-48F2-8A0E-93EB340B31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9B121C-5C84-4CAC-927B-D73B0CBB529D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DD1B635-834E-4BD6-8998-2BC0E433E56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BCD4CFD-14A6-490C-8E24-84B92B3390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86D249-19D0-4086-BDEC-D07CDBF32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740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32283E-063A-4586-A5BC-BC742BAA73F4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BC8A9-FAD6-4F00-87EA-BFADE150E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726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0BC8A9-FAD6-4F00-87EA-BFADE150E36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442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F3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6A422C7-599F-4FA8-8CB4-53DC9DF6C7DC}"/>
              </a:ext>
            </a:extLst>
          </p:cNvPr>
          <p:cNvSpPr/>
          <p:nvPr userDrawn="1"/>
        </p:nvSpPr>
        <p:spPr>
          <a:xfrm>
            <a:off x="0" y="5653524"/>
            <a:ext cx="12192000" cy="1204475"/>
          </a:xfrm>
          <a:prstGeom prst="rect">
            <a:avLst/>
          </a:prstGeom>
          <a:solidFill>
            <a:srgbClr val="37474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2AC04FD-A4F6-4781-B84F-68F3D6710F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3429000"/>
            <a:ext cx="10515600" cy="559847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37474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xmlns="" id="{19F5FB55-205A-49EC-9BBB-71B1FA669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942273"/>
            <a:ext cx="10515600" cy="1325563"/>
          </a:xfrm>
        </p:spPr>
        <p:txBody>
          <a:bodyPr/>
          <a:lstStyle>
            <a:lvl1pPr algn="ctr">
              <a:defRPr>
                <a:solidFill>
                  <a:srgbClr val="37474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73B9DE6-9D28-4063-A31C-3D9F62B9DDC6}"/>
              </a:ext>
            </a:extLst>
          </p:cNvPr>
          <p:cNvSpPr/>
          <p:nvPr userDrawn="1"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2F83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2A4AA7A4-2985-4014-B2D3-B39FC69D7E43}"/>
              </a:ext>
            </a:extLst>
          </p:cNvPr>
          <p:cNvSpPr txBox="1">
            <a:spLocks/>
          </p:cNvSpPr>
          <p:nvPr userDrawn="1"/>
        </p:nvSpPr>
        <p:spPr>
          <a:xfrm>
            <a:off x="9561036" y="607319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kern="1200">
                <a:solidFill>
                  <a:srgbClr val="C3C7CA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#</a:t>
            </a:r>
            <a:r>
              <a:rPr lang="en-US" sz="1600" dirty="0" err="1"/>
              <a:t>PSRECONNECT</a:t>
            </a:r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E56A755-87B6-408A-8BCB-CBAB73F4E7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15" y="5705131"/>
            <a:ext cx="3599320" cy="110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057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3747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896A3A-E107-4B88-87CC-9E7B179DA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500188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rgbClr val="F3F4F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95FCA58-547D-42EF-8E2B-5336B6809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24335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3F4F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7043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aluation Slide">
    <p:bg>
      <p:bgPr>
        <a:solidFill>
          <a:srgbClr val="3747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896A3A-E107-4B88-87CC-9E7B179DA7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9"/>
            <a:ext cx="10515600" cy="1500188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rgbClr val="F3F4F5"/>
                </a:solidFill>
              </a:defRPr>
            </a:lvl1pPr>
          </a:lstStyle>
          <a:p>
            <a:r>
              <a:rPr lang="en-US" dirty="0"/>
              <a:t>Please complete a session evaluation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95FCA58-547D-42EF-8E2B-5336B6809BB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387015"/>
            <a:ext cx="10515600" cy="381000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3F4F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Session ID: ######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xmlns="" id="{98A59E54-BAC1-40B1-B93E-CDE6F940AE6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3962018"/>
            <a:ext cx="10515600" cy="1617688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F3F4F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Contact Info:</a:t>
            </a:r>
          </a:p>
          <a:p>
            <a:pPr lvl="0"/>
            <a:r>
              <a:rPr lang="en-US" dirty="0"/>
              <a:t>email@email.com</a:t>
            </a:r>
          </a:p>
          <a:p>
            <a:pPr lvl="0"/>
            <a:r>
              <a:rPr lang="en-US" dirty="0" err="1"/>
              <a:t>tel</a:t>
            </a:r>
            <a:r>
              <a:rPr lang="en-US" dirty="0"/>
              <a:t>: 555.555.5555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9D48D19-AD13-475D-8F76-61B8546D09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477" y="5684481"/>
            <a:ext cx="3599320" cy="110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325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rgbClr val="F3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6A422C7-599F-4FA8-8CB4-53DC9DF6C7DC}"/>
              </a:ext>
            </a:extLst>
          </p:cNvPr>
          <p:cNvSpPr/>
          <p:nvPr userDrawn="1"/>
        </p:nvSpPr>
        <p:spPr>
          <a:xfrm>
            <a:off x="0" y="5653524"/>
            <a:ext cx="12192000" cy="1204475"/>
          </a:xfrm>
          <a:prstGeom prst="rect">
            <a:avLst/>
          </a:prstGeom>
          <a:solidFill>
            <a:srgbClr val="37474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73B9DE6-9D28-4063-A31C-3D9F62B9DDC6}"/>
              </a:ext>
            </a:extLst>
          </p:cNvPr>
          <p:cNvSpPr/>
          <p:nvPr userDrawn="1"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2F83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2A4AA7A4-2985-4014-B2D3-B39FC69D7E43}"/>
              </a:ext>
            </a:extLst>
          </p:cNvPr>
          <p:cNvSpPr txBox="1">
            <a:spLocks/>
          </p:cNvSpPr>
          <p:nvPr userDrawn="1"/>
        </p:nvSpPr>
        <p:spPr>
          <a:xfrm>
            <a:off x="9561036" y="607319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kern="1200">
                <a:solidFill>
                  <a:srgbClr val="C3C7CA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#</a:t>
            </a:r>
            <a:r>
              <a:rPr lang="en-US" sz="1600" dirty="0" err="1"/>
              <a:t>PSRECONNECT</a:t>
            </a:r>
            <a:endParaRPr lang="en-US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590BBC3-46A8-4279-B98D-3C08C60FE4C1}"/>
              </a:ext>
            </a:extLst>
          </p:cNvPr>
          <p:cNvSpPr txBox="1"/>
          <p:nvPr userDrawn="1"/>
        </p:nvSpPr>
        <p:spPr>
          <a:xfrm>
            <a:off x="3549965" y="1085171"/>
            <a:ext cx="509207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rgbClr val="2C2C2C"/>
                </a:solidFill>
                <a:latin typeface="+mj-lt"/>
                <a:cs typeface="Arial" panose="020B0604020202020204" pitchFamily="34" charset="0"/>
              </a:rPr>
              <a:t>A 55,000+ member user community for Oracle Cloud, JD Edwards and PeopleSoft customers.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672AB60-386E-4502-AA82-6CFD01C476F4}"/>
              </a:ext>
            </a:extLst>
          </p:cNvPr>
          <p:cNvSpPr txBox="1"/>
          <p:nvPr userDrawn="1"/>
        </p:nvSpPr>
        <p:spPr>
          <a:xfrm>
            <a:off x="2269435" y="2081909"/>
            <a:ext cx="7653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4472C4"/>
                </a:solidFill>
              </a:rPr>
              <a:t>What the Quest PeopleSoft Community offers: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1255A54-3A6C-432F-9D1A-506A99535BE9}"/>
              </a:ext>
            </a:extLst>
          </p:cNvPr>
          <p:cNvSpPr txBox="1"/>
          <p:nvPr userDrawn="1"/>
        </p:nvSpPr>
        <p:spPr>
          <a:xfrm>
            <a:off x="3942736" y="2482019"/>
            <a:ext cx="5227983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SzPct val="115000"/>
              <a:buFontTx/>
              <a:buBlip>
                <a:blip r:embed="rId2"/>
              </a:buBlip>
            </a:pPr>
            <a:r>
              <a:rPr lang="en-US" dirty="0"/>
              <a:t>Customized digital content</a:t>
            </a:r>
          </a:p>
          <a:p>
            <a:pPr marL="285750" indent="-285750">
              <a:lnSpc>
                <a:spcPct val="150000"/>
              </a:lnSpc>
              <a:buSzPct val="115000"/>
              <a:buFontTx/>
              <a:buBlip>
                <a:blip r:embed="rId2"/>
              </a:buBlip>
            </a:pPr>
            <a:r>
              <a:rPr lang="en-US" dirty="0"/>
              <a:t>Official PeopleSoft newsletter</a:t>
            </a:r>
          </a:p>
          <a:p>
            <a:pPr marL="285750" indent="-285750">
              <a:lnSpc>
                <a:spcPct val="150000"/>
              </a:lnSpc>
              <a:buSzPct val="115000"/>
              <a:buFontTx/>
              <a:buBlip>
                <a:blip r:embed="rId2"/>
              </a:buBlip>
            </a:pPr>
            <a:r>
              <a:rPr lang="en-US" dirty="0"/>
              <a:t>Customer success stories</a:t>
            </a:r>
          </a:p>
          <a:p>
            <a:pPr marL="285750" indent="-285750">
              <a:lnSpc>
                <a:spcPct val="150000"/>
              </a:lnSpc>
              <a:buSzPct val="115000"/>
              <a:buFontTx/>
              <a:buBlip>
                <a:blip r:embed="rId2"/>
              </a:buBlip>
            </a:pPr>
            <a:r>
              <a:rPr lang="en-US" dirty="0"/>
              <a:t>Virtual and face-to-face events</a:t>
            </a:r>
          </a:p>
          <a:p>
            <a:pPr marL="285750" indent="-285750">
              <a:lnSpc>
                <a:spcPct val="150000"/>
              </a:lnSpc>
              <a:buSzPct val="115000"/>
              <a:buFontTx/>
              <a:buBlip>
                <a:blip r:embed="rId2"/>
              </a:buBlip>
            </a:pPr>
            <a:r>
              <a:rPr lang="en-US" dirty="0"/>
              <a:t>PeopleSoft networking groups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58604C5-CAA4-4461-A479-FD9DB6A7123D}"/>
              </a:ext>
            </a:extLst>
          </p:cNvPr>
          <p:cNvSpPr txBox="1"/>
          <p:nvPr userDrawn="1"/>
        </p:nvSpPr>
        <p:spPr>
          <a:xfrm>
            <a:off x="2150094" y="4838289"/>
            <a:ext cx="7891812" cy="454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50000"/>
              </a:lnSpc>
              <a:buSzPct val="115000"/>
              <a:buFontTx/>
              <a:buNone/>
            </a:pPr>
            <a:r>
              <a:rPr lang="en-US" dirty="0"/>
              <a:t>Visit </a:t>
            </a:r>
            <a:r>
              <a:rPr lang="en-US" b="1" dirty="0">
                <a:solidFill>
                  <a:srgbClr val="1DD189"/>
                </a:solidFill>
              </a:rPr>
              <a:t>www.QuestOracleCommunity.org </a:t>
            </a:r>
            <a:r>
              <a:rPr lang="en-US" dirty="0"/>
              <a:t>for more information!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3FBA8D2-F46B-453C-BE59-910BCB776E1A}"/>
              </a:ext>
            </a:extLst>
          </p:cNvPr>
          <p:cNvSpPr/>
          <p:nvPr userDrawn="1"/>
        </p:nvSpPr>
        <p:spPr>
          <a:xfrm>
            <a:off x="4148992" y="532924"/>
            <a:ext cx="3894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1DD189"/>
                </a:solidFill>
              </a:rPr>
              <a:t>Who is the </a:t>
            </a:r>
            <a:r>
              <a:rPr lang="en-US" sz="2000" b="1">
                <a:solidFill>
                  <a:srgbClr val="1DD189"/>
                </a:solidFill>
              </a:rPr>
              <a:t>Quest Community</a:t>
            </a:r>
            <a:r>
              <a:rPr lang="en-US" sz="2000" b="1" dirty="0">
                <a:solidFill>
                  <a:srgbClr val="1DD189"/>
                </a:solidFill>
              </a:rPr>
              <a:t>?</a:t>
            </a:r>
            <a:endParaRPr lang="en-US" sz="20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22D7A61-F153-4819-BC2F-9800FB0A5C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16" y="5705131"/>
            <a:ext cx="3599320" cy="110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630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ngle Column - Dark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212415A-7189-4013-928C-4DB099B3390B}"/>
              </a:ext>
            </a:extLst>
          </p:cNvPr>
          <p:cNvSpPr/>
          <p:nvPr userDrawn="1"/>
        </p:nvSpPr>
        <p:spPr>
          <a:xfrm>
            <a:off x="0" y="6472985"/>
            <a:ext cx="12192000" cy="385014"/>
          </a:xfrm>
          <a:prstGeom prst="rect">
            <a:avLst/>
          </a:prstGeom>
          <a:solidFill>
            <a:srgbClr val="37474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F0BB51-7885-4C9C-81FC-428F8DB31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4B236BF-65AB-4ED7-B483-C946BF112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911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DA5E55C-48ED-4185-9A19-105B35A895FB}"/>
              </a:ext>
            </a:extLst>
          </p:cNvPr>
          <p:cNvSpPr/>
          <p:nvPr userDrawn="1"/>
        </p:nvSpPr>
        <p:spPr>
          <a:xfrm>
            <a:off x="0" y="0"/>
            <a:ext cx="12192000" cy="230188"/>
          </a:xfrm>
          <a:prstGeom prst="rect">
            <a:avLst/>
          </a:prstGeom>
          <a:solidFill>
            <a:srgbClr val="2F83D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C56CD52C-7E5E-48CF-A009-B1F55259867F}"/>
              </a:ext>
            </a:extLst>
          </p:cNvPr>
          <p:cNvSpPr txBox="1">
            <a:spLocks/>
          </p:cNvSpPr>
          <p:nvPr userDrawn="1"/>
        </p:nvSpPr>
        <p:spPr>
          <a:xfrm>
            <a:off x="628650" y="647298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kern="1200">
                <a:solidFill>
                  <a:srgbClr val="C3C7CA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/>
              <a:t>#</a:t>
            </a:r>
            <a:r>
              <a:rPr lang="en-US" sz="1200" dirty="0" err="1"/>
              <a:t>PSRECONNECT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11777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ngle Column - Whit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F0BB51-7885-4C9C-81FC-428F8DB31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4B236BF-65AB-4ED7-B483-C946BF112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285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DA5E55C-48ED-4185-9A19-105B35A895FB}"/>
              </a:ext>
            </a:extLst>
          </p:cNvPr>
          <p:cNvSpPr/>
          <p:nvPr userDrawn="1"/>
        </p:nvSpPr>
        <p:spPr>
          <a:xfrm>
            <a:off x="0" y="0"/>
            <a:ext cx="12192000" cy="230188"/>
          </a:xfrm>
          <a:prstGeom prst="rect">
            <a:avLst/>
          </a:prstGeom>
          <a:solidFill>
            <a:srgbClr val="2F83D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CCE3F82F-C40C-46F0-91D1-EECFDFBBA068}"/>
              </a:ext>
            </a:extLst>
          </p:cNvPr>
          <p:cNvSpPr txBox="1">
            <a:spLocks/>
          </p:cNvSpPr>
          <p:nvPr userDrawn="1"/>
        </p:nvSpPr>
        <p:spPr>
          <a:xfrm>
            <a:off x="628650" y="647298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kern="1200">
                <a:solidFill>
                  <a:srgbClr val="C3C7CA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37474F"/>
                </a:solidFill>
              </a:rPr>
              <a:t>#</a:t>
            </a:r>
            <a:r>
              <a:rPr lang="en-US" sz="1200" dirty="0" err="1">
                <a:solidFill>
                  <a:srgbClr val="37474F"/>
                </a:solidFill>
              </a:rPr>
              <a:t>PSRECONNECT</a:t>
            </a:r>
            <a:endParaRPr lang="en-US" sz="1200" dirty="0">
              <a:solidFill>
                <a:srgbClr val="3747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717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and Summary - Dark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83D7AE89-4FED-48EB-B6D6-59DA5B8901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5278118"/>
            <a:ext cx="10515600" cy="1051570"/>
          </a:xfrm>
          <a:solidFill>
            <a:srgbClr val="F3F4F5"/>
          </a:solidFill>
          <a:ln w="76200" cap="sq">
            <a:solidFill>
              <a:srgbClr val="2F83D6"/>
            </a:solidFill>
            <a:miter lim="800000"/>
          </a:ln>
        </p:spPr>
        <p:txBody>
          <a:bodyPr lIns="457200" tIns="182880" rIns="457200" bIns="182880" anchor="ctr">
            <a:spAutoFit/>
          </a:bodyPr>
          <a:lstStyle>
            <a:lvl1pPr marL="0" indent="0" algn="ctr">
              <a:buFontTx/>
              <a:buNone/>
              <a:defRPr lang="en-US" sz="2000" b="0" i="0" smtClean="0">
                <a:ln>
                  <a:noFill/>
                </a:ln>
                <a:solidFill>
                  <a:srgbClr val="37474F"/>
                </a:solidFill>
                <a:effectLst/>
                <a:latin typeface="+mj-lt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>
                <a:latin typeface="+mj-lt"/>
              </a:rPr>
              <a:t>This section can be used for a summary, quote, or quick </a:t>
            </a:r>
            <a:r>
              <a:rPr lang="en-US">
                <a:latin typeface="+mj-lt"/>
              </a:rPr>
              <a:t>fact.</a:t>
            </a:r>
          </a:p>
          <a:p>
            <a:pPr lvl="0"/>
            <a:r>
              <a:rPr lang="en-US">
                <a:latin typeface="+mj-lt"/>
              </a:rPr>
              <a:t>The quick brown fox jumped over the lazy dog.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F0BB51-7885-4C9C-81FC-428F8DB31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4B236BF-65AB-4ED7-B483-C946BF112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1091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DA5E55C-48ED-4185-9A19-105B35A895FB}"/>
              </a:ext>
            </a:extLst>
          </p:cNvPr>
          <p:cNvSpPr/>
          <p:nvPr userDrawn="1"/>
        </p:nvSpPr>
        <p:spPr>
          <a:xfrm>
            <a:off x="0" y="0"/>
            <a:ext cx="12192000" cy="230188"/>
          </a:xfrm>
          <a:prstGeom prst="rect">
            <a:avLst/>
          </a:prstGeom>
          <a:solidFill>
            <a:srgbClr val="2F83D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0BF7AB7-15F0-4E8D-8BAA-35B4670BE5F3}"/>
              </a:ext>
            </a:extLst>
          </p:cNvPr>
          <p:cNvSpPr/>
          <p:nvPr userDrawn="1"/>
        </p:nvSpPr>
        <p:spPr>
          <a:xfrm>
            <a:off x="0" y="6472985"/>
            <a:ext cx="12192000" cy="385014"/>
          </a:xfrm>
          <a:prstGeom prst="rect">
            <a:avLst/>
          </a:prstGeom>
          <a:solidFill>
            <a:srgbClr val="37474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99AD52B9-C950-417A-8092-7E7F1DFB0330}"/>
              </a:ext>
            </a:extLst>
          </p:cNvPr>
          <p:cNvSpPr txBox="1">
            <a:spLocks/>
          </p:cNvSpPr>
          <p:nvPr userDrawn="1"/>
        </p:nvSpPr>
        <p:spPr>
          <a:xfrm>
            <a:off x="628650" y="647298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kern="1200">
                <a:solidFill>
                  <a:srgbClr val="C3C7CA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/>
              <a:t>#</a:t>
            </a:r>
            <a:r>
              <a:rPr lang="en-US" sz="1200" dirty="0" err="1"/>
              <a:t>PSRECONNECT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05912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and Summary - Whit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F0BB51-7885-4C9C-81FC-428F8DB31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4B236BF-65AB-4ED7-B483-C946BF112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1091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DA5E55C-48ED-4185-9A19-105B35A895FB}"/>
              </a:ext>
            </a:extLst>
          </p:cNvPr>
          <p:cNvSpPr/>
          <p:nvPr userDrawn="1"/>
        </p:nvSpPr>
        <p:spPr>
          <a:xfrm>
            <a:off x="0" y="0"/>
            <a:ext cx="12192000" cy="230188"/>
          </a:xfrm>
          <a:prstGeom prst="rect">
            <a:avLst/>
          </a:prstGeom>
          <a:solidFill>
            <a:srgbClr val="2F83D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xmlns="" id="{7E95D25A-3586-443B-B51A-F2F39A8AB8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5278118"/>
            <a:ext cx="10515600" cy="1051570"/>
          </a:xfrm>
          <a:solidFill>
            <a:srgbClr val="F3F4F5"/>
          </a:solidFill>
          <a:ln w="76200" cap="sq">
            <a:solidFill>
              <a:srgbClr val="2F83D6"/>
            </a:solidFill>
            <a:miter lim="800000"/>
          </a:ln>
        </p:spPr>
        <p:txBody>
          <a:bodyPr lIns="457200" tIns="182880" rIns="457200" bIns="182880" anchor="ctr">
            <a:spAutoFit/>
          </a:bodyPr>
          <a:lstStyle>
            <a:lvl1pPr marL="0" indent="0" algn="ctr">
              <a:buFontTx/>
              <a:buNone/>
              <a:defRPr lang="en-US" sz="2000" b="0" i="0" smtClean="0">
                <a:ln>
                  <a:noFill/>
                </a:ln>
                <a:solidFill>
                  <a:srgbClr val="37474F"/>
                </a:solidFill>
                <a:effectLst/>
                <a:latin typeface="+mj-lt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>
                <a:latin typeface="+mj-lt"/>
              </a:rPr>
              <a:t>This section can be used for a summary, quote, or quick fact.</a:t>
            </a:r>
          </a:p>
          <a:p>
            <a:pPr lvl="0"/>
            <a:r>
              <a:rPr lang="en-US" dirty="0">
                <a:latin typeface="+mj-lt"/>
              </a:rPr>
              <a:t>The quick brown fox jumped over the lazy dog.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B3E3906D-B50C-4E33-B6DF-B8B93A4A8618}"/>
              </a:ext>
            </a:extLst>
          </p:cNvPr>
          <p:cNvSpPr txBox="1">
            <a:spLocks/>
          </p:cNvSpPr>
          <p:nvPr userDrawn="1"/>
        </p:nvSpPr>
        <p:spPr>
          <a:xfrm>
            <a:off x="628650" y="647298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kern="1200">
                <a:solidFill>
                  <a:srgbClr val="C3C7CA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37474F"/>
                </a:solidFill>
              </a:rPr>
              <a:t>#</a:t>
            </a:r>
            <a:r>
              <a:rPr lang="en-US" sz="1200" dirty="0" err="1">
                <a:solidFill>
                  <a:srgbClr val="37474F"/>
                </a:solidFill>
              </a:rPr>
              <a:t>PSRECONNECT</a:t>
            </a:r>
            <a:endParaRPr lang="en-US" sz="1200" dirty="0">
              <a:solidFill>
                <a:srgbClr val="3747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719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- Dark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A303D44-F7EC-498B-8613-731F3A1C8BCA}"/>
              </a:ext>
            </a:extLst>
          </p:cNvPr>
          <p:cNvSpPr/>
          <p:nvPr userDrawn="1"/>
        </p:nvSpPr>
        <p:spPr>
          <a:xfrm>
            <a:off x="0" y="6472985"/>
            <a:ext cx="12192000" cy="385014"/>
          </a:xfrm>
          <a:prstGeom prst="rect">
            <a:avLst/>
          </a:prstGeom>
          <a:solidFill>
            <a:srgbClr val="37474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F431C0-FD1D-480C-8227-3A0ECE39B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598ED58-E017-44CE-B556-22A49E3EA1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5378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365DA67-15B6-412B-A2E0-5CFB98A30F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5378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A057D7F-68BD-478E-BEF3-BF4A12E95388}"/>
              </a:ext>
            </a:extLst>
          </p:cNvPr>
          <p:cNvSpPr/>
          <p:nvPr userDrawn="1"/>
        </p:nvSpPr>
        <p:spPr>
          <a:xfrm>
            <a:off x="0" y="0"/>
            <a:ext cx="12192000" cy="230188"/>
          </a:xfrm>
          <a:prstGeom prst="rect">
            <a:avLst/>
          </a:prstGeom>
          <a:solidFill>
            <a:srgbClr val="2F83D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EF0C18C2-D57F-4C5C-BC8C-8917A0FCC635}"/>
              </a:ext>
            </a:extLst>
          </p:cNvPr>
          <p:cNvSpPr txBox="1">
            <a:spLocks/>
          </p:cNvSpPr>
          <p:nvPr userDrawn="1"/>
        </p:nvSpPr>
        <p:spPr>
          <a:xfrm>
            <a:off x="628650" y="647298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kern="1200">
                <a:solidFill>
                  <a:srgbClr val="C3C7CA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/>
              <a:t>#</a:t>
            </a:r>
            <a:r>
              <a:rPr lang="en-US" sz="1200" dirty="0" err="1"/>
              <a:t>PSRECONNECT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46233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- Whit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F431C0-FD1D-480C-8227-3A0ECE39B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598ED58-E017-44CE-B556-22A49E3EA1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51919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365DA67-15B6-412B-A2E0-5CFB98A30F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51919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A057D7F-68BD-478E-BEF3-BF4A12E95388}"/>
              </a:ext>
            </a:extLst>
          </p:cNvPr>
          <p:cNvSpPr/>
          <p:nvPr userDrawn="1"/>
        </p:nvSpPr>
        <p:spPr>
          <a:xfrm>
            <a:off x="0" y="0"/>
            <a:ext cx="12192000" cy="230188"/>
          </a:xfrm>
          <a:prstGeom prst="rect">
            <a:avLst/>
          </a:prstGeom>
          <a:solidFill>
            <a:srgbClr val="2F83D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53520A74-1B45-4485-BF1D-02C30B7797DF}"/>
              </a:ext>
            </a:extLst>
          </p:cNvPr>
          <p:cNvSpPr txBox="1">
            <a:spLocks/>
          </p:cNvSpPr>
          <p:nvPr userDrawn="1"/>
        </p:nvSpPr>
        <p:spPr>
          <a:xfrm>
            <a:off x="628650" y="647298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kern="1200">
                <a:solidFill>
                  <a:srgbClr val="C3C7CA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37474F"/>
                </a:solidFill>
              </a:rPr>
              <a:t>#</a:t>
            </a:r>
            <a:r>
              <a:rPr lang="en-US" sz="1200" dirty="0" err="1">
                <a:solidFill>
                  <a:srgbClr val="37474F"/>
                </a:solidFill>
              </a:rPr>
              <a:t>PSRECONNECT</a:t>
            </a:r>
            <a:endParaRPr lang="en-US" sz="1200" dirty="0">
              <a:solidFill>
                <a:srgbClr val="3747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129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and Summary - Dark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A303D44-F7EC-498B-8613-731F3A1C8BCA}"/>
              </a:ext>
            </a:extLst>
          </p:cNvPr>
          <p:cNvSpPr/>
          <p:nvPr userDrawn="1"/>
        </p:nvSpPr>
        <p:spPr>
          <a:xfrm>
            <a:off x="0" y="6472985"/>
            <a:ext cx="12192000" cy="385014"/>
          </a:xfrm>
          <a:prstGeom prst="rect">
            <a:avLst/>
          </a:prstGeom>
          <a:solidFill>
            <a:srgbClr val="37474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F431C0-FD1D-480C-8227-3A0ECE39B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598ED58-E017-44CE-B556-22A49E3EA1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330919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365DA67-15B6-412B-A2E0-5CFB98A30F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3091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A057D7F-68BD-478E-BEF3-BF4A12E95388}"/>
              </a:ext>
            </a:extLst>
          </p:cNvPr>
          <p:cNvSpPr/>
          <p:nvPr userDrawn="1"/>
        </p:nvSpPr>
        <p:spPr>
          <a:xfrm>
            <a:off x="0" y="0"/>
            <a:ext cx="12192000" cy="230188"/>
          </a:xfrm>
          <a:prstGeom prst="rect">
            <a:avLst/>
          </a:prstGeom>
          <a:solidFill>
            <a:srgbClr val="2F83D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xmlns="" id="{0D7A9875-BEA0-4A14-BE09-295CEF11C4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5278118"/>
            <a:ext cx="10515600" cy="1051570"/>
          </a:xfrm>
          <a:solidFill>
            <a:srgbClr val="F3F4F5"/>
          </a:solidFill>
          <a:ln w="76200" cap="sq">
            <a:solidFill>
              <a:srgbClr val="2F83D6"/>
            </a:solidFill>
            <a:miter lim="800000"/>
          </a:ln>
        </p:spPr>
        <p:txBody>
          <a:bodyPr lIns="457200" tIns="182880" rIns="457200" bIns="182880" anchor="ctr">
            <a:spAutoFit/>
          </a:bodyPr>
          <a:lstStyle>
            <a:lvl1pPr marL="0" indent="0" algn="ctr">
              <a:buFontTx/>
              <a:buNone/>
              <a:defRPr lang="en-US" sz="2000" b="0" i="0" smtClean="0">
                <a:ln>
                  <a:noFill/>
                </a:ln>
                <a:solidFill>
                  <a:srgbClr val="37474F"/>
                </a:solidFill>
                <a:effectLst/>
                <a:latin typeface="+mj-lt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>
                <a:latin typeface="+mj-lt"/>
              </a:rPr>
              <a:t>This section can be used for a summary, quote, or quick fact.</a:t>
            </a:r>
          </a:p>
          <a:p>
            <a:pPr lvl="0"/>
            <a:r>
              <a:rPr lang="en-US" dirty="0">
                <a:latin typeface="+mj-lt"/>
              </a:rPr>
              <a:t>The quick brown fox jumped over the lazy dog.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5698FE80-38B8-48E8-8488-60B0B9D7D7B2}"/>
              </a:ext>
            </a:extLst>
          </p:cNvPr>
          <p:cNvSpPr txBox="1">
            <a:spLocks/>
          </p:cNvSpPr>
          <p:nvPr userDrawn="1"/>
        </p:nvSpPr>
        <p:spPr>
          <a:xfrm>
            <a:off x="628650" y="647298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kern="1200">
                <a:solidFill>
                  <a:srgbClr val="C3C7CA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/>
              <a:t>#</a:t>
            </a:r>
            <a:r>
              <a:rPr lang="en-US" sz="1200" dirty="0" err="1"/>
              <a:t>PSRECONNECT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64801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and Summary - Whit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F431C0-FD1D-480C-8227-3A0ECE39B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598ED58-E017-44CE-B556-22A49E3EA1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330243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365DA67-15B6-412B-A2E0-5CFB98A30F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330243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A057D7F-68BD-478E-BEF3-BF4A12E95388}"/>
              </a:ext>
            </a:extLst>
          </p:cNvPr>
          <p:cNvSpPr/>
          <p:nvPr userDrawn="1"/>
        </p:nvSpPr>
        <p:spPr>
          <a:xfrm>
            <a:off x="0" y="0"/>
            <a:ext cx="12192000" cy="230188"/>
          </a:xfrm>
          <a:prstGeom prst="rect">
            <a:avLst/>
          </a:prstGeom>
          <a:solidFill>
            <a:srgbClr val="2F83D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2E960EA7-4234-48FB-9B2F-64DD92F758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5278118"/>
            <a:ext cx="10515600" cy="1051570"/>
          </a:xfrm>
          <a:solidFill>
            <a:srgbClr val="F3F4F5"/>
          </a:solidFill>
          <a:ln w="76200" cap="sq">
            <a:solidFill>
              <a:srgbClr val="2F83D6"/>
            </a:solidFill>
            <a:miter lim="800000"/>
          </a:ln>
        </p:spPr>
        <p:txBody>
          <a:bodyPr lIns="457200" tIns="182880" rIns="457200" bIns="182880" anchor="ctr">
            <a:spAutoFit/>
          </a:bodyPr>
          <a:lstStyle>
            <a:lvl1pPr marL="0" indent="0" algn="ctr">
              <a:buFontTx/>
              <a:buNone/>
              <a:defRPr lang="en-US" sz="2000" b="0" i="0" smtClean="0">
                <a:ln>
                  <a:noFill/>
                </a:ln>
                <a:solidFill>
                  <a:srgbClr val="37474F"/>
                </a:solidFill>
                <a:effectLst/>
                <a:latin typeface="+mj-lt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>
                <a:latin typeface="+mj-lt"/>
              </a:rPr>
              <a:t>This section can be used for a summary, quote, or quick fact.</a:t>
            </a:r>
          </a:p>
          <a:p>
            <a:pPr lvl="0"/>
            <a:r>
              <a:rPr lang="en-US" dirty="0">
                <a:latin typeface="+mj-lt"/>
              </a:rPr>
              <a:t>The quick brown fox jumped over the lazy dog.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A0552F6C-511E-4409-A11A-E4A6C4D4D40D}"/>
              </a:ext>
            </a:extLst>
          </p:cNvPr>
          <p:cNvSpPr txBox="1">
            <a:spLocks/>
          </p:cNvSpPr>
          <p:nvPr userDrawn="1"/>
        </p:nvSpPr>
        <p:spPr>
          <a:xfrm>
            <a:off x="628650" y="647298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kern="1200">
                <a:solidFill>
                  <a:srgbClr val="C3C7CA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37474F"/>
                </a:solidFill>
              </a:rPr>
              <a:t>#</a:t>
            </a:r>
            <a:r>
              <a:rPr lang="en-US" sz="1200" dirty="0" err="1">
                <a:solidFill>
                  <a:srgbClr val="37474F"/>
                </a:solidFill>
              </a:rPr>
              <a:t>PSRECONNECT</a:t>
            </a:r>
            <a:endParaRPr lang="en-US" sz="1200" dirty="0">
              <a:solidFill>
                <a:srgbClr val="3747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412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DB04A84-7DB3-404D-ABAB-B69E923E1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421CCCD-DD97-4BBC-BF73-9235B9E77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15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6630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7" r:id="rId4"/>
    <p:sldLayoutId id="2147483656" r:id="rId5"/>
    <p:sldLayoutId id="2147483652" r:id="rId6"/>
    <p:sldLayoutId id="2147483653" r:id="rId7"/>
    <p:sldLayoutId id="2147483658" r:id="rId8"/>
    <p:sldLayoutId id="2147483659" r:id="rId9"/>
    <p:sldLayoutId id="2147483651" r:id="rId10"/>
    <p:sldLayoutId id="2147483661" r:id="rId11"/>
    <p:sldLayoutId id="2147483663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7474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37474F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7474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7474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7474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7474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92152B5-6B04-4447-B4AB-C4CAFDB956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David Case</a:t>
            </a:r>
          </a:p>
          <a:p>
            <a:r>
              <a:rPr lang="en-US" dirty="0"/>
              <a:t>July 16-18, 2019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AA5297-B355-4779-A7A1-FD0D3B48EA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Managing FMLA through Extended Absence Framework</a:t>
            </a:r>
          </a:p>
        </p:txBody>
      </p:sp>
    </p:spTree>
    <p:extLst>
      <p:ext uri="{BB962C8B-B14F-4D97-AF65-F5344CB8AC3E}">
        <p14:creationId xmlns:p14="http://schemas.microsoft.com/office/powerpoint/2010/main" val="262935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FDD059-2260-4641-96D2-41A7A464A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Managing FMLA - OLD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6D99D0-C104-4C6E-94E2-9B8C4E198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9950"/>
            <a:ext cx="7905750" cy="2860675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FMLA was tracked by each agency, and often in different ways.</a:t>
            </a:r>
          </a:p>
          <a:p>
            <a:pPr lvl="0"/>
            <a:r>
              <a:rPr lang="en-US" dirty="0"/>
              <a:t>Manual Updates</a:t>
            </a:r>
          </a:p>
          <a:p>
            <a:pPr lvl="1"/>
            <a:r>
              <a:rPr lang="en-US" dirty="0"/>
              <a:t>Updating dates for each employee </a:t>
            </a:r>
          </a:p>
          <a:p>
            <a:pPr lvl="1"/>
            <a:r>
              <a:rPr lang="en-US" dirty="0"/>
              <a:t>Easy to update wrong fields</a:t>
            </a:r>
          </a:p>
          <a:p>
            <a:r>
              <a:rPr lang="en-US" dirty="0"/>
              <a:t>No way to query information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39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Managing FMLA - OLD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2" y="1643508"/>
            <a:ext cx="11762509" cy="2068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13" y="4097267"/>
            <a:ext cx="11584651" cy="1542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4679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DBFBBDF6-01C7-6641-955B-A27BA13CE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we use Absence Management</a:t>
            </a:r>
          </a:p>
        </p:txBody>
      </p:sp>
    </p:spTree>
    <p:extLst>
      <p:ext uri="{BB962C8B-B14F-4D97-AF65-F5344CB8AC3E}">
        <p14:creationId xmlns:p14="http://schemas.microsoft.com/office/powerpoint/2010/main" val="2485284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Absence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Calculate balances for employees</a:t>
            </a:r>
          </a:p>
          <a:p>
            <a:r>
              <a:rPr lang="en-US" dirty="0"/>
              <a:t>Not used for Future Time </a:t>
            </a:r>
          </a:p>
          <a:p>
            <a:r>
              <a:rPr lang="en-US" dirty="0"/>
              <a:t>Not used to populate Time sheet</a:t>
            </a:r>
          </a:p>
        </p:txBody>
      </p:sp>
    </p:spTree>
    <p:extLst>
      <p:ext uri="{BB962C8B-B14F-4D97-AF65-F5344CB8AC3E}">
        <p14:creationId xmlns:p14="http://schemas.microsoft.com/office/powerpoint/2010/main" val="1054752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868BF1-CC98-234F-AB95-665FB3A8B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we now?</a:t>
            </a:r>
          </a:p>
        </p:txBody>
      </p:sp>
    </p:spTree>
    <p:extLst>
      <p:ext uri="{BB962C8B-B14F-4D97-AF65-F5344CB8AC3E}">
        <p14:creationId xmlns:p14="http://schemas.microsoft.com/office/powerpoint/2010/main" val="1883468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FDD059-2260-4641-96D2-41A7A464A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Managing FMLA - NEW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6D99D0-C104-4C6E-94E2-9B8C4E198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39950"/>
            <a:ext cx="9367157" cy="2860675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FMLA can be tracked within PeopleSoft</a:t>
            </a:r>
          </a:p>
          <a:p>
            <a:pPr lvl="0"/>
            <a:r>
              <a:rPr lang="en-US" dirty="0"/>
              <a:t>Automated Processes</a:t>
            </a:r>
          </a:p>
          <a:p>
            <a:r>
              <a:rPr lang="en-US" dirty="0"/>
              <a:t>Easier to Report on information</a:t>
            </a:r>
          </a:p>
          <a:p>
            <a:r>
              <a:rPr lang="en-US" dirty="0"/>
              <a:t>Visual overview of employees</a:t>
            </a:r>
          </a:p>
          <a:p>
            <a:r>
              <a:rPr lang="en-US" dirty="0"/>
              <a:t>Working towards Centralization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3341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DBFBBDF6-01C7-6641-955B-A27BA13CE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3900541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xmlns="" id="{ED6E0089-CE12-F74D-A20D-962C0B4F71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3035431"/>
            <a:ext cx="10515600" cy="1838227"/>
          </a:xfrm>
        </p:spPr>
        <p:txBody>
          <a:bodyPr>
            <a:normAutofit/>
          </a:bodyPr>
          <a:lstStyle/>
          <a:p>
            <a:r>
              <a:rPr lang="en-US" dirty="0"/>
              <a:t>The extended absence framework can be used in a demo environment, but there are a lot of pages to configure to make it work according to the business design.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E4C21C9C-B335-2143-981D-E803AD162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61535"/>
            <a:ext cx="10515600" cy="1743958"/>
          </a:xfrm>
        </p:spPr>
        <p:txBody>
          <a:bodyPr>
            <a:normAutofit/>
          </a:bodyPr>
          <a:lstStyle/>
          <a:p>
            <a:r>
              <a:rPr lang="en-US" sz="5400" dirty="0"/>
              <a:t>Lessons Learned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4472C4"/>
                </a:solidFill>
              </a:rPr>
              <a:t>Configuration</a:t>
            </a:r>
          </a:p>
        </p:txBody>
      </p:sp>
    </p:spTree>
    <p:extLst>
      <p:ext uri="{BB962C8B-B14F-4D97-AF65-F5344CB8AC3E}">
        <p14:creationId xmlns:p14="http://schemas.microsoft.com/office/powerpoint/2010/main" val="17649069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84455D-FAB7-F149-8B3B-9461057EB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setup the Absence Type and Name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4070CF16-3B23-A84D-8904-95D0F4B72D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364422"/>
            <a:ext cx="5181600" cy="3459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348D1483-C6C6-D546-B2B3-093EB2D1380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2446925"/>
            <a:ext cx="5181600" cy="3294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47295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154168A-A22D-B943-91B6-2F7241CDE0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5342238"/>
            <a:ext cx="10515600" cy="923330"/>
          </a:xfrm>
        </p:spPr>
        <p:txBody>
          <a:bodyPr/>
          <a:lstStyle/>
          <a:p>
            <a:r>
              <a:rPr lang="en-US" dirty="0"/>
              <a:t>This is the page used to setup the ‘Absence Type’ that is associated with the ‘Absence Name’ (Take Type)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516084-E9CC-4A41-877D-A03931E70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 the absence take types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0EF668ED-C381-4E44-8A67-D8022586FA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119" y="1257134"/>
            <a:ext cx="7398226" cy="41948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1B429F2-4924-0249-9417-A8C530DCA9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6166" y="1758791"/>
            <a:ext cx="4674505" cy="297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7176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FDD059-2260-4641-96D2-41A7A464A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Managing FMLA through Extended Absence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6D99D0-C104-4C6E-94E2-9B8C4E198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9950"/>
            <a:ext cx="7905750" cy="2117725"/>
          </a:xfrm>
        </p:spPr>
        <p:txBody>
          <a:bodyPr/>
          <a:lstStyle/>
          <a:p>
            <a:pPr lvl="0"/>
            <a:r>
              <a:rPr lang="en-US" dirty="0"/>
              <a:t>Human Capital Management Track</a:t>
            </a:r>
          </a:p>
          <a:p>
            <a:pPr lvl="1"/>
            <a:r>
              <a:rPr lang="en-US" dirty="0"/>
              <a:t>Absence Management</a:t>
            </a:r>
          </a:p>
          <a:p>
            <a:pPr lvl="1"/>
            <a:r>
              <a:rPr lang="en-US" dirty="0"/>
              <a:t>Human Resources</a:t>
            </a:r>
          </a:p>
          <a:p>
            <a:pPr lvl="1"/>
            <a:r>
              <a:rPr lang="en-US" dirty="0"/>
              <a:t>Time &amp; Labor</a:t>
            </a:r>
          </a:p>
        </p:txBody>
      </p:sp>
    </p:spTree>
    <p:extLst>
      <p:ext uri="{BB962C8B-B14F-4D97-AF65-F5344CB8AC3E}">
        <p14:creationId xmlns:p14="http://schemas.microsoft.com/office/powerpoint/2010/main" val="30327971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0F14E2C-96C9-9B49-8F9A-76A9BD25F0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5342238"/>
            <a:ext cx="10515600" cy="923330"/>
          </a:xfrm>
        </p:spPr>
        <p:txBody>
          <a:bodyPr/>
          <a:lstStyle/>
          <a:p>
            <a:r>
              <a:rPr lang="en-US" dirty="0"/>
              <a:t>This is the first step to add an ‘Absence Name’, additional steps are required before it will show in absence management. The other step is Country Take.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0CDDDC-5127-1D43-866E-77C26CC18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Absence Takes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52B8CA01-B734-F84A-8C85-C717C32354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377" y="1212451"/>
            <a:ext cx="7492340" cy="4248195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314ACC3D-4E27-C04C-908A-4E4C5B649DDA}"/>
              </a:ext>
            </a:extLst>
          </p:cNvPr>
          <p:cNvSpPr txBox="1">
            <a:spLocks/>
          </p:cNvSpPr>
          <p:nvPr/>
        </p:nvSpPr>
        <p:spPr>
          <a:xfrm>
            <a:off x="5610314" y="596641"/>
            <a:ext cx="6400800" cy="2323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7474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7474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7474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7474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7474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F4C4892-24F3-A24B-AF0E-A89969E6BA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2992" y="626678"/>
            <a:ext cx="5399973" cy="3605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38216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37A4274-5B60-BB48-A0D9-615DFC0A0D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5342238"/>
            <a:ext cx="10515600" cy="923330"/>
          </a:xfrm>
        </p:spPr>
        <p:txBody>
          <a:bodyPr/>
          <a:lstStyle/>
          <a:p>
            <a:r>
              <a:rPr lang="en-US" dirty="0"/>
              <a:t>This is the second setup page that is used to configure the “Absence Name” and make it show in extended absence.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5FDBF8-6994-8449-A2C6-6952B6E54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Country Take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7B866048-19E9-BB43-934D-70C321FF7F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0" y="1134837"/>
            <a:ext cx="7640188" cy="433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1833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84455D-FAB7-F149-8B3B-9461057EB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create the template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7CBBFA4B-F9BA-CE4F-8686-08766B6A48F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3059752"/>
            <a:ext cx="5181600" cy="2068820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xmlns="" id="{47E88084-7748-4E45-A487-AA9172DB85A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940461"/>
            <a:ext cx="5181600" cy="430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7406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00B4BBFE-B4D5-F846-AD29-0F59FEAFC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5342238"/>
            <a:ext cx="10515600" cy="923330"/>
          </a:xfrm>
        </p:spPr>
        <p:txBody>
          <a:bodyPr/>
          <a:lstStyle/>
          <a:p>
            <a:r>
              <a:rPr lang="en-US" dirty="0"/>
              <a:t>Any new records that should be used to configure a section or template must be added here first.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951A1C-8F13-4948-86D3-340B69459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Setup Record Definition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2D871D8E-BC8D-3649-A828-16AEF09F3E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7015" y="1134835"/>
            <a:ext cx="7534052" cy="427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3994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816BA4D-583F-DD4E-9AB2-6ADF5787DFB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5342238"/>
            <a:ext cx="10515600" cy="923330"/>
          </a:xfrm>
        </p:spPr>
        <p:txBody>
          <a:bodyPr/>
          <a:lstStyle/>
          <a:p>
            <a:r>
              <a:rPr lang="en-US" dirty="0"/>
              <a:t>This is used to create the sections that can then be added to a template definition.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7D2979-AD48-2441-A737-840B5E04F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Setup Section Definition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7D5CE6B2-C2DD-FB44-851B-A1F34FAC8B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4985" y="1126671"/>
            <a:ext cx="7611837" cy="431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7967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B02EC7C-B89A-004E-AE55-AA7EE4BEC9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5480737"/>
            <a:ext cx="10515600" cy="646331"/>
          </a:xfrm>
        </p:spPr>
        <p:txBody>
          <a:bodyPr/>
          <a:lstStyle/>
          <a:p>
            <a:r>
              <a:rPr lang="en-US" dirty="0"/>
              <a:t>This is the place to configure a unique Template Definition.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53F853-A495-3448-A333-A462FA86B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Template Definition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AF9DBE04-69C1-CF45-8FDD-2BF042413D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2473" y="1151165"/>
            <a:ext cx="7932172" cy="449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4280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 Sheet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1352550"/>
            <a:ext cx="842962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72826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 Sheet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014538"/>
            <a:ext cx="8382000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42798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 Sheet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1995488"/>
            <a:ext cx="838200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87697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84455D-FAB7-F149-8B3B-9461057EB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Give the employee access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B4330928-9C5A-8E4E-8432-2FC3DE26AD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6208" y="1378678"/>
            <a:ext cx="6472718" cy="501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58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F30E28-7690-7346-B989-7653269EC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02D0ADC-271E-6841-8B92-8507FE473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8809"/>
            <a:ext cx="10515600" cy="4528522"/>
          </a:xfrm>
        </p:spPr>
        <p:txBody>
          <a:bodyPr>
            <a:normAutofit/>
          </a:bodyPr>
          <a:lstStyle/>
          <a:p>
            <a:r>
              <a:rPr lang="en-US" dirty="0"/>
              <a:t>Meet the presenter</a:t>
            </a:r>
          </a:p>
          <a:p>
            <a:r>
              <a:rPr lang="en-US" dirty="0"/>
              <a:t>Where we came from </a:t>
            </a:r>
          </a:p>
          <a:p>
            <a:pPr lvl="1"/>
            <a:r>
              <a:rPr lang="en-US" dirty="0"/>
              <a:t>Current spreadsheet</a:t>
            </a:r>
          </a:p>
          <a:p>
            <a:pPr lvl="1"/>
            <a:r>
              <a:rPr lang="en-US" dirty="0"/>
              <a:t>How we use absence management</a:t>
            </a:r>
          </a:p>
          <a:p>
            <a:r>
              <a:rPr lang="en-US" dirty="0"/>
              <a:t>Where are we now</a:t>
            </a:r>
          </a:p>
          <a:p>
            <a:r>
              <a:rPr lang="en-US" dirty="0"/>
              <a:t>Lessons we learned</a:t>
            </a:r>
          </a:p>
          <a:p>
            <a:pPr lvl="1"/>
            <a:r>
              <a:rPr lang="en-US" dirty="0"/>
              <a:t>Configuring</a:t>
            </a:r>
          </a:p>
          <a:p>
            <a:pPr lvl="1"/>
            <a:r>
              <a:rPr lang="en-US" dirty="0"/>
              <a:t>Integrating delivered features</a:t>
            </a:r>
          </a:p>
          <a:p>
            <a:pPr lvl="1"/>
            <a:r>
              <a:rPr lang="en-US" dirty="0"/>
              <a:t>Customizations</a:t>
            </a:r>
          </a:p>
          <a:p>
            <a:pPr lvl="1"/>
            <a:r>
              <a:rPr lang="en-US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4319216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5AA5886-5AA2-8548-B375-6261C44637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5342238"/>
            <a:ext cx="10515600" cy="923330"/>
          </a:xfrm>
        </p:spPr>
        <p:txBody>
          <a:bodyPr/>
          <a:lstStyle/>
          <a:p>
            <a:r>
              <a:rPr lang="en-US" dirty="0"/>
              <a:t>The Element Group is used to define which “Absence Name” are valid for a user. The Element Group is assigned in the Eligibility Group.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4C491E-5D34-1A47-B184-8AB28AFFD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 Groups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197DB279-7294-7841-BB68-767196CCC3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9480" y="1216479"/>
            <a:ext cx="7508668" cy="425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3498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AABD32D-527B-FD42-9264-159A98B1F2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5342238"/>
            <a:ext cx="10515600" cy="923330"/>
          </a:xfrm>
        </p:spPr>
        <p:txBody>
          <a:bodyPr/>
          <a:lstStyle/>
          <a:p>
            <a:r>
              <a:rPr lang="en-US" dirty="0"/>
              <a:t>The Eligibility Group is used to assign the element group. The Eligibility Group is assigned on Job Data.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E513CF-AD8D-0C41-A4D0-91A7EA575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Eligibility Groups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7297CBF2-D6A8-C345-82F0-A4EF4F8819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1700" y="1208314"/>
            <a:ext cx="7504362" cy="425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3950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45CA11-C7C0-534E-A442-8CA2EE7D0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Configure Attachments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7D650D5C-8FA1-1242-BDB2-68DAD8CC82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5550" y="2159794"/>
            <a:ext cx="9740900" cy="382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4139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DDA39B-3831-914D-A77B-1BA11B513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7680"/>
            <a:ext cx="10515600" cy="1645920"/>
          </a:xfrm>
        </p:spPr>
        <p:txBody>
          <a:bodyPr>
            <a:normAutofit fontScale="90000"/>
          </a:bodyPr>
          <a:lstStyle/>
          <a:p>
            <a:r>
              <a:rPr lang="en-US" dirty="0"/>
              <a:t>Attachments can be downloads, uploads, or links. Use the PS Attachment Framework pages: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2AE4E8-0523-7046-9C09-4499D151B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14015"/>
            <a:ext cx="10515600" cy="3940131"/>
          </a:xfrm>
        </p:spPr>
        <p:txBody>
          <a:bodyPr/>
          <a:lstStyle/>
          <a:p>
            <a:r>
              <a:rPr lang="en-US" dirty="0"/>
              <a:t>Configure Keys</a:t>
            </a:r>
          </a:p>
          <a:p>
            <a:r>
              <a:rPr lang="en-US" dirty="0"/>
              <a:t>Define Authorization</a:t>
            </a:r>
          </a:p>
          <a:p>
            <a:r>
              <a:rPr lang="en-US" dirty="0"/>
              <a:t>Define Authorization Entries</a:t>
            </a:r>
          </a:p>
          <a:p>
            <a:r>
              <a:rPr lang="en-US" dirty="0"/>
              <a:t>Define Attachments</a:t>
            </a:r>
          </a:p>
          <a:p>
            <a:r>
              <a:rPr lang="en-US" dirty="0"/>
              <a:t>Maintain Definitions</a:t>
            </a:r>
          </a:p>
        </p:txBody>
      </p:sp>
    </p:spTree>
    <p:extLst>
      <p:ext uri="{BB962C8B-B14F-4D97-AF65-F5344CB8AC3E}">
        <p14:creationId xmlns:p14="http://schemas.microsoft.com/office/powerpoint/2010/main" val="24730920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45CA11-C7C0-534E-A442-8CA2EE7D0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Configure Workflow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B887474B-E6C1-C54F-9578-8E142E8697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5648" y="1412260"/>
            <a:ext cx="7860651" cy="501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7538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DDA39B-3831-914D-A77B-1BA11B513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7680"/>
            <a:ext cx="10515600" cy="1645920"/>
          </a:xfrm>
        </p:spPr>
        <p:txBody>
          <a:bodyPr>
            <a:normAutofit/>
          </a:bodyPr>
          <a:lstStyle/>
          <a:p>
            <a:r>
              <a:rPr lang="en-US" dirty="0"/>
              <a:t>Use the PS Approval Framework pages: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2AE4E8-0523-7046-9C09-4499D151B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14015"/>
            <a:ext cx="10515600" cy="3940131"/>
          </a:xfrm>
        </p:spPr>
        <p:txBody>
          <a:bodyPr/>
          <a:lstStyle/>
          <a:p>
            <a:r>
              <a:rPr lang="en-US" dirty="0"/>
              <a:t>Process ID</a:t>
            </a:r>
          </a:p>
          <a:p>
            <a:r>
              <a:rPr lang="en-US" dirty="0"/>
              <a:t>Definition ID(s)</a:t>
            </a:r>
          </a:p>
          <a:p>
            <a:r>
              <a:rPr lang="en-US" dirty="0"/>
              <a:t>User List</a:t>
            </a:r>
          </a:p>
          <a:p>
            <a:r>
              <a:rPr lang="en-US" dirty="0"/>
              <a:t>Email Notifications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5621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2D47CF8-6FE7-CC45-80D1-9FD289C9B2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5480737"/>
            <a:ext cx="10515600" cy="646331"/>
          </a:xfrm>
        </p:spPr>
        <p:txBody>
          <a:bodyPr/>
          <a:lstStyle/>
          <a:p>
            <a:r>
              <a:rPr lang="en-US" dirty="0"/>
              <a:t>Text catalog is used to update instructions on a page.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EB098D-B8C6-CE42-A092-FF8F98BCC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text using PS Text Catalog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C217422A-A25B-634A-8679-2198E8CD0C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8514" y="1330452"/>
            <a:ext cx="7210003" cy="408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3134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9CA633-6351-9B40-A26B-886AEC91C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Enhancing the functionality with PS Tools</a:t>
            </a:r>
          </a:p>
        </p:txBody>
      </p:sp>
    </p:spTree>
    <p:extLst>
      <p:ext uri="{BB962C8B-B14F-4D97-AF65-F5344CB8AC3E}">
        <p14:creationId xmlns:p14="http://schemas.microsoft.com/office/powerpoint/2010/main" val="4270757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7502BC-5363-644A-928D-8643339C0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 #1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5310983-627A-1749-8FFD-97A194A220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Fluid Pivot Grids</a:t>
            </a:r>
          </a:p>
        </p:txBody>
      </p:sp>
    </p:spTree>
    <p:extLst>
      <p:ext uri="{BB962C8B-B14F-4D97-AF65-F5344CB8AC3E}">
        <p14:creationId xmlns:p14="http://schemas.microsoft.com/office/powerpoint/2010/main" val="35188112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Managing FMLA - NEW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058" y="1609726"/>
            <a:ext cx="9563592" cy="446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4916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FDD059-2260-4641-96D2-41A7A464A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6D99D0-C104-4C6E-94E2-9B8C4E198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39950"/>
            <a:ext cx="8048625" cy="2651125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David Case</a:t>
            </a:r>
          </a:p>
          <a:p>
            <a:pPr lvl="1"/>
            <a:r>
              <a:rPr lang="en-US" dirty="0"/>
              <a:t>Sr. Business Analyst</a:t>
            </a:r>
          </a:p>
          <a:p>
            <a:pPr lvl="2"/>
            <a:r>
              <a:rPr lang="en-US" dirty="0"/>
              <a:t>19 years of state experience</a:t>
            </a:r>
          </a:p>
          <a:p>
            <a:pPr lvl="2"/>
            <a:r>
              <a:rPr lang="en-US" dirty="0"/>
              <a:t>11 of those year in implementation and maintenance of various Human Capital Management related Oracle PeopleSoft modules</a:t>
            </a:r>
          </a:p>
          <a:p>
            <a:pPr lvl="2"/>
            <a:r>
              <a:rPr lang="en-US" dirty="0"/>
              <a:t>Business Subject Matter Expert for FMLA</a:t>
            </a:r>
          </a:p>
          <a:p>
            <a:pPr lvl="2"/>
            <a:r>
              <a:rPr lang="en-US" dirty="0"/>
              <a:t>David.Case@tn.gov</a:t>
            </a:r>
          </a:p>
        </p:txBody>
      </p:sp>
    </p:spTree>
    <p:extLst>
      <p:ext uri="{BB962C8B-B14F-4D97-AF65-F5344CB8AC3E}">
        <p14:creationId xmlns:p14="http://schemas.microsoft.com/office/powerpoint/2010/main" val="36449593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7502BC-5363-644A-928D-8643339C0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 #2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5310983-627A-1749-8FFD-97A194A220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Related Actions</a:t>
            </a:r>
          </a:p>
        </p:txBody>
      </p:sp>
    </p:spTree>
    <p:extLst>
      <p:ext uri="{BB962C8B-B14F-4D97-AF65-F5344CB8AC3E}">
        <p14:creationId xmlns:p14="http://schemas.microsoft.com/office/powerpoint/2010/main" val="41104467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Actions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563" y="2357438"/>
            <a:ext cx="395287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13734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7502BC-5363-644A-928D-8643339C0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 #3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5310983-627A-1749-8FFD-97A194A220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Activity Guides</a:t>
            </a:r>
          </a:p>
        </p:txBody>
      </p:sp>
    </p:spTree>
    <p:extLst>
      <p:ext uri="{BB962C8B-B14F-4D97-AF65-F5344CB8AC3E}">
        <p14:creationId xmlns:p14="http://schemas.microsoft.com/office/powerpoint/2010/main" val="8457997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One Stop Shop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370" y="1362075"/>
            <a:ext cx="9161729" cy="4905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2594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7502BC-5363-644A-928D-8643339C0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 #4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5310983-627A-1749-8FFD-97A194A220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BI Publisher Reports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xmlns="" id="{CF971A1C-2D11-744C-B0DE-7B2C7A80C0A8}"/>
              </a:ext>
            </a:extLst>
          </p:cNvPr>
          <p:cNvSpPr txBox="1">
            <a:spLocks/>
          </p:cNvSpPr>
          <p:nvPr/>
        </p:nvSpPr>
        <p:spPr>
          <a:xfrm>
            <a:off x="935482" y="4388836"/>
            <a:ext cx="105156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F3F4F5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solidFill>
                  <a:srgbClr val="4472C4"/>
                </a:solidFill>
              </a:rPr>
              <a:t>(letter templates)</a:t>
            </a:r>
          </a:p>
        </p:txBody>
      </p:sp>
    </p:spTree>
    <p:extLst>
      <p:ext uri="{BB962C8B-B14F-4D97-AF65-F5344CB8AC3E}">
        <p14:creationId xmlns:p14="http://schemas.microsoft.com/office/powerpoint/2010/main" val="5154360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 Report Definition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15" y="1901951"/>
            <a:ext cx="7582129" cy="4075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ED41E6F-6832-174E-ADD2-A24A1A332E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106" b="43162"/>
          <a:stretch/>
        </p:blipFill>
        <p:spPr>
          <a:xfrm>
            <a:off x="7439537" y="662200"/>
            <a:ext cx="4121995" cy="3434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96023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9CA633-6351-9B40-A26B-886AEC91C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then we customized</a:t>
            </a:r>
          </a:p>
        </p:txBody>
      </p:sp>
    </p:spTree>
    <p:extLst>
      <p:ext uri="{BB962C8B-B14F-4D97-AF65-F5344CB8AC3E}">
        <p14:creationId xmlns:p14="http://schemas.microsoft.com/office/powerpoint/2010/main" val="35240304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718520A-A218-254B-A97F-C399AEBD12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5480737"/>
            <a:ext cx="10515600" cy="646331"/>
          </a:xfrm>
        </p:spPr>
        <p:txBody>
          <a:bodyPr/>
          <a:lstStyle/>
          <a:p>
            <a:r>
              <a:rPr lang="en-US" dirty="0"/>
              <a:t>Removed some sections, added some fields, and threw in a calculator.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704" y="1310069"/>
            <a:ext cx="10515600" cy="1325563"/>
          </a:xfrm>
        </p:spPr>
        <p:txBody>
          <a:bodyPr/>
          <a:lstStyle/>
          <a:p>
            <a:r>
              <a:rPr lang="en-US" dirty="0"/>
              <a:t>Absence </a:t>
            </a:r>
            <a:br>
              <a:rPr lang="en-US" dirty="0"/>
            </a:br>
            <a:r>
              <a:rPr lang="en-US" dirty="0"/>
              <a:t>Request View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C6A41E3F-6913-C241-8462-413878D4BE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850" y="499873"/>
            <a:ext cx="6344767" cy="4271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99745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CFAF9DD8-132A-714C-AEEE-46529E36E2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5480737"/>
            <a:ext cx="10515600" cy="646331"/>
          </a:xfrm>
        </p:spPr>
        <p:txBody>
          <a:bodyPr/>
          <a:lstStyle/>
          <a:p>
            <a:r>
              <a:rPr lang="en-US" dirty="0"/>
              <a:t>Added fields from the main request page to the “template”.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45413"/>
            <a:ext cx="10515600" cy="1325563"/>
          </a:xfrm>
        </p:spPr>
        <p:txBody>
          <a:bodyPr/>
          <a:lstStyle/>
          <a:p>
            <a:r>
              <a:rPr lang="en-US" dirty="0"/>
              <a:t>Tracking </a:t>
            </a:r>
            <a:br>
              <a:rPr lang="en-US" dirty="0"/>
            </a:br>
            <a:r>
              <a:rPr lang="en-US" dirty="0"/>
              <a:t>Sheet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3189D27C-B874-4D44-BFC6-F240D168772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386" y="277241"/>
            <a:ext cx="7513899" cy="4550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81266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A2FE81-9F55-AB41-920D-B9D77CEEB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Sheet Population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0B76501-2AC4-5741-931E-3B9EEDC368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518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of Tennessee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PeopleSoft Products:</a:t>
            </a:r>
          </a:p>
          <a:p>
            <a:pPr lvl="1"/>
            <a:r>
              <a:rPr lang="en-US" dirty="0"/>
              <a:t>HCM</a:t>
            </a:r>
          </a:p>
          <a:p>
            <a:pPr lvl="1"/>
            <a:r>
              <a:rPr lang="en-US" dirty="0"/>
              <a:t>FSCM</a:t>
            </a:r>
          </a:p>
          <a:p>
            <a:pPr lvl="1"/>
            <a:r>
              <a:rPr lang="en-US" dirty="0"/>
              <a:t>ELM</a:t>
            </a:r>
          </a:p>
          <a:p>
            <a:pPr lvl="1"/>
            <a:r>
              <a:rPr lang="en-US" dirty="0"/>
              <a:t>CRM</a:t>
            </a:r>
          </a:p>
          <a:p>
            <a:pPr lvl="1"/>
            <a:r>
              <a:rPr lang="en-US" dirty="0"/>
              <a:t>OIM</a:t>
            </a:r>
          </a:p>
          <a:p>
            <a:pPr lvl="1"/>
            <a:endParaRPr lang="en-US" dirty="0"/>
          </a:p>
          <a:p>
            <a:r>
              <a:rPr lang="en-US" dirty="0" err="1"/>
              <a:t>PeopleTools</a:t>
            </a:r>
            <a:r>
              <a:rPr lang="en-US" dirty="0"/>
              <a:t> 8.56.12</a:t>
            </a:r>
          </a:p>
          <a:p>
            <a:pPr lvl="1"/>
            <a:r>
              <a:rPr lang="en-US" dirty="0"/>
              <a:t>Image 26 (HCM)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646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Sheet Population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97212360-B52E-514E-BBA1-8F816D1F2A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5480737"/>
            <a:ext cx="10515600" cy="646331"/>
          </a:xfrm>
        </p:spPr>
        <p:txBody>
          <a:bodyPr/>
          <a:lstStyle/>
          <a:p>
            <a:r>
              <a:rPr lang="en-US" dirty="0"/>
              <a:t>Created a process to load timesheets based on schedule.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35" y="1690688"/>
            <a:ext cx="4340841" cy="1518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75" y="3536505"/>
            <a:ext cx="6184615" cy="1554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xmlns="" id="{B0F1FE15-A601-0041-8A87-AD9323788D0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685" y="1122213"/>
            <a:ext cx="4606480" cy="2982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75291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CC532E8-669C-BA41-918A-DD4A8E50E2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5480737"/>
            <a:ext cx="10515600" cy="646331"/>
          </a:xfrm>
        </p:spPr>
        <p:txBody>
          <a:bodyPr/>
          <a:lstStyle/>
          <a:p>
            <a:r>
              <a:rPr lang="en-US" dirty="0"/>
              <a:t>Time already reported, could not load.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a fancy log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27906"/>
            <a:ext cx="4789684" cy="3101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36" y="3803342"/>
            <a:ext cx="9814295" cy="1301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78547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677" y="152854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Time Sheet View – time inserted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913" y="1284269"/>
            <a:ext cx="4941128" cy="3204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653" y="4488702"/>
            <a:ext cx="10388404" cy="1817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30414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A2FE81-9F55-AB41-920D-B9D77CEEB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968" y="1498981"/>
            <a:ext cx="10515600" cy="1325563"/>
          </a:xfrm>
        </p:spPr>
        <p:txBody>
          <a:bodyPr/>
          <a:lstStyle/>
          <a:p>
            <a:r>
              <a:rPr lang="en-US" dirty="0"/>
              <a:t>And some email features to enhance communication</a:t>
            </a:r>
          </a:p>
        </p:txBody>
      </p:sp>
    </p:spTree>
    <p:extLst>
      <p:ext uri="{BB962C8B-B14F-4D97-AF65-F5344CB8AC3E}">
        <p14:creationId xmlns:p14="http://schemas.microsoft.com/office/powerpoint/2010/main" val="162954928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Email Notification Distribution Page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2249909"/>
            <a:ext cx="11277600" cy="237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854044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352" y="1218565"/>
            <a:ext cx="10515600" cy="1325563"/>
          </a:xfrm>
        </p:spPr>
        <p:txBody>
          <a:bodyPr/>
          <a:lstStyle/>
          <a:p>
            <a:r>
              <a:rPr lang="en-US" dirty="0"/>
              <a:t>FMLA Email </a:t>
            </a:r>
            <a:br>
              <a:rPr lang="en-US" dirty="0"/>
            </a:br>
            <a:r>
              <a:rPr lang="en-US" dirty="0"/>
              <a:t>Templates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5C6B6F6-9EA5-7345-9389-916B0E6E6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0458" y="365125"/>
            <a:ext cx="6366373" cy="5663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405064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Send Emails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874AA7B-3AC4-E041-8E82-438621AB2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1992" y="1263650"/>
            <a:ext cx="4318000" cy="4330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CCFD1D9-4FFE-CF4A-9894-ADD63DBE97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573" y="1685053"/>
            <a:ext cx="5854854" cy="3909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882858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FMLA Email Log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504950"/>
            <a:ext cx="6100762" cy="4834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292761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FMLA Email Log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1581150"/>
            <a:ext cx="8734425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958158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D5CC1A-286B-4FFD-88FD-E705EF03C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490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of Tennessee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Employs more than 40,000 employees in more than 50 agencies across all 3 branches of government</a:t>
            </a:r>
          </a:p>
          <a:p>
            <a:r>
              <a:rPr lang="en-US" dirty="0"/>
              <a:t>Provides HR and Benefits services for more than 270,000 retirees and non-payroll employees</a:t>
            </a:r>
          </a:p>
          <a:p>
            <a:r>
              <a:rPr lang="en-US" dirty="0"/>
              <a:t>Implemented PeopleSoft on September 16, 2008</a:t>
            </a:r>
          </a:p>
          <a:p>
            <a:r>
              <a:rPr lang="en-US" dirty="0"/>
              <a:t>Protected Leave Division</a:t>
            </a:r>
          </a:p>
          <a:p>
            <a:pPr lvl="1"/>
            <a:r>
              <a:rPr lang="en-US" dirty="0"/>
              <a:t>Centralized HR solution for managing FMLA</a:t>
            </a:r>
          </a:p>
          <a:p>
            <a:pPr lvl="1"/>
            <a:r>
              <a:rPr lang="en-US" dirty="0"/>
              <a:t>One Agency (4,000) as a pilot (go live March 2019)</a:t>
            </a:r>
          </a:p>
        </p:txBody>
      </p:sp>
    </p:spTree>
    <p:extLst>
      <p:ext uri="{BB962C8B-B14F-4D97-AF65-F5344CB8AC3E}">
        <p14:creationId xmlns:p14="http://schemas.microsoft.com/office/powerpoint/2010/main" val="334298102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448A8B-DB53-4EE6-A054-CB5971991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Please complete a session evaluation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BBE088A-3687-4FEF-A9C2-AF7127D3BD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Session ID: 101740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40219EC-E6AA-40BE-A408-CA0507C1E05D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Contact Info:</a:t>
            </a:r>
          </a:p>
          <a:p>
            <a:r>
              <a:rPr lang="en-US" dirty="0"/>
              <a:t>David Case@tn.gov</a:t>
            </a:r>
          </a:p>
          <a:p>
            <a:r>
              <a:rPr lang="en-US" dirty="0"/>
              <a:t>Tel: 615.253.7678</a:t>
            </a:r>
          </a:p>
        </p:txBody>
      </p:sp>
    </p:spTree>
    <p:extLst>
      <p:ext uri="{BB962C8B-B14F-4D97-AF65-F5344CB8AC3E}">
        <p14:creationId xmlns:p14="http://schemas.microsoft.com/office/powerpoint/2010/main" val="233298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FDD059-2260-4641-96D2-41A7A464A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Managing FMLA through Extended Absence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6D99D0-C104-4C6E-94E2-9B8C4E198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Objectives:</a:t>
            </a:r>
          </a:p>
          <a:p>
            <a:pPr lvl="0"/>
            <a:endParaRPr lang="en-US" dirty="0"/>
          </a:p>
          <a:p>
            <a:pPr lvl="1"/>
            <a:r>
              <a:rPr lang="en-US" dirty="0"/>
              <a:t>Learn how the State of Tennessee used the Extended Absence Framework to implement a full service solution.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Customizations that were made and how they enhanced the process.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Benefits from our lessons learned</a:t>
            </a:r>
          </a:p>
        </p:txBody>
      </p:sp>
    </p:spTree>
    <p:extLst>
      <p:ext uri="{BB962C8B-B14F-4D97-AF65-F5344CB8AC3E}">
        <p14:creationId xmlns:p14="http://schemas.microsoft.com/office/powerpoint/2010/main" val="194267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D5CC1A-286B-4FFD-88FD-E705EF03C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FMLA through Extended Absence Framework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566D9B0-99E2-416A-8DB0-DDBA72B63D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Learn how the State of Tennessee used the Extended Absence Framework to implement a full service solution</a:t>
            </a:r>
          </a:p>
        </p:txBody>
      </p:sp>
    </p:spTree>
    <p:extLst>
      <p:ext uri="{BB962C8B-B14F-4D97-AF65-F5344CB8AC3E}">
        <p14:creationId xmlns:p14="http://schemas.microsoft.com/office/powerpoint/2010/main" val="1648019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868BF1-CC98-234F-AB95-665FB3A8B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 came from…</a:t>
            </a:r>
          </a:p>
        </p:txBody>
      </p:sp>
    </p:spTree>
    <p:extLst>
      <p:ext uri="{BB962C8B-B14F-4D97-AF65-F5344CB8AC3E}">
        <p14:creationId xmlns:p14="http://schemas.microsoft.com/office/powerpoint/2010/main" val="732566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53DE72F83C304485CB48F0EB500F74" ma:contentTypeVersion="2" ma:contentTypeDescription="Create a new document." ma:contentTypeScope="" ma:versionID="bc0e187b71d5f5000abf84eeda08cfd5">
  <xsd:schema xmlns:xsd="http://www.w3.org/2001/XMLSchema" xmlns:xs="http://www.w3.org/2001/XMLSchema" xmlns:p="http://schemas.microsoft.com/office/2006/metadata/properties" xmlns:ns2="d3796eaa-2d76-446e-81b5-6c28c97e1d85" targetNamespace="http://schemas.microsoft.com/office/2006/metadata/properties" ma:root="true" ma:fieldsID="27c5c2825191b2bcf166a1bc037cdba0" ns2:_="">
    <xsd:import namespace="d3796eaa-2d76-446e-81b5-6c28c97e1d8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796eaa-2d76-446e-81b5-6c28c97e1d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252470D-3F94-4355-A69E-20AE1A50E08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93A67F0-211E-4811-B21E-15E243129B45}">
  <ds:schemaRefs>
    <ds:schemaRef ds:uri="http://purl.org/dc/dcmitype/"/>
    <ds:schemaRef ds:uri="http://schemas.microsoft.com/office/infopath/2007/PartnerControls"/>
    <ds:schemaRef ds:uri="d3796eaa-2d76-446e-81b5-6c28c97e1d85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C96D301-FA52-4A02-BEF7-02AB49A49D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796eaa-2d76-446e-81b5-6c28c97e1d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4961</TotalTime>
  <Words>798</Words>
  <Application>Microsoft Office PowerPoint</Application>
  <PresentationFormat>Custom</PresentationFormat>
  <Paragraphs>155</Paragraphs>
  <Slides>60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Office Theme</vt:lpstr>
      <vt:lpstr>Managing FMLA through Extended Absence Framework</vt:lpstr>
      <vt:lpstr>Managing FMLA through Extended Absence Framework</vt:lpstr>
      <vt:lpstr>Agenda</vt:lpstr>
      <vt:lpstr>Presenter</vt:lpstr>
      <vt:lpstr>State of Tennessee</vt:lpstr>
      <vt:lpstr>State of Tennessee</vt:lpstr>
      <vt:lpstr>Managing FMLA through Extended Absence Framework</vt:lpstr>
      <vt:lpstr>Managing FMLA through Extended Absence Framework</vt:lpstr>
      <vt:lpstr>Where we came from…</vt:lpstr>
      <vt:lpstr>Managing FMLA - OLD</vt:lpstr>
      <vt:lpstr>Managing FMLA - OLD</vt:lpstr>
      <vt:lpstr>How we use Absence Management</vt:lpstr>
      <vt:lpstr>Absence Management</vt:lpstr>
      <vt:lpstr>Where are we now?</vt:lpstr>
      <vt:lpstr>Managing FMLA - NEW</vt:lpstr>
      <vt:lpstr>demo</vt:lpstr>
      <vt:lpstr>Lessons Learned Configuration</vt:lpstr>
      <vt:lpstr>First setup the Absence Type and Name</vt:lpstr>
      <vt:lpstr>Add the absence take types</vt:lpstr>
      <vt:lpstr>Absence Takes</vt:lpstr>
      <vt:lpstr>Country Take</vt:lpstr>
      <vt:lpstr>Next create the template</vt:lpstr>
      <vt:lpstr>Setup Record Definition</vt:lpstr>
      <vt:lpstr>Setup Section Definition</vt:lpstr>
      <vt:lpstr>Template Definition</vt:lpstr>
      <vt:lpstr>Tracking Sheet</vt:lpstr>
      <vt:lpstr>Tracking Sheet</vt:lpstr>
      <vt:lpstr>Tracking Sheet</vt:lpstr>
      <vt:lpstr>Give the employee access</vt:lpstr>
      <vt:lpstr>Element Groups</vt:lpstr>
      <vt:lpstr>Eligibility Groups</vt:lpstr>
      <vt:lpstr>Configure Attachments</vt:lpstr>
      <vt:lpstr>Attachments can be downloads, uploads, or links. Use the PS Attachment Framework pages:</vt:lpstr>
      <vt:lpstr>Configure Workflow</vt:lpstr>
      <vt:lpstr>Use the PS Approval Framework pages:</vt:lpstr>
      <vt:lpstr>Update text using PS Text Catalog</vt:lpstr>
      <vt:lpstr>Enhancing the functionality with PS Tools</vt:lpstr>
      <vt:lpstr>Tool #1</vt:lpstr>
      <vt:lpstr>Managing FMLA - NEW</vt:lpstr>
      <vt:lpstr>Tool #2</vt:lpstr>
      <vt:lpstr>Related Actions</vt:lpstr>
      <vt:lpstr>Tool #3</vt:lpstr>
      <vt:lpstr>One Stop Shop</vt:lpstr>
      <vt:lpstr>Tool #4</vt:lpstr>
      <vt:lpstr>BI Report Definition</vt:lpstr>
      <vt:lpstr>And then we customized</vt:lpstr>
      <vt:lpstr>Absence  Request View</vt:lpstr>
      <vt:lpstr>Tracking  Sheet</vt:lpstr>
      <vt:lpstr>Time Sheet Population</vt:lpstr>
      <vt:lpstr>Time Sheet Population</vt:lpstr>
      <vt:lpstr>With a fancy log</vt:lpstr>
      <vt:lpstr>Time Sheet View – time inserted</vt:lpstr>
      <vt:lpstr>And some email features to enhance communication</vt:lpstr>
      <vt:lpstr>Email Notification Distribution Page</vt:lpstr>
      <vt:lpstr>FMLA Email  Templates</vt:lpstr>
      <vt:lpstr>Send Emails</vt:lpstr>
      <vt:lpstr>FMLA Email Log</vt:lpstr>
      <vt:lpstr>FMLA Email Log</vt:lpstr>
      <vt:lpstr>Q&amp;A</vt:lpstr>
      <vt:lpstr>Please complete a session evaluation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Derek Schroeder</dc:creator>
  <cp:lastModifiedBy>David Case</cp:lastModifiedBy>
  <cp:revision>99</cp:revision>
  <dcterms:created xsi:type="dcterms:W3CDTF">2018-02-12T16:36:46Z</dcterms:created>
  <dcterms:modified xsi:type="dcterms:W3CDTF">2019-07-01T21:30:50Z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0x010100BB53DE72F83C304485CB48F0EB500F74</vt:lpwstr>
  </property>
</Properties>
</file>