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1" r:id="rId5"/>
    <p:sldId id="362" r:id="rId6"/>
    <p:sldId id="365" r:id="rId7"/>
    <p:sldId id="366" r:id="rId8"/>
    <p:sldId id="367" r:id="rId9"/>
    <p:sldId id="354" r:id="rId10"/>
    <p:sldId id="355" r:id="rId11"/>
    <p:sldId id="401" r:id="rId12"/>
    <p:sldId id="402" r:id="rId13"/>
    <p:sldId id="403"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83D6"/>
    <a:srgbClr val="37474F"/>
    <a:srgbClr val="F3F4F5"/>
    <a:srgbClr val="1DD189"/>
    <a:srgbClr val="85859C"/>
    <a:srgbClr val="E69153"/>
    <a:srgbClr val="4472C4"/>
    <a:srgbClr val="C3C7CA"/>
    <a:srgbClr val="EBF5F9"/>
    <a:srgbClr val="8791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0000" autoAdjust="0"/>
  </p:normalViewPr>
  <p:slideViewPr>
    <p:cSldViewPr snapToGrid="0">
      <p:cViewPr varScale="1">
        <p:scale>
          <a:sx n="61" d="100"/>
          <a:sy n="61" d="100"/>
        </p:scale>
        <p:origin x="1474" y="53"/>
      </p:cViewPr>
      <p:guideLst/>
    </p:cSldViewPr>
  </p:slideViewPr>
  <p:notesTextViewPr>
    <p:cViewPr>
      <p:scale>
        <a:sx n="3" d="2"/>
        <a:sy n="3" d="2"/>
      </p:scale>
      <p:origin x="0" y="0"/>
    </p:cViewPr>
  </p:notesTextViewPr>
  <p:sorterViewPr>
    <p:cViewPr>
      <p:scale>
        <a:sx n="150" d="100"/>
        <a:sy n="150" d="100"/>
      </p:scale>
      <p:origin x="0" y="-780"/>
    </p:cViewPr>
  </p:sorterViewPr>
  <p:notesViewPr>
    <p:cSldViewPr snapToGrid="0">
      <p:cViewPr varScale="1">
        <p:scale>
          <a:sx n="91" d="100"/>
          <a:sy n="91" d="100"/>
        </p:scale>
        <p:origin x="375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487B81-F120-47B7-8880-31D6058FDA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93E461C-3AA9-48F2-8A0E-93EB340B31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9B121C-5C84-4CAC-927B-D73B0CBB529D}" type="datetimeFigureOut">
              <a:rPr lang="en-US" smtClean="0"/>
              <a:t>7/17/2019</a:t>
            </a:fld>
            <a:endParaRPr lang="en-US"/>
          </a:p>
        </p:txBody>
      </p:sp>
      <p:sp>
        <p:nvSpPr>
          <p:cNvPr id="4" name="Footer Placeholder 3">
            <a:extLst>
              <a:ext uri="{FF2B5EF4-FFF2-40B4-BE49-F238E27FC236}">
                <a16:creationId xmlns:a16="http://schemas.microsoft.com/office/drawing/2014/main" id="{FDD1B635-834E-4BD6-8998-2BC0E433E56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BCD4CFD-14A6-490C-8E24-84B92B3390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86D249-19D0-4086-BDEC-D07CDBF32696}" type="slidenum">
              <a:rPr lang="en-US" smtClean="0"/>
              <a:t>‹#›</a:t>
            </a:fld>
            <a:endParaRPr lang="en-US"/>
          </a:p>
        </p:txBody>
      </p:sp>
    </p:spTree>
    <p:extLst>
      <p:ext uri="{BB962C8B-B14F-4D97-AF65-F5344CB8AC3E}">
        <p14:creationId xmlns:p14="http://schemas.microsoft.com/office/powerpoint/2010/main" val="1864474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32283E-063A-4586-A5BC-BC742BAA73F4}" type="datetimeFigureOut">
              <a:rPr lang="en-US" smtClean="0"/>
              <a:t>7/17/2019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0BC8A9-FAD6-4F00-87EA-BFADE150E365}" type="slidenum">
              <a:rPr lang="en-US" smtClean="0"/>
              <a:t>‹#›</a:t>
            </a:fld>
            <a:endParaRPr lang="en-US"/>
          </a:p>
        </p:txBody>
      </p:sp>
    </p:spTree>
    <p:extLst>
      <p:ext uri="{BB962C8B-B14F-4D97-AF65-F5344CB8AC3E}">
        <p14:creationId xmlns:p14="http://schemas.microsoft.com/office/powerpoint/2010/main" val="2323726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0BC8A9-FAD6-4F00-87EA-BFADE150E365}" type="slidenum">
              <a:rPr lang="en-US" smtClean="0"/>
              <a:t>1</a:t>
            </a:fld>
            <a:endParaRPr lang="en-US"/>
          </a:p>
        </p:txBody>
      </p:sp>
    </p:spTree>
    <p:extLst>
      <p:ext uri="{BB962C8B-B14F-4D97-AF65-F5344CB8AC3E}">
        <p14:creationId xmlns:p14="http://schemas.microsoft.com/office/powerpoint/2010/main" val="287534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2</a:t>
            </a:fld>
            <a:endParaRPr lang="en-US"/>
          </a:p>
        </p:txBody>
      </p:sp>
    </p:spTree>
    <p:extLst>
      <p:ext uri="{BB962C8B-B14F-4D97-AF65-F5344CB8AC3E}">
        <p14:creationId xmlns:p14="http://schemas.microsoft.com/office/powerpoint/2010/main" val="1917877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Discussion can also extend to Grants, Contracts, and </a:t>
            </a:r>
            <a:r>
              <a:rPr lang="en-US" dirty="0" smtClean="0"/>
              <a:t>Projects; or Order Management</a:t>
            </a:r>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3</a:t>
            </a:fld>
            <a:endParaRPr lang="en-US"/>
          </a:p>
        </p:txBody>
      </p:sp>
    </p:spTree>
    <p:extLst>
      <p:ext uri="{BB962C8B-B14F-4D97-AF65-F5344CB8AC3E}">
        <p14:creationId xmlns:p14="http://schemas.microsoft.com/office/powerpoint/2010/main" val="4115103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4</a:t>
            </a:fld>
            <a:endParaRPr lang="en-US"/>
          </a:p>
        </p:txBody>
      </p:sp>
    </p:spTree>
    <p:extLst>
      <p:ext uri="{BB962C8B-B14F-4D97-AF65-F5344CB8AC3E}">
        <p14:creationId xmlns:p14="http://schemas.microsoft.com/office/powerpoint/2010/main" val="2377412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fulfills the network</a:t>
            </a:r>
            <a:r>
              <a:rPr lang="en-US" baseline="0" dirty="0" smtClean="0"/>
              <a:t> objective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5</a:t>
            </a:fld>
            <a:endParaRPr lang="en-US"/>
          </a:p>
        </p:txBody>
      </p:sp>
    </p:spTree>
    <p:extLst>
      <p:ext uri="{BB962C8B-B14F-4D97-AF65-F5344CB8AC3E}">
        <p14:creationId xmlns:p14="http://schemas.microsoft.com/office/powerpoint/2010/main" val="3543406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My </a:t>
            </a:r>
            <a:r>
              <a:rPr lang="en-US" baseline="0" dirty="0" smtClean="0"/>
              <a:t>Oracle Support Communities </a:t>
            </a:r>
          </a:p>
          <a:p>
            <a:r>
              <a:rPr lang="en-US" baseline="0" dirty="0" smtClean="0"/>
              <a:t>AR/Billing </a:t>
            </a:r>
            <a:r>
              <a:rPr lang="en-US" baseline="0" dirty="0" smtClean="0"/>
              <a:t>community</a:t>
            </a:r>
          </a:p>
          <a:p>
            <a:r>
              <a:rPr lang="en-US" baseline="0" dirty="0" smtClean="0"/>
              <a:t>Place to ask questions, get knowledge articles</a:t>
            </a:r>
          </a:p>
          <a:p>
            <a:r>
              <a:rPr lang="en-US" baseline="0" dirty="0" smtClean="0"/>
              <a:t>But more importantly, place to suggest ideas for enhancements to PeopleSoft</a:t>
            </a:r>
          </a:p>
          <a:p>
            <a:endParaRPr lang="en-US" dirty="0"/>
          </a:p>
        </p:txBody>
      </p:sp>
      <p:sp>
        <p:nvSpPr>
          <p:cNvPr id="4" name="Slide Number Placeholder 3"/>
          <p:cNvSpPr>
            <a:spLocks noGrp="1"/>
          </p:cNvSpPr>
          <p:nvPr>
            <p:ph type="sldNum" sz="quarter" idx="10"/>
          </p:nvPr>
        </p:nvSpPr>
        <p:spPr/>
        <p:txBody>
          <a:bodyPr/>
          <a:lstStyle/>
          <a:p>
            <a:fld id="{B4B7040C-F494-4825-AFCD-B6A2DF47E538}" type="slidenum">
              <a:rPr lang="en-US" smtClean="0"/>
              <a:t>6</a:t>
            </a:fld>
            <a:endParaRPr lang="en-US"/>
          </a:p>
        </p:txBody>
      </p:sp>
    </p:spTree>
    <p:extLst>
      <p:ext uri="{BB962C8B-B14F-4D97-AF65-F5344CB8AC3E}">
        <p14:creationId xmlns:p14="http://schemas.microsoft.com/office/powerpoint/2010/main" val="2712030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B7040C-F494-4825-AFCD-B6A2DF47E538}" type="slidenum">
              <a:rPr lang="en-US" smtClean="0"/>
              <a:t>7</a:t>
            </a:fld>
            <a:endParaRPr lang="en-US"/>
          </a:p>
        </p:txBody>
      </p:sp>
    </p:spTree>
    <p:extLst>
      <p:ext uri="{BB962C8B-B14F-4D97-AF65-F5344CB8AC3E}">
        <p14:creationId xmlns:p14="http://schemas.microsoft.com/office/powerpoint/2010/main" val="1648333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8</a:t>
            </a:fld>
            <a:endParaRPr lang="en-US"/>
          </a:p>
        </p:txBody>
      </p:sp>
    </p:spTree>
    <p:extLst>
      <p:ext uri="{BB962C8B-B14F-4D97-AF65-F5344CB8AC3E}">
        <p14:creationId xmlns:p14="http://schemas.microsoft.com/office/powerpoint/2010/main" val="3271426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BC8A9-FAD6-4F00-87EA-BFADE150E365}" type="slidenum">
              <a:rPr lang="en-US" smtClean="0"/>
              <a:t>9</a:t>
            </a:fld>
            <a:endParaRPr lang="en-US"/>
          </a:p>
        </p:txBody>
      </p:sp>
    </p:spTree>
    <p:extLst>
      <p:ext uri="{BB962C8B-B14F-4D97-AF65-F5344CB8AC3E}">
        <p14:creationId xmlns:p14="http://schemas.microsoft.com/office/powerpoint/2010/main" val="15932217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3F4F5"/>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6A422C7-599F-4FA8-8CB4-53DC9DF6C7DC}"/>
              </a:ext>
            </a:extLst>
          </p:cNvPr>
          <p:cNvSpPr/>
          <p:nvPr userDrawn="1"/>
        </p:nvSpPr>
        <p:spPr>
          <a:xfrm>
            <a:off x="0" y="5653524"/>
            <a:ext cx="12192000" cy="1204475"/>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2AC04FD-A4F6-4781-B84F-68F3D6710FB9}"/>
              </a:ext>
            </a:extLst>
          </p:cNvPr>
          <p:cNvSpPr>
            <a:spLocks noGrp="1"/>
          </p:cNvSpPr>
          <p:nvPr>
            <p:ph type="subTitle" idx="1"/>
          </p:nvPr>
        </p:nvSpPr>
        <p:spPr>
          <a:xfrm>
            <a:off x="838199" y="3429000"/>
            <a:ext cx="10515600" cy="559847"/>
          </a:xfrm>
        </p:spPr>
        <p:txBody>
          <a:bodyPr/>
          <a:lstStyle>
            <a:lvl1pPr marL="0" indent="0" algn="ctr">
              <a:buNone/>
              <a:defRPr sz="2400">
                <a:solidFill>
                  <a:srgbClr val="37474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Title 9">
            <a:extLst>
              <a:ext uri="{FF2B5EF4-FFF2-40B4-BE49-F238E27FC236}">
                <a16:creationId xmlns:a16="http://schemas.microsoft.com/office/drawing/2014/main" id="{19F5FB55-205A-49EC-9BBB-71B1FA669927}"/>
              </a:ext>
            </a:extLst>
          </p:cNvPr>
          <p:cNvSpPr>
            <a:spLocks noGrp="1"/>
          </p:cNvSpPr>
          <p:nvPr>
            <p:ph type="title"/>
          </p:nvPr>
        </p:nvSpPr>
        <p:spPr>
          <a:xfrm>
            <a:off x="838199" y="1942273"/>
            <a:ext cx="10515600" cy="1325563"/>
          </a:xfrm>
        </p:spPr>
        <p:txBody>
          <a:bodyPr/>
          <a:lstStyle>
            <a:lvl1pPr algn="ctr">
              <a:defRPr>
                <a:solidFill>
                  <a:srgbClr val="37474F"/>
                </a:solidFill>
              </a:defRPr>
            </a:lvl1pPr>
          </a:lstStyle>
          <a:p>
            <a:r>
              <a:rPr lang="en-US" dirty="0"/>
              <a:t>Click to edit Master title style</a:t>
            </a:r>
          </a:p>
        </p:txBody>
      </p:sp>
      <p:sp>
        <p:nvSpPr>
          <p:cNvPr id="7" name="Rectangle 6">
            <a:extLst>
              <a:ext uri="{FF2B5EF4-FFF2-40B4-BE49-F238E27FC236}">
                <a16:creationId xmlns:a16="http://schemas.microsoft.com/office/drawing/2014/main" id="{073B9DE6-9D28-4063-A31C-3D9F62B9DDC6}"/>
              </a:ext>
            </a:extLst>
          </p:cNvPr>
          <p:cNvSpPr/>
          <p:nvPr userDrawn="1"/>
        </p:nvSpPr>
        <p:spPr>
          <a:xfrm>
            <a:off x="0" y="0"/>
            <a:ext cx="12192000" cy="228600"/>
          </a:xfrm>
          <a:prstGeom prst="rect">
            <a:avLst/>
          </a:prstGeom>
          <a:solidFill>
            <a:srgbClr val="2F8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2A4AA7A4-2985-4014-B2D3-B39FC69D7E43}"/>
              </a:ext>
            </a:extLst>
          </p:cNvPr>
          <p:cNvSpPr txBox="1">
            <a:spLocks/>
          </p:cNvSpPr>
          <p:nvPr userDrawn="1"/>
        </p:nvSpPr>
        <p:spPr>
          <a:xfrm>
            <a:off x="9561036" y="6073197"/>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a:t>#</a:t>
            </a:r>
            <a:r>
              <a:rPr lang="en-US" sz="1600" dirty="0" err="1"/>
              <a:t>PSRECONNECT</a:t>
            </a:r>
            <a:endParaRPr lang="en-US" sz="1600" dirty="0"/>
          </a:p>
        </p:txBody>
      </p:sp>
      <p:pic>
        <p:nvPicPr>
          <p:cNvPr id="5" name="Picture 4">
            <a:extLst>
              <a:ext uri="{FF2B5EF4-FFF2-40B4-BE49-F238E27FC236}">
                <a16:creationId xmlns:a16="http://schemas.microsoft.com/office/drawing/2014/main" id="{8E56A755-87B6-408A-8BCB-CBAB73F4E79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58215" y="5705131"/>
            <a:ext cx="3599320" cy="1101255"/>
          </a:xfrm>
          <a:prstGeom prst="rect">
            <a:avLst/>
          </a:prstGeom>
        </p:spPr>
      </p:pic>
    </p:spTree>
    <p:extLst>
      <p:ext uri="{BB962C8B-B14F-4D97-AF65-F5344CB8AC3E}">
        <p14:creationId xmlns:p14="http://schemas.microsoft.com/office/powerpoint/2010/main" val="225005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37474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96A3A-E107-4B88-87CC-9E7B179DA72E}"/>
              </a:ext>
            </a:extLst>
          </p:cNvPr>
          <p:cNvSpPr>
            <a:spLocks noGrp="1"/>
          </p:cNvSpPr>
          <p:nvPr>
            <p:ph type="title"/>
          </p:nvPr>
        </p:nvSpPr>
        <p:spPr>
          <a:xfrm>
            <a:off x="831850" y="1709739"/>
            <a:ext cx="10515600" cy="1500188"/>
          </a:xfrm>
        </p:spPr>
        <p:txBody>
          <a:bodyPr anchor="ctr">
            <a:normAutofit/>
          </a:bodyPr>
          <a:lstStyle>
            <a:lvl1pPr algn="ctr">
              <a:defRPr sz="4000">
                <a:solidFill>
                  <a:srgbClr val="F3F4F5"/>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95FCA58-547D-42EF-8E2B-5336B6809BBA}"/>
              </a:ext>
            </a:extLst>
          </p:cNvPr>
          <p:cNvSpPr>
            <a:spLocks noGrp="1"/>
          </p:cNvSpPr>
          <p:nvPr>
            <p:ph type="body" idx="1"/>
          </p:nvPr>
        </p:nvSpPr>
        <p:spPr>
          <a:xfrm>
            <a:off x="831850" y="3424335"/>
            <a:ext cx="10515600" cy="1500187"/>
          </a:xfrm>
        </p:spPr>
        <p:txBody>
          <a:bodyPr/>
          <a:lstStyle>
            <a:lvl1pPr marL="0" indent="0" algn="ctr">
              <a:buNone/>
              <a:defRPr sz="24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59704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valuation Slide">
    <p:bg>
      <p:bgPr>
        <a:solidFill>
          <a:srgbClr val="37474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96A3A-E107-4B88-87CC-9E7B179DA72E}"/>
              </a:ext>
            </a:extLst>
          </p:cNvPr>
          <p:cNvSpPr>
            <a:spLocks noGrp="1"/>
          </p:cNvSpPr>
          <p:nvPr>
            <p:ph type="title" hasCustomPrompt="1"/>
          </p:nvPr>
        </p:nvSpPr>
        <p:spPr>
          <a:xfrm>
            <a:off x="831850" y="1709739"/>
            <a:ext cx="10515600" cy="1500188"/>
          </a:xfrm>
        </p:spPr>
        <p:txBody>
          <a:bodyPr anchor="ctr">
            <a:normAutofit/>
          </a:bodyPr>
          <a:lstStyle>
            <a:lvl1pPr algn="ctr">
              <a:defRPr sz="4000">
                <a:solidFill>
                  <a:srgbClr val="F3F4F5"/>
                </a:solidFill>
              </a:defRPr>
            </a:lvl1pPr>
          </a:lstStyle>
          <a:p>
            <a:r>
              <a:rPr lang="en-US" dirty="0"/>
              <a:t>Please complete a session evaluation</a:t>
            </a:r>
          </a:p>
        </p:txBody>
      </p:sp>
      <p:sp>
        <p:nvSpPr>
          <p:cNvPr id="3" name="Text Placeholder 2">
            <a:extLst>
              <a:ext uri="{FF2B5EF4-FFF2-40B4-BE49-F238E27FC236}">
                <a16:creationId xmlns:a16="http://schemas.microsoft.com/office/drawing/2014/main" id="{495FCA58-547D-42EF-8E2B-5336B6809BBA}"/>
              </a:ext>
            </a:extLst>
          </p:cNvPr>
          <p:cNvSpPr>
            <a:spLocks noGrp="1"/>
          </p:cNvSpPr>
          <p:nvPr>
            <p:ph type="body" idx="1" hasCustomPrompt="1"/>
          </p:nvPr>
        </p:nvSpPr>
        <p:spPr>
          <a:xfrm>
            <a:off x="831850" y="3387015"/>
            <a:ext cx="10515600" cy="381000"/>
          </a:xfrm>
        </p:spPr>
        <p:txBody>
          <a:bodyPr/>
          <a:lstStyle>
            <a:lvl1pPr marL="0" indent="0" algn="ctr">
              <a:buNone/>
              <a:defRPr sz="24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Session ID: ######</a:t>
            </a:r>
          </a:p>
        </p:txBody>
      </p:sp>
      <p:sp>
        <p:nvSpPr>
          <p:cNvPr id="6" name="Text Placeholder 2">
            <a:extLst>
              <a:ext uri="{FF2B5EF4-FFF2-40B4-BE49-F238E27FC236}">
                <a16:creationId xmlns:a16="http://schemas.microsoft.com/office/drawing/2014/main" id="{98A59E54-BAC1-40B1-B93E-CDE6F940AE65}"/>
              </a:ext>
            </a:extLst>
          </p:cNvPr>
          <p:cNvSpPr>
            <a:spLocks noGrp="1"/>
          </p:cNvSpPr>
          <p:nvPr>
            <p:ph type="body" idx="13" hasCustomPrompt="1"/>
          </p:nvPr>
        </p:nvSpPr>
        <p:spPr>
          <a:xfrm>
            <a:off x="831850" y="3962018"/>
            <a:ext cx="10515600" cy="1617688"/>
          </a:xfrm>
        </p:spPr>
        <p:txBody>
          <a:bodyPr/>
          <a:lstStyle>
            <a:lvl1pPr marL="0" indent="0" algn="ctr">
              <a:buNone/>
              <a:defRPr sz="18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Contact Info:</a:t>
            </a:r>
          </a:p>
          <a:p>
            <a:pPr lvl="0"/>
            <a:r>
              <a:rPr lang="en-US" dirty="0"/>
              <a:t>email@email.com</a:t>
            </a:r>
          </a:p>
          <a:p>
            <a:pPr lvl="0"/>
            <a:r>
              <a:rPr lang="en-US" dirty="0" err="1"/>
              <a:t>tel</a:t>
            </a:r>
            <a:r>
              <a:rPr lang="en-US" dirty="0"/>
              <a:t>: 555.555.5555</a:t>
            </a:r>
          </a:p>
        </p:txBody>
      </p:sp>
      <p:pic>
        <p:nvPicPr>
          <p:cNvPr id="7" name="Picture 6">
            <a:extLst>
              <a:ext uri="{FF2B5EF4-FFF2-40B4-BE49-F238E27FC236}">
                <a16:creationId xmlns:a16="http://schemas.microsoft.com/office/drawing/2014/main" id="{B9D48D19-AD13-475D-8F76-61B8546D092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314477" y="5684481"/>
            <a:ext cx="3599320" cy="1101255"/>
          </a:xfrm>
          <a:prstGeom prst="rect">
            <a:avLst/>
          </a:prstGeom>
        </p:spPr>
      </p:pic>
    </p:spTree>
    <p:extLst>
      <p:ext uri="{BB962C8B-B14F-4D97-AF65-F5344CB8AC3E}">
        <p14:creationId xmlns:p14="http://schemas.microsoft.com/office/powerpoint/2010/main" val="4248325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rgbClr val="F3F4F5"/>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6A422C7-599F-4FA8-8CB4-53DC9DF6C7DC}"/>
              </a:ext>
            </a:extLst>
          </p:cNvPr>
          <p:cNvSpPr/>
          <p:nvPr userDrawn="1"/>
        </p:nvSpPr>
        <p:spPr>
          <a:xfrm>
            <a:off x="0" y="5653524"/>
            <a:ext cx="12192000" cy="1204475"/>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73B9DE6-9D28-4063-A31C-3D9F62B9DDC6}"/>
              </a:ext>
            </a:extLst>
          </p:cNvPr>
          <p:cNvSpPr/>
          <p:nvPr userDrawn="1"/>
        </p:nvSpPr>
        <p:spPr>
          <a:xfrm>
            <a:off x="0" y="0"/>
            <a:ext cx="12192000" cy="228600"/>
          </a:xfrm>
          <a:prstGeom prst="rect">
            <a:avLst/>
          </a:prstGeom>
          <a:solidFill>
            <a:srgbClr val="2F8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2A4AA7A4-2985-4014-B2D3-B39FC69D7E43}"/>
              </a:ext>
            </a:extLst>
          </p:cNvPr>
          <p:cNvSpPr txBox="1">
            <a:spLocks/>
          </p:cNvSpPr>
          <p:nvPr userDrawn="1"/>
        </p:nvSpPr>
        <p:spPr>
          <a:xfrm>
            <a:off x="9561036" y="6073197"/>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a:t>#</a:t>
            </a:r>
            <a:r>
              <a:rPr lang="en-US" sz="1600" dirty="0" err="1"/>
              <a:t>PSRECONNECT</a:t>
            </a:r>
            <a:endParaRPr lang="en-US" sz="1600" dirty="0"/>
          </a:p>
        </p:txBody>
      </p:sp>
      <p:sp>
        <p:nvSpPr>
          <p:cNvPr id="9" name="TextBox 8">
            <a:extLst>
              <a:ext uri="{FF2B5EF4-FFF2-40B4-BE49-F238E27FC236}">
                <a16:creationId xmlns:a16="http://schemas.microsoft.com/office/drawing/2014/main" id="{4590BBC3-46A8-4279-B98D-3C08C60FE4C1}"/>
              </a:ext>
            </a:extLst>
          </p:cNvPr>
          <p:cNvSpPr txBox="1"/>
          <p:nvPr userDrawn="1"/>
        </p:nvSpPr>
        <p:spPr>
          <a:xfrm>
            <a:off x="3549965" y="1085171"/>
            <a:ext cx="5092070" cy="615553"/>
          </a:xfrm>
          <a:prstGeom prst="rect">
            <a:avLst/>
          </a:prstGeom>
          <a:noFill/>
        </p:spPr>
        <p:txBody>
          <a:bodyPr wrap="square" rtlCol="0">
            <a:spAutoFit/>
          </a:bodyPr>
          <a:lstStyle/>
          <a:p>
            <a:r>
              <a:rPr lang="en-US" sz="1700" dirty="0">
                <a:solidFill>
                  <a:srgbClr val="2C2C2C"/>
                </a:solidFill>
                <a:latin typeface="+mj-lt"/>
                <a:cs typeface="Arial" panose="020B0604020202020204" pitchFamily="34" charset="0"/>
              </a:rPr>
              <a:t>A 55,000+ member user community for Oracle Cloud, JD Edwards and PeopleSoft customers.</a:t>
            </a:r>
          </a:p>
        </p:txBody>
      </p:sp>
      <p:sp>
        <p:nvSpPr>
          <p:cNvPr id="12" name="TextBox 11">
            <a:extLst>
              <a:ext uri="{FF2B5EF4-FFF2-40B4-BE49-F238E27FC236}">
                <a16:creationId xmlns:a16="http://schemas.microsoft.com/office/drawing/2014/main" id="{B672AB60-386E-4502-AA82-6CFD01C476F4}"/>
              </a:ext>
            </a:extLst>
          </p:cNvPr>
          <p:cNvSpPr txBox="1"/>
          <p:nvPr userDrawn="1"/>
        </p:nvSpPr>
        <p:spPr>
          <a:xfrm>
            <a:off x="2269435" y="2081909"/>
            <a:ext cx="7653130" cy="400110"/>
          </a:xfrm>
          <a:prstGeom prst="rect">
            <a:avLst/>
          </a:prstGeom>
          <a:noFill/>
        </p:spPr>
        <p:txBody>
          <a:bodyPr wrap="square" rtlCol="0">
            <a:spAutoFit/>
          </a:bodyPr>
          <a:lstStyle/>
          <a:p>
            <a:pPr algn="ctr"/>
            <a:r>
              <a:rPr lang="en-US" sz="2000" b="1" dirty="0">
                <a:solidFill>
                  <a:srgbClr val="4472C4"/>
                </a:solidFill>
              </a:rPr>
              <a:t>What the Quest PeopleSoft Community offers:</a:t>
            </a:r>
          </a:p>
        </p:txBody>
      </p:sp>
      <p:sp>
        <p:nvSpPr>
          <p:cNvPr id="13" name="TextBox 12">
            <a:extLst>
              <a:ext uri="{FF2B5EF4-FFF2-40B4-BE49-F238E27FC236}">
                <a16:creationId xmlns:a16="http://schemas.microsoft.com/office/drawing/2014/main" id="{51255A54-3A6C-432F-9D1A-506A99535BE9}"/>
              </a:ext>
            </a:extLst>
          </p:cNvPr>
          <p:cNvSpPr txBox="1"/>
          <p:nvPr userDrawn="1"/>
        </p:nvSpPr>
        <p:spPr>
          <a:xfrm>
            <a:off x="3942736" y="2482019"/>
            <a:ext cx="5227983" cy="2169825"/>
          </a:xfrm>
          <a:prstGeom prst="rect">
            <a:avLst/>
          </a:prstGeom>
          <a:noFill/>
        </p:spPr>
        <p:txBody>
          <a:bodyPr wrap="square" rtlCol="0">
            <a:spAutoFit/>
          </a:bodyPr>
          <a:lstStyle/>
          <a:p>
            <a:pPr marL="285750" indent="-285750">
              <a:lnSpc>
                <a:spcPct val="150000"/>
              </a:lnSpc>
              <a:buSzPct val="115000"/>
              <a:buFontTx/>
              <a:buBlip>
                <a:blip r:embed="rId2"/>
              </a:buBlip>
            </a:pPr>
            <a:r>
              <a:rPr lang="en-US" dirty="0"/>
              <a:t>Customized digital content</a:t>
            </a:r>
          </a:p>
          <a:p>
            <a:pPr marL="285750" indent="-285750">
              <a:lnSpc>
                <a:spcPct val="150000"/>
              </a:lnSpc>
              <a:buSzPct val="115000"/>
              <a:buFontTx/>
              <a:buBlip>
                <a:blip r:embed="rId2"/>
              </a:buBlip>
            </a:pPr>
            <a:r>
              <a:rPr lang="en-US" dirty="0"/>
              <a:t>Official PeopleSoft newsletter</a:t>
            </a:r>
          </a:p>
          <a:p>
            <a:pPr marL="285750" indent="-285750">
              <a:lnSpc>
                <a:spcPct val="150000"/>
              </a:lnSpc>
              <a:buSzPct val="115000"/>
              <a:buFontTx/>
              <a:buBlip>
                <a:blip r:embed="rId2"/>
              </a:buBlip>
            </a:pPr>
            <a:r>
              <a:rPr lang="en-US" dirty="0"/>
              <a:t>Customer success stories</a:t>
            </a:r>
          </a:p>
          <a:p>
            <a:pPr marL="285750" indent="-285750">
              <a:lnSpc>
                <a:spcPct val="150000"/>
              </a:lnSpc>
              <a:buSzPct val="115000"/>
              <a:buFontTx/>
              <a:buBlip>
                <a:blip r:embed="rId2"/>
              </a:buBlip>
            </a:pPr>
            <a:r>
              <a:rPr lang="en-US" dirty="0"/>
              <a:t>Virtual and face-to-face events</a:t>
            </a:r>
          </a:p>
          <a:p>
            <a:pPr marL="285750" indent="-285750">
              <a:lnSpc>
                <a:spcPct val="150000"/>
              </a:lnSpc>
              <a:buSzPct val="115000"/>
              <a:buFontTx/>
              <a:buBlip>
                <a:blip r:embed="rId2"/>
              </a:buBlip>
            </a:pPr>
            <a:r>
              <a:rPr lang="en-US" dirty="0"/>
              <a:t>PeopleSoft networking groups</a:t>
            </a:r>
          </a:p>
        </p:txBody>
      </p:sp>
      <p:sp>
        <p:nvSpPr>
          <p:cNvPr id="14" name="TextBox 13">
            <a:extLst>
              <a:ext uri="{FF2B5EF4-FFF2-40B4-BE49-F238E27FC236}">
                <a16:creationId xmlns:a16="http://schemas.microsoft.com/office/drawing/2014/main" id="{558604C5-CAA4-4461-A479-FD9DB6A7123D}"/>
              </a:ext>
            </a:extLst>
          </p:cNvPr>
          <p:cNvSpPr txBox="1"/>
          <p:nvPr userDrawn="1"/>
        </p:nvSpPr>
        <p:spPr>
          <a:xfrm>
            <a:off x="2150094" y="4838289"/>
            <a:ext cx="7891812" cy="454996"/>
          </a:xfrm>
          <a:prstGeom prst="rect">
            <a:avLst/>
          </a:prstGeom>
          <a:noFill/>
        </p:spPr>
        <p:txBody>
          <a:bodyPr wrap="square" rtlCol="0">
            <a:spAutoFit/>
          </a:bodyPr>
          <a:lstStyle/>
          <a:p>
            <a:pPr marL="0" indent="0" algn="ctr">
              <a:lnSpc>
                <a:spcPct val="150000"/>
              </a:lnSpc>
              <a:buSzPct val="115000"/>
              <a:buFontTx/>
              <a:buNone/>
            </a:pPr>
            <a:r>
              <a:rPr lang="en-US" dirty="0"/>
              <a:t>Visit </a:t>
            </a:r>
            <a:r>
              <a:rPr lang="en-US" b="1" dirty="0">
                <a:solidFill>
                  <a:srgbClr val="1DD189"/>
                </a:solidFill>
              </a:rPr>
              <a:t>www.QuestOracleCommunity.org </a:t>
            </a:r>
            <a:r>
              <a:rPr lang="en-US" dirty="0"/>
              <a:t>for more information!</a:t>
            </a:r>
          </a:p>
        </p:txBody>
      </p:sp>
      <p:sp>
        <p:nvSpPr>
          <p:cNvPr id="15" name="Rectangle 14">
            <a:extLst>
              <a:ext uri="{FF2B5EF4-FFF2-40B4-BE49-F238E27FC236}">
                <a16:creationId xmlns:a16="http://schemas.microsoft.com/office/drawing/2014/main" id="{93FBA8D2-F46B-453C-BE59-910BCB776E1A}"/>
              </a:ext>
            </a:extLst>
          </p:cNvPr>
          <p:cNvSpPr/>
          <p:nvPr userDrawn="1"/>
        </p:nvSpPr>
        <p:spPr>
          <a:xfrm>
            <a:off x="4148992" y="532924"/>
            <a:ext cx="3894015" cy="400110"/>
          </a:xfrm>
          <a:prstGeom prst="rect">
            <a:avLst/>
          </a:prstGeom>
        </p:spPr>
        <p:txBody>
          <a:bodyPr wrap="square">
            <a:spAutoFit/>
          </a:bodyPr>
          <a:lstStyle/>
          <a:p>
            <a:r>
              <a:rPr lang="en-US" sz="2000" b="1" dirty="0">
                <a:solidFill>
                  <a:srgbClr val="1DD189"/>
                </a:solidFill>
              </a:rPr>
              <a:t>Who is the </a:t>
            </a:r>
            <a:r>
              <a:rPr lang="en-US" sz="2000" b="1">
                <a:solidFill>
                  <a:srgbClr val="1DD189"/>
                </a:solidFill>
              </a:rPr>
              <a:t>Quest Community</a:t>
            </a:r>
            <a:r>
              <a:rPr lang="en-US" sz="2000" b="1" dirty="0">
                <a:solidFill>
                  <a:srgbClr val="1DD189"/>
                </a:solidFill>
              </a:rPr>
              <a:t>?</a:t>
            </a:r>
            <a:endParaRPr lang="en-US" sz="2000" dirty="0"/>
          </a:p>
        </p:txBody>
      </p:sp>
      <p:pic>
        <p:nvPicPr>
          <p:cNvPr id="17" name="Picture 16">
            <a:extLst>
              <a:ext uri="{FF2B5EF4-FFF2-40B4-BE49-F238E27FC236}">
                <a16:creationId xmlns:a16="http://schemas.microsoft.com/office/drawing/2014/main" id="{422D7A61-F153-4819-BC2F-9800FB0A5C31}"/>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343416" y="5705131"/>
            <a:ext cx="3599320" cy="1101255"/>
          </a:xfrm>
          <a:prstGeom prst="rect">
            <a:avLst/>
          </a:prstGeom>
        </p:spPr>
      </p:pic>
    </p:spTree>
    <p:extLst>
      <p:ext uri="{BB962C8B-B14F-4D97-AF65-F5344CB8AC3E}">
        <p14:creationId xmlns:p14="http://schemas.microsoft.com/office/powerpoint/2010/main" val="3126630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ngle Column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212415A-7189-4013-928C-4DB099B3390B}"/>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236BF-65AB-4ED7-B483-C946BF1120BF}"/>
              </a:ext>
            </a:extLst>
          </p:cNvPr>
          <p:cNvSpPr>
            <a:spLocks noGrp="1"/>
          </p:cNvSpPr>
          <p:nvPr>
            <p:ph idx="1"/>
          </p:nvPr>
        </p:nvSpPr>
        <p:spPr>
          <a:xfrm>
            <a:off x="838200" y="1825625"/>
            <a:ext cx="10515600" cy="44911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C56CD52C-7E5E-48CF-A009-B1F55259867F}"/>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181177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ngle Column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236BF-65AB-4ED7-B483-C946BF1120BF}"/>
              </a:ext>
            </a:extLst>
          </p:cNvPr>
          <p:cNvSpPr>
            <a:spLocks noGrp="1"/>
          </p:cNvSpPr>
          <p:nvPr>
            <p:ph idx="1"/>
          </p:nvPr>
        </p:nvSpPr>
        <p:spPr>
          <a:xfrm>
            <a:off x="838200" y="1825625"/>
            <a:ext cx="10515600" cy="45285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Slide Number Placeholder 5">
            <a:extLst>
              <a:ext uri="{FF2B5EF4-FFF2-40B4-BE49-F238E27FC236}">
                <a16:creationId xmlns:a16="http://schemas.microsoft.com/office/drawing/2014/main" id="{CCE3F82F-C40C-46F0-91D1-EECFDFBBA068}"/>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844717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ngle Column and Summary - Dark Footer">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3D7AE89-4FED-48EB-B6D6-59DA5B8901B6}"/>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a:t>
            </a:r>
            <a:r>
              <a:rPr lang="en-US">
                <a:latin typeface="+mj-lt"/>
              </a:rPr>
              <a:t>fact.</a:t>
            </a:r>
          </a:p>
          <a:p>
            <a:pPr lvl="0"/>
            <a:r>
              <a:rPr lang="en-US">
                <a:latin typeface="+mj-lt"/>
              </a:rPr>
              <a:t>The quick brown fox jumped over the lazy dog.</a:t>
            </a:r>
            <a:endParaRPr lang="en-US" dirty="0"/>
          </a:p>
        </p:txBody>
      </p:sp>
      <p:sp>
        <p:nvSpPr>
          <p:cNvPr id="2" name="Title 1">
            <a:extLst>
              <a:ext uri="{FF2B5EF4-FFF2-40B4-BE49-F238E27FC236}">
                <a16:creationId xmlns:a16="http://schemas.microsoft.com/office/drawing/2014/main"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236BF-65AB-4ED7-B483-C946BF1120BF}"/>
              </a:ext>
            </a:extLst>
          </p:cNvPr>
          <p:cNvSpPr>
            <a:spLocks noGrp="1"/>
          </p:cNvSpPr>
          <p:nvPr>
            <p:ph idx="1"/>
          </p:nvPr>
        </p:nvSpPr>
        <p:spPr>
          <a:xfrm>
            <a:off x="838200" y="1825625"/>
            <a:ext cx="10515600" cy="33109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0BF7AB7-15F0-4E8D-8BAA-35B4670BE5F3}"/>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99AD52B9-C950-417A-8092-7E7F1DFB0330}"/>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2605912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Column and Summary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236BF-65AB-4ED7-B483-C946BF1120BF}"/>
              </a:ext>
            </a:extLst>
          </p:cNvPr>
          <p:cNvSpPr>
            <a:spLocks noGrp="1"/>
          </p:cNvSpPr>
          <p:nvPr>
            <p:ph idx="1"/>
          </p:nvPr>
        </p:nvSpPr>
        <p:spPr>
          <a:xfrm>
            <a:off x="838200" y="1825625"/>
            <a:ext cx="10515600" cy="33109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Text Placeholder 7">
            <a:extLst>
              <a:ext uri="{FF2B5EF4-FFF2-40B4-BE49-F238E27FC236}">
                <a16:creationId xmlns:a16="http://schemas.microsoft.com/office/drawing/2014/main" id="{7E95D25A-3586-443B-B51A-F2F39A8AB8DA}"/>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8" name="Slide Number Placeholder 5">
            <a:extLst>
              <a:ext uri="{FF2B5EF4-FFF2-40B4-BE49-F238E27FC236}">
                <a16:creationId xmlns:a16="http://schemas.microsoft.com/office/drawing/2014/main" id="{B3E3906D-B50C-4E33-B6DF-B8B93A4A8618}"/>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52471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A303D44-F7EC-498B-8613-731F3A1C8BCA}"/>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598ED58-E017-44CE-B556-22A49E3EA1CC}"/>
              </a:ext>
            </a:extLst>
          </p:cNvPr>
          <p:cNvSpPr>
            <a:spLocks noGrp="1"/>
          </p:cNvSpPr>
          <p:nvPr>
            <p:ph sz="half" idx="1"/>
          </p:nvPr>
        </p:nvSpPr>
        <p:spPr>
          <a:xfrm>
            <a:off x="838200" y="1825624"/>
            <a:ext cx="5181600" cy="4537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65DA67-15B6-412B-A2E0-5CFB98A30F77}"/>
              </a:ext>
            </a:extLst>
          </p:cNvPr>
          <p:cNvSpPr>
            <a:spLocks noGrp="1"/>
          </p:cNvSpPr>
          <p:nvPr>
            <p:ph sz="half" idx="2"/>
          </p:nvPr>
        </p:nvSpPr>
        <p:spPr>
          <a:xfrm>
            <a:off x="6172200" y="1825625"/>
            <a:ext cx="5181600" cy="45378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EF0C18C2-D57F-4C5C-BC8C-8917A0FCC635}"/>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1546233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598ED58-E017-44CE-B556-22A49E3EA1CC}"/>
              </a:ext>
            </a:extLst>
          </p:cNvPr>
          <p:cNvSpPr>
            <a:spLocks noGrp="1"/>
          </p:cNvSpPr>
          <p:nvPr>
            <p:ph sz="half" idx="1"/>
          </p:nvPr>
        </p:nvSpPr>
        <p:spPr>
          <a:xfrm>
            <a:off x="838200" y="1825624"/>
            <a:ext cx="5181600" cy="45191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65DA67-15B6-412B-A2E0-5CFB98A30F77}"/>
              </a:ext>
            </a:extLst>
          </p:cNvPr>
          <p:cNvSpPr>
            <a:spLocks noGrp="1"/>
          </p:cNvSpPr>
          <p:nvPr>
            <p:ph sz="half" idx="2"/>
          </p:nvPr>
        </p:nvSpPr>
        <p:spPr>
          <a:xfrm>
            <a:off x="6172200" y="1825624"/>
            <a:ext cx="5181600" cy="45191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Slide Number Placeholder 5">
            <a:extLst>
              <a:ext uri="{FF2B5EF4-FFF2-40B4-BE49-F238E27FC236}">
                <a16:creationId xmlns:a16="http://schemas.microsoft.com/office/drawing/2014/main" id="{53520A74-1B45-4485-BF1D-02C30B7797DF}"/>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203312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and Summary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A303D44-F7EC-498B-8613-731F3A1C8BCA}"/>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598ED58-E017-44CE-B556-22A49E3EA1CC}"/>
              </a:ext>
            </a:extLst>
          </p:cNvPr>
          <p:cNvSpPr>
            <a:spLocks noGrp="1"/>
          </p:cNvSpPr>
          <p:nvPr>
            <p:ph sz="half" idx="1"/>
          </p:nvPr>
        </p:nvSpPr>
        <p:spPr>
          <a:xfrm>
            <a:off x="838200" y="1825624"/>
            <a:ext cx="5181600" cy="33091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65DA67-15B6-412B-A2E0-5CFB98A30F77}"/>
              </a:ext>
            </a:extLst>
          </p:cNvPr>
          <p:cNvSpPr>
            <a:spLocks noGrp="1"/>
          </p:cNvSpPr>
          <p:nvPr>
            <p:ph sz="half" idx="2"/>
          </p:nvPr>
        </p:nvSpPr>
        <p:spPr>
          <a:xfrm>
            <a:off x="6172200" y="1825625"/>
            <a:ext cx="5181600" cy="33091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Text Placeholder 7">
            <a:extLst>
              <a:ext uri="{FF2B5EF4-FFF2-40B4-BE49-F238E27FC236}">
                <a16:creationId xmlns:a16="http://schemas.microsoft.com/office/drawing/2014/main" id="{0D7A9875-BEA0-4A14-BE09-295CEF11C48D}"/>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10" name="Slide Number Placeholder 5">
            <a:extLst>
              <a:ext uri="{FF2B5EF4-FFF2-40B4-BE49-F238E27FC236}">
                <a16:creationId xmlns:a16="http://schemas.microsoft.com/office/drawing/2014/main" id="{5698FE80-38B8-48E8-8488-60B0B9D7D7B2}"/>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326480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and Summary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598ED58-E017-44CE-B556-22A49E3EA1CC}"/>
              </a:ext>
            </a:extLst>
          </p:cNvPr>
          <p:cNvSpPr>
            <a:spLocks noGrp="1"/>
          </p:cNvSpPr>
          <p:nvPr>
            <p:ph sz="half" idx="1"/>
          </p:nvPr>
        </p:nvSpPr>
        <p:spPr>
          <a:xfrm>
            <a:off x="838200" y="1825624"/>
            <a:ext cx="5181600" cy="33024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65DA67-15B6-412B-A2E0-5CFB98A30F77}"/>
              </a:ext>
            </a:extLst>
          </p:cNvPr>
          <p:cNvSpPr>
            <a:spLocks noGrp="1"/>
          </p:cNvSpPr>
          <p:nvPr>
            <p:ph sz="half" idx="2"/>
          </p:nvPr>
        </p:nvSpPr>
        <p:spPr>
          <a:xfrm>
            <a:off x="6172200" y="1825624"/>
            <a:ext cx="5181600" cy="33024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Text Placeholder 7">
            <a:extLst>
              <a:ext uri="{FF2B5EF4-FFF2-40B4-BE49-F238E27FC236}">
                <a16:creationId xmlns:a16="http://schemas.microsoft.com/office/drawing/2014/main" id="{2E960EA7-4234-48FB-9B2F-64DD92F7585A}"/>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10" name="Slide Number Placeholder 5">
            <a:extLst>
              <a:ext uri="{FF2B5EF4-FFF2-40B4-BE49-F238E27FC236}">
                <a16:creationId xmlns:a16="http://schemas.microsoft.com/office/drawing/2014/main" id="{A0552F6C-511E-4409-A11A-E4A6C4D4D40D}"/>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278841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B04A84-7DB3-404D-ABAB-B69E923E1F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421CCCD-DD97-4BBC-BF73-9235B9E77417}"/>
              </a:ext>
            </a:extLst>
          </p:cNvPr>
          <p:cNvSpPr>
            <a:spLocks noGrp="1"/>
          </p:cNvSpPr>
          <p:nvPr>
            <p:ph type="body" idx="1"/>
          </p:nvPr>
        </p:nvSpPr>
        <p:spPr>
          <a:xfrm>
            <a:off x="838200" y="1825625"/>
            <a:ext cx="10515600" cy="391521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26630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7" r:id="rId4"/>
    <p:sldLayoutId id="2147483656" r:id="rId5"/>
    <p:sldLayoutId id="2147483652" r:id="rId6"/>
    <p:sldLayoutId id="2147483653" r:id="rId7"/>
    <p:sldLayoutId id="2147483658" r:id="rId8"/>
    <p:sldLayoutId id="2147483659" r:id="rId9"/>
    <p:sldLayoutId id="2147483651" r:id="rId10"/>
    <p:sldLayoutId id="2147483661" r:id="rId11"/>
    <p:sldLayoutId id="2147483663" r:id="rId12"/>
  </p:sldLayoutIdLst>
  <p:hf hdr="0" dt="0"/>
  <p:txStyles>
    <p:titleStyle>
      <a:lvl1pPr algn="l" defTabSz="914400" rtl="0" eaLnBrk="1" latinLnBrk="0" hangingPunct="1">
        <a:lnSpc>
          <a:spcPct val="90000"/>
        </a:lnSpc>
        <a:spcBef>
          <a:spcPct val="0"/>
        </a:spcBef>
        <a:buNone/>
        <a:defRPr sz="4400" kern="1200">
          <a:solidFill>
            <a:srgbClr val="37474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7474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7474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7474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7474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7474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92152B5-6B04-4447-B4AB-C4CAFDB956FB}"/>
              </a:ext>
            </a:extLst>
          </p:cNvPr>
          <p:cNvSpPr>
            <a:spLocks noGrp="1"/>
          </p:cNvSpPr>
          <p:nvPr>
            <p:ph type="subTitle" idx="1"/>
          </p:nvPr>
        </p:nvSpPr>
        <p:spPr>
          <a:xfrm>
            <a:off x="838199" y="3429000"/>
            <a:ext cx="10515600" cy="868680"/>
          </a:xfrm>
        </p:spPr>
        <p:txBody>
          <a:bodyPr>
            <a:normAutofit fontScale="62500" lnSpcReduction="20000"/>
          </a:bodyPr>
          <a:lstStyle/>
          <a:p>
            <a:r>
              <a:rPr lang="en-US" dirty="0"/>
              <a:t>Session ID 2019PSFT-102030</a:t>
            </a:r>
            <a:endParaRPr lang="en-US" dirty="0" smtClean="0"/>
          </a:p>
          <a:p>
            <a:r>
              <a:rPr lang="en-US" dirty="0" smtClean="0"/>
              <a:t>David Laden</a:t>
            </a:r>
            <a:endParaRPr lang="en-US" dirty="0"/>
          </a:p>
          <a:p>
            <a:r>
              <a:rPr lang="en-US" dirty="0" smtClean="0"/>
              <a:t>July 17, 2019</a:t>
            </a:r>
            <a:endParaRPr lang="en-US" dirty="0"/>
          </a:p>
        </p:txBody>
      </p:sp>
      <p:sp>
        <p:nvSpPr>
          <p:cNvPr id="2" name="Title 1">
            <a:extLst>
              <a:ext uri="{FF2B5EF4-FFF2-40B4-BE49-F238E27FC236}">
                <a16:creationId xmlns:a16="http://schemas.microsoft.com/office/drawing/2014/main" id="{98AA5297-B355-4779-A7A1-FD0D3B48EA30}"/>
              </a:ext>
            </a:extLst>
          </p:cNvPr>
          <p:cNvSpPr>
            <a:spLocks noGrp="1"/>
          </p:cNvSpPr>
          <p:nvPr>
            <p:ph type="ctrTitle"/>
          </p:nvPr>
        </p:nvSpPr>
        <p:spPr/>
        <p:txBody>
          <a:bodyPr>
            <a:normAutofit/>
          </a:bodyPr>
          <a:lstStyle/>
          <a:p>
            <a:r>
              <a:rPr lang="en-US" dirty="0" smtClean="0"/>
              <a:t>Billing and Accounts Receivable Round Table</a:t>
            </a:r>
            <a:endParaRPr lang="en-US" dirty="0"/>
          </a:p>
        </p:txBody>
      </p:sp>
    </p:spTree>
    <p:extLst>
      <p:ext uri="{BB962C8B-B14F-4D97-AF65-F5344CB8AC3E}">
        <p14:creationId xmlns:p14="http://schemas.microsoft.com/office/powerpoint/2010/main" val="250476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Pain Points, </a:t>
            </a:r>
            <a:r>
              <a:rPr lang="en-US" smtClean="0"/>
              <a:t>Enhancemnets</a:t>
            </a:r>
            <a:endParaRPr lang="en-US" dirty="0"/>
          </a:p>
        </p:txBody>
      </p:sp>
      <p:sp>
        <p:nvSpPr>
          <p:cNvPr id="3" name="Content Placeholder 2"/>
          <p:cNvSpPr>
            <a:spLocks noGrp="1"/>
          </p:cNvSpPr>
          <p:nvPr>
            <p:ph idx="1"/>
          </p:nvPr>
        </p:nvSpPr>
        <p:spPr/>
        <p:txBody>
          <a:bodyPr/>
          <a:lstStyle/>
          <a:p>
            <a:r>
              <a:rPr lang="en-US" dirty="0" smtClean="0"/>
              <a:t>What questions do you have about using PeopleSoft</a:t>
            </a:r>
          </a:p>
          <a:p>
            <a:pPr lvl="1"/>
            <a:r>
              <a:rPr lang="en-US" dirty="0" smtClean="0"/>
              <a:t>Billing</a:t>
            </a:r>
          </a:p>
          <a:p>
            <a:pPr lvl="1"/>
            <a:r>
              <a:rPr lang="en-US" dirty="0" smtClean="0"/>
              <a:t>Accounts Receivable</a:t>
            </a:r>
          </a:p>
          <a:p>
            <a:pPr lvl="1"/>
            <a:r>
              <a:rPr lang="en-US" dirty="0" err="1" smtClean="0"/>
              <a:t>eBill</a:t>
            </a:r>
            <a:r>
              <a:rPr lang="en-US" dirty="0" smtClean="0"/>
              <a:t> pay</a:t>
            </a:r>
          </a:p>
          <a:p>
            <a:pPr lvl="1"/>
            <a:r>
              <a:rPr lang="en-US" dirty="0" smtClean="0"/>
              <a:t>Grants, Contracts, Projects</a:t>
            </a:r>
          </a:p>
          <a:p>
            <a:r>
              <a:rPr lang="en-US" dirty="0" smtClean="0"/>
              <a:t>Are you experiencing any particular pain points?</a:t>
            </a:r>
          </a:p>
          <a:p>
            <a:r>
              <a:rPr lang="en-US" dirty="0" smtClean="0"/>
              <a:t>What enhancements would you like to see in these modules?</a:t>
            </a:r>
            <a:endParaRPr lang="en-US" dirty="0"/>
          </a:p>
        </p:txBody>
      </p:sp>
    </p:spTree>
    <p:extLst>
      <p:ext uri="{BB962C8B-B14F-4D97-AF65-F5344CB8AC3E}">
        <p14:creationId xmlns:p14="http://schemas.microsoft.com/office/powerpoint/2010/main" val="820602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48A8B-DB53-4EE6-A054-CB5971991CA8}"/>
              </a:ext>
            </a:extLst>
          </p:cNvPr>
          <p:cNvSpPr>
            <a:spLocks noGrp="1"/>
          </p:cNvSpPr>
          <p:nvPr>
            <p:ph type="title"/>
          </p:nvPr>
        </p:nvSpPr>
        <p:spPr/>
        <p:txBody>
          <a:bodyPr/>
          <a:lstStyle/>
          <a:p>
            <a:r>
              <a:rPr lang="en-US"/>
              <a:t>Please complete a session evaluation</a:t>
            </a:r>
            <a:endParaRPr lang="en-US" dirty="0"/>
          </a:p>
        </p:txBody>
      </p:sp>
      <p:sp>
        <p:nvSpPr>
          <p:cNvPr id="3" name="Text Placeholder 2">
            <a:extLst>
              <a:ext uri="{FF2B5EF4-FFF2-40B4-BE49-F238E27FC236}">
                <a16:creationId xmlns:a16="http://schemas.microsoft.com/office/drawing/2014/main" id="{0BBE088A-3687-4FEF-A9C2-AF7127D3BD4E}"/>
              </a:ext>
            </a:extLst>
          </p:cNvPr>
          <p:cNvSpPr>
            <a:spLocks noGrp="1"/>
          </p:cNvSpPr>
          <p:nvPr>
            <p:ph type="body" idx="1"/>
          </p:nvPr>
        </p:nvSpPr>
        <p:spPr/>
        <p:txBody>
          <a:bodyPr>
            <a:normAutofit fontScale="92500" lnSpcReduction="10000"/>
          </a:bodyPr>
          <a:lstStyle/>
          <a:p>
            <a:r>
              <a:rPr lang="en-US" dirty="0"/>
              <a:t>Session ID: </a:t>
            </a:r>
            <a:r>
              <a:rPr lang="en-US" dirty="0" smtClean="0"/>
              <a:t>2019PSFT-102030</a:t>
            </a:r>
            <a:endParaRPr lang="en-US" dirty="0"/>
          </a:p>
        </p:txBody>
      </p:sp>
      <p:sp>
        <p:nvSpPr>
          <p:cNvPr id="4" name="Text Placeholder 3">
            <a:extLst>
              <a:ext uri="{FF2B5EF4-FFF2-40B4-BE49-F238E27FC236}">
                <a16:creationId xmlns:a16="http://schemas.microsoft.com/office/drawing/2014/main" id="{C40219EC-E6AA-40BE-A408-CA0507C1E05D}"/>
              </a:ext>
            </a:extLst>
          </p:cNvPr>
          <p:cNvSpPr>
            <a:spLocks noGrp="1"/>
          </p:cNvSpPr>
          <p:nvPr>
            <p:ph type="body" idx="13"/>
          </p:nvPr>
        </p:nvSpPr>
        <p:spPr/>
        <p:txBody>
          <a:bodyPr/>
          <a:lstStyle/>
          <a:p>
            <a:r>
              <a:rPr lang="en-US" dirty="0"/>
              <a:t>Contact Info:</a:t>
            </a:r>
          </a:p>
          <a:p>
            <a:r>
              <a:rPr lang="en-US" dirty="0" smtClean="0"/>
              <a:t>David Laden</a:t>
            </a:r>
          </a:p>
          <a:p>
            <a:r>
              <a:rPr lang="en-US" dirty="0" smtClean="0"/>
              <a:t>laden003@umn.edu</a:t>
            </a:r>
            <a:endParaRPr lang="en-US" dirty="0"/>
          </a:p>
          <a:p>
            <a:r>
              <a:rPr lang="en-US" dirty="0"/>
              <a:t>Tel: </a:t>
            </a:r>
            <a:r>
              <a:rPr lang="en-US" dirty="0" smtClean="0"/>
              <a:t>612-624-0929</a:t>
            </a:r>
            <a:endParaRPr lang="en-US" dirty="0"/>
          </a:p>
        </p:txBody>
      </p:sp>
    </p:spTree>
    <p:extLst>
      <p:ext uri="{BB962C8B-B14F-4D97-AF65-F5344CB8AC3E}">
        <p14:creationId xmlns:p14="http://schemas.microsoft.com/office/powerpoint/2010/main" val="2332987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4410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pPr marL="0" indent="0" algn="ctr">
              <a:buNone/>
            </a:pPr>
            <a:r>
              <a:rPr lang="en-US" sz="4000" dirty="0"/>
              <a:t>David Laden</a:t>
            </a:r>
          </a:p>
          <a:p>
            <a:pPr marL="0" indent="0" algn="ctr">
              <a:buNone/>
            </a:pPr>
            <a:r>
              <a:rPr lang="en-US" i="1" dirty="0">
                <a:solidFill>
                  <a:schemeClr val="tx2"/>
                </a:solidFill>
              </a:rPr>
              <a:t>Director</a:t>
            </a:r>
            <a:br>
              <a:rPr lang="en-US" i="1" dirty="0">
                <a:solidFill>
                  <a:schemeClr val="tx2"/>
                </a:solidFill>
              </a:rPr>
            </a:br>
            <a:r>
              <a:rPr lang="en-US" i="1" dirty="0" smtClean="0">
                <a:solidFill>
                  <a:schemeClr val="tx2"/>
                </a:solidFill>
              </a:rPr>
              <a:t>Accounts Receivable Services</a:t>
            </a:r>
            <a:endParaRPr lang="en-US" i="1" dirty="0">
              <a:solidFill>
                <a:schemeClr val="tx2"/>
              </a:solidFill>
            </a:endParaRPr>
          </a:p>
          <a:p>
            <a:pPr marL="0" indent="0" algn="ctr">
              <a:buNone/>
            </a:pPr>
            <a:r>
              <a:rPr lang="en-US" dirty="0">
                <a:solidFill>
                  <a:schemeClr val="tx2"/>
                </a:solidFill>
              </a:rPr>
              <a:t>University of Minnesota</a:t>
            </a:r>
          </a:p>
          <a:p>
            <a:pPr marL="0" indent="0" algn="ctr">
              <a:buNone/>
            </a:pPr>
            <a:r>
              <a:rPr lang="en-US" sz="2400" dirty="0">
                <a:solidFill>
                  <a:schemeClr val="tx2"/>
                </a:solidFill>
              </a:rPr>
              <a:t>laden003@umn.edu</a:t>
            </a:r>
            <a:endParaRPr lang="en-US" dirty="0">
              <a:solidFill>
                <a:schemeClr val="tx2"/>
              </a:solidFill>
            </a:endParaRPr>
          </a:p>
          <a:p>
            <a:r>
              <a:rPr lang="en-US" dirty="0"/>
              <a:t>Mr. Laden is currently Director of </a:t>
            </a:r>
            <a:r>
              <a:rPr lang="en-US" dirty="0" smtClean="0"/>
              <a:t>Accounts </a:t>
            </a:r>
            <a:r>
              <a:rPr lang="en-US" dirty="0"/>
              <a:t>Receivable </a:t>
            </a:r>
            <a:r>
              <a:rPr lang="en-US" dirty="0" smtClean="0"/>
              <a:t>Services at </a:t>
            </a:r>
            <a:r>
              <a:rPr lang="en-US" dirty="0"/>
              <a:t>the University of Minnesota where he oversees customer maintenance, billing, receivables, collections, and credit card operations and compliance.  Previous to this he served as the Accounts Receivable and Billing Functional Lead for the University’s implementation of PeopleSoft Financials.   Mr. Laden has previously held positions as Management Information and Business Analyst and as an Information Systems Consultant. </a:t>
            </a:r>
          </a:p>
          <a:p>
            <a:endParaRPr lang="en-US" dirty="0"/>
          </a:p>
        </p:txBody>
      </p:sp>
    </p:spTree>
    <p:extLst>
      <p:ext uri="{BB962C8B-B14F-4D97-AF65-F5344CB8AC3E}">
        <p14:creationId xmlns:p14="http://schemas.microsoft.com/office/powerpoint/2010/main" val="343833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US" dirty="0"/>
          </a:p>
        </p:txBody>
      </p:sp>
      <p:sp>
        <p:nvSpPr>
          <p:cNvPr id="3" name="Content Placeholder 2"/>
          <p:cNvSpPr>
            <a:spLocks noGrp="1"/>
          </p:cNvSpPr>
          <p:nvPr>
            <p:ph idx="1"/>
          </p:nvPr>
        </p:nvSpPr>
        <p:spPr/>
        <p:txBody>
          <a:bodyPr>
            <a:normAutofit/>
          </a:bodyPr>
          <a:lstStyle/>
          <a:p>
            <a:r>
              <a:rPr lang="en-US" dirty="0" smtClean="0"/>
              <a:t>This is an open </a:t>
            </a:r>
            <a:r>
              <a:rPr lang="en-US" dirty="0"/>
              <a:t>forum for users of the order-to-cash modules </a:t>
            </a:r>
            <a:r>
              <a:rPr lang="en-US" dirty="0" smtClean="0"/>
              <a:t>(Billing and Accounts Receivable) </a:t>
            </a:r>
            <a:r>
              <a:rPr lang="en-US" dirty="0"/>
              <a:t>to discuss best practices, ask questions of other users, etc.</a:t>
            </a:r>
          </a:p>
        </p:txBody>
      </p:sp>
    </p:spTree>
    <p:extLst>
      <p:ext uri="{BB962C8B-B14F-4D97-AF65-F5344CB8AC3E}">
        <p14:creationId xmlns:p14="http://schemas.microsoft.com/office/powerpoint/2010/main" val="389450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normAutofit/>
          </a:bodyPr>
          <a:lstStyle/>
          <a:p>
            <a:r>
              <a:rPr lang="en-US" dirty="0"/>
              <a:t>Network with other users of similar processes</a:t>
            </a:r>
            <a:r>
              <a:rPr lang="en-US" dirty="0" smtClean="0"/>
              <a:t>.</a:t>
            </a:r>
          </a:p>
          <a:p>
            <a:r>
              <a:rPr lang="en-US" dirty="0"/>
              <a:t>Gain ideas to share with colleagues after the conference</a:t>
            </a:r>
            <a:r>
              <a:rPr lang="en-US" dirty="0" smtClean="0"/>
              <a:t>.</a:t>
            </a:r>
          </a:p>
          <a:p>
            <a:r>
              <a:rPr lang="en-US" dirty="0"/>
              <a:t>Discuss pain points and potential enhancements.</a:t>
            </a:r>
          </a:p>
        </p:txBody>
      </p:sp>
    </p:spTree>
    <p:extLst>
      <p:ext uri="{BB962C8B-B14F-4D97-AF65-F5344CB8AC3E}">
        <p14:creationId xmlns:p14="http://schemas.microsoft.com/office/powerpoint/2010/main" val="29454466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your neighbor</a:t>
            </a:r>
            <a:endParaRPr lang="en-US" dirty="0"/>
          </a:p>
        </p:txBody>
      </p:sp>
      <p:sp>
        <p:nvSpPr>
          <p:cNvPr id="3" name="Content Placeholder 2"/>
          <p:cNvSpPr>
            <a:spLocks noGrp="1"/>
          </p:cNvSpPr>
          <p:nvPr>
            <p:ph idx="1"/>
          </p:nvPr>
        </p:nvSpPr>
        <p:spPr/>
        <p:txBody>
          <a:bodyPr/>
          <a:lstStyle/>
          <a:p>
            <a:r>
              <a:rPr lang="en-US" dirty="0" smtClean="0"/>
              <a:t>Version of PeopleSoft</a:t>
            </a:r>
          </a:p>
          <a:p>
            <a:r>
              <a:rPr lang="en-US" dirty="0" smtClean="0"/>
              <a:t>Current user of PeopleSoft Billing and Accounts Receivable?</a:t>
            </a:r>
          </a:p>
          <a:p>
            <a:r>
              <a:rPr lang="en-US" dirty="0" smtClean="0"/>
              <a:t>Type of organization?</a:t>
            </a:r>
          </a:p>
          <a:p>
            <a:pPr lvl="1"/>
            <a:r>
              <a:rPr lang="en-US" dirty="0" smtClean="0"/>
              <a:t>Corporate, Non Profit, Government, Education</a:t>
            </a:r>
          </a:p>
          <a:p>
            <a:r>
              <a:rPr lang="en-US" dirty="0" smtClean="0"/>
              <a:t>What do you hope to learn from this session?</a:t>
            </a:r>
          </a:p>
          <a:p>
            <a:endParaRPr lang="en-US" dirty="0" smtClean="0"/>
          </a:p>
          <a:p>
            <a:pPr lvl="1"/>
            <a:endParaRPr lang="en-US" dirty="0"/>
          </a:p>
        </p:txBody>
      </p:sp>
    </p:spTree>
    <p:extLst>
      <p:ext uri="{BB962C8B-B14F-4D97-AF65-F5344CB8AC3E}">
        <p14:creationId xmlns:p14="http://schemas.microsoft.com/office/powerpoint/2010/main" val="51583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Oracle Support Communities</a:t>
            </a:r>
            <a:br>
              <a:rPr lang="en-US" dirty="0" smtClean="0"/>
            </a:br>
            <a:r>
              <a:rPr lang="en-US" dirty="0" smtClean="0"/>
              <a:t>Receivables &amp; Billing – PSFT (MOSC)</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838200" y="1847053"/>
            <a:ext cx="8741646" cy="4308482"/>
          </a:xfrm>
          <a:prstGeom prst="rect">
            <a:avLst/>
          </a:prstGeom>
        </p:spPr>
      </p:pic>
    </p:spTree>
    <p:extLst>
      <p:ext uri="{BB962C8B-B14F-4D97-AF65-F5344CB8AC3E}">
        <p14:creationId xmlns:p14="http://schemas.microsoft.com/office/powerpoint/2010/main" val="18713837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Oracle Support Communities</a:t>
            </a:r>
            <a:br>
              <a:rPr lang="en-US" dirty="0"/>
            </a:br>
            <a:r>
              <a:rPr lang="en-US" dirty="0"/>
              <a:t>Receivables &amp; Billing – PSFT (MOSC)</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838200" y="1825625"/>
            <a:ext cx="9304867" cy="3876617"/>
          </a:xfrm>
          <a:prstGeom prst="rect">
            <a:avLst/>
          </a:prstGeom>
        </p:spPr>
      </p:pic>
    </p:spTree>
    <p:extLst>
      <p:ext uri="{BB962C8B-B14F-4D97-AF65-F5344CB8AC3E}">
        <p14:creationId xmlns:p14="http://schemas.microsoft.com/office/powerpoint/2010/main" val="712678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5" name="Picture 4"/>
          <p:cNvPicPr>
            <a:picLocks noChangeAspect="1"/>
          </p:cNvPicPr>
          <p:nvPr/>
        </p:nvPicPr>
        <p:blipFill>
          <a:blip r:embed="rId3"/>
          <a:stretch>
            <a:fillRect/>
          </a:stretch>
        </p:blipFill>
        <p:spPr>
          <a:xfrm>
            <a:off x="1044203" y="365125"/>
            <a:ext cx="10103593" cy="5951699"/>
          </a:xfrm>
          <a:prstGeom prst="rect">
            <a:avLst/>
          </a:prstGeom>
        </p:spPr>
      </p:pic>
    </p:spTree>
    <p:extLst>
      <p:ext uri="{BB962C8B-B14F-4D97-AF65-F5344CB8AC3E}">
        <p14:creationId xmlns:p14="http://schemas.microsoft.com/office/powerpoint/2010/main" val="5818311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3"/>
          <a:stretch>
            <a:fillRect/>
          </a:stretch>
        </p:blipFill>
        <p:spPr>
          <a:xfrm>
            <a:off x="984289" y="365125"/>
            <a:ext cx="10223421" cy="6069121"/>
          </a:xfrm>
          <a:prstGeom prst="rect">
            <a:avLst/>
          </a:prstGeom>
        </p:spPr>
      </p:pic>
    </p:spTree>
    <p:extLst>
      <p:ext uri="{BB962C8B-B14F-4D97-AF65-F5344CB8AC3E}">
        <p14:creationId xmlns:p14="http://schemas.microsoft.com/office/powerpoint/2010/main" val="3482179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53DE72F83C304485CB48F0EB500F74" ma:contentTypeVersion="2" ma:contentTypeDescription="Create a new document." ma:contentTypeScope="" ma:versionID="bc0e187b71d5f5000abf84eeda08cfd5">
  <xsd:schema xmlns:xsd="http://www.w3.org/2001/XMLSchema" xmlns:xs="http://www.w3.org/2001/XMLSchema" xmlns:p="http://schemas.microsoft.com/office/2006/metadata/properties" xmlns:ns2="d3796eaa-2d76-446e-81b5-6c28c97e1d85" targetNamespace="http://schemas.microsoft.com/office/2006/metadata/properties" ma:root="true" ma:fieldsID="27c5c2825191b2bcf166a1bc037cdba0" ns2:_="">
    <xsd:import namespace="d3796eaa-2d76-446e-81b5-6c28c97e1d8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796eaa-2d76-446e-81b5-6c28c97e1d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3A67F0-211E-4811-B21E-15E243129B45}">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d3796eaa-2d76-446e-81b5-6c28c97e1d85"/>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C96D301-FA52-4A02-BEF7-02AB49A49D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796eaa-2d76-446e-81b5-6c28c97e1d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52470D-3F94-4355-A69E-20AE1A50E0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457</TotalTime>
  <Words>239</Words>
  <Application>Microsoft Office PowerPoint</Application>
  <PresentationFormat>Widescreen</PresentationFormat>
  <Paragraphs>52</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MS Gothic</vt:lpstr>
      <vt:lpstr>Arial</vt:lpstr>
      <vt:lpstr>Calibri</vt:lpstr>
      <vt:lpstr>Century Gothic</vt:lpstr>
      <vt:lpstr>Office Theme</vt:lpstr>
      <vt:lpstr>Billing and Accounts Receivable Round Table</vt:lpstr>
      <vt:lpstr>PowerPoint Presentation</vt:lpstr>
      <vt:lpstr>Abstract</vt:lpstr>
      <vt:lpstr>Learning Objectives</vt:lpstr>
      <vt:lpstr>Get to know your neighbor</vt:lpstr>
      <vt:lpstr>My Oracle Support Communities Receivables &amp; Billing – PSFT (MOSC)</vt:lpstr>
      <vt:lpstr>My Oracle Support Communities Receivables &amp; Billing – PSFT (MOSC)</vt:lpstr>
      <vt:lpstr>PowerPoint Presentation</vt:lpstr>
      <vt:lpstr>PowerPoint Presentation</vt:lpstr>
      <vt:lpstr>Questions, Pain Points, Enhancemnets</vt:lpstr>
      <vt:lpstr>Please complete a session evaluation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Derek Schroeder</dc:creator>
  <cp:lastModifiedBy>David E Laden</cp:lastModifiedBy>
  <cp:revision>66</cp:revision>
  <dcterms:created xsi:type="dcterms:W3CDTF">2018-02-12T16:36:46Z</dcterms:created>
  <dcterms:modified xsi:type="dcterms:W3CDTF">2019-07-17T18:18:42Z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0x010100BB53DE72F83C304485CB48F0EB500F74</vt:lpwstr>
  </property>
</Properties>
</file>