
<file path=[Content_Types].xml><?xml version="1.0" encoding="utf-8"?>
<Types xmlns="http://schemas.openxmlformats.org/package/2006/content-types">
  <Default Extension="png" ContentType="image/png"/>
  <Default Extension="bin"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handoutMasterIdLst>
    <p:handoutMasterId r:id="rId29"/>
  </p:handoutMasterIdLst>
  <p:sldIdLst>
    <p:sldId id="256" r:id="rId5"/>
    <p:sldId id="259" r:id="rId6"/>
    <p:sldId id="262" r:id="rId7"/>
    <p:sldId id="264" r:id="rId8"/>
    <p:sldId id="257" r:id="rId9"/>
    <p:sldId id="260" r:id="rId10"/>
    <p:sldId id="280" r:id="rId11"/>
    <p:sldId id="271" r:id="rId12"/>
    <p:sldId id="272" r:id="rId13"/>
    <p:sldId id="281" r:id="rId14"/>
    <p:sldId id="273" r:id="rId15"/>
    <p:sldId id="274" r:id="rId16"/>
    <p:sldId id="284" r:id="rId17"/>
    <p:sldId id="275" r:id="rId18"/>
    <p:sldId id="276" r:id="rId19"/>
    <p:sldId id="279" r:id="rId20"/>
    <p:sldId id="277" r:id="rId21"/>
    <p:sldId id="278" r:id="rId22"/>
    <p:sldId id="282" r:id="rId23"/>
    <p:sldId id="283" r:id="rId24"/>
    <p:sldId id="285" r:id="rId25"/>
    <p:sldId id="269" r:id="rId26"/>
    <p:sldId id="270"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83D6"/>
    <a:srgbClr val="37474F"/>
    <a:srgbClr val="F3F4F5"/>
    <a:srgbClr val="1DD189"/>
    <a:srgbClr val="85859C"/>
    <a:srgbClr val="E69153"/>
    <a:srgbClr val="4472C4"/>
    <a:srgbClr val="C3C7CA"/>
    <a:srgbClr val="EBF5F9"/>
    <a:srgbClr val="8791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0" d="100"/>
          <a:sy n="90" d="100"/>
        </p:scale>
        <p:origin x="114" y="624"/>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91" d="100"/>
          <a:sy n="91" d="100"/>
        </p:scale>
        <p:origin x="375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E0487B81-F120-47B7-8880-31D6058FDA2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xmlns="" id="{993E461C-3AA9-48F2-8A0E-93EB340B31D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9B121C-5C84-4CAC-927B-D73B0CBB529D}" type="datetimeFigureOut">
              <a:rPr lang="en-US" smtClean="0"/>
              <a:t>7/8/2019</a:t>
            </a:fld>
            <a:endParaRPr lang="en-US"/>
          </a:p>
        </p:txBody>
      </p:sp>
      <p:sp>
        <p:nvSpPr>
          <p:cNvPr id="4" name="Footer Placeholder 3">
            <a:extLst>
              <a:ext uri="{FF2B5EF4-FFF2-40B4-BE49-F238E27FC236}">
                <a16:creationId xmlns:a16="http://schemas.microsoft.com/office/drawing/2014/main" xmlns="" id="{FDD1B635-834E-4BD6-8998-2BC0E433E56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xmlns="" id="{EBCD4CFD-14A6-490C-8E24-84B92B33903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A86D249-19D0-4086-BDEC-D07CDBF32696}" type="slidenum">
              <a:rPr lang="en-US" smtClean="0"/>
              <a:t>‹#›</a:t>
            </a:fld>
            <a:endParaRPr lang="en-US"/>
          </a:p>
        </p:txBody>
      </p:sp>
    </p:spTree>
    <p:extLst>
      <p:ext uri="{BB962C8B-B14F-4D97-AF65-F5344CB8AC3E}">
        <p14:creationId xmlns:p14="http://schemas.microsoft.com/office/powerpoint/2010/main" val="18644740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32283E-063A-4586-A5BC-BC742BAA73F4}" type="datetimeFigureOut">
              <a:rPr lang="en-US" smtClean="0"/>
              <a:t>7/8/2019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0BC8A9-FAD6-4F00-87EA-BFADE150E365}" type="slidenum">
              <a:rPr lang="en-US" smtClean="0"/>
              <a:t>‹#›</a:t>
            </a:fld>
            <a:endParaRPr lang="en-US"/>
          </a:p>
        </p:txBody>
      </p:sp>
    </p:spTree>
    <p:extLst>
      <p:ext uri="{BB962C8B-B14F-4D97-AF65-F5344CB8AC3E}">
        <p14:creationId xmlns:p14="http://schemas.microsoft.com/office/powerpoint/2010/main" val="2323726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C0BC8A9-FAD6-4F00-87EA-BFADE150E365}" type="slidenum">
              <a:rPr lang="en-US" smtClean="0"/>
              <a:t>1</a:t>
            </a:fld>
            <a:endParaRPr lang="en-US"/>
          </a:p>
        </p:txBody>
      </p:sp>
    </p:spTree>
    <p:extLst>
      <p:ext uri="{BB962C8B-B14F-4D97-AF65-F5344CB8AC3E}">
        <p14:creationId xmlns:p14="http://schemas.microsoft.com/office/powerpoint/2010/main" val="30284422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F3F4F5"/>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xmlns="" id="{26A422C7-599F-4FA8-8CB4-53DC9DF6C7DC}"/>
              </a:ext>
            </a:extLst>
          </p:cNvPr>
          <p:cNvSpPr/>
          <p:nvPr userDrawn="1"/>
        </p:nvSpPr>
        <p:spPr>
          <a:xfrm>
            <a:off x="0" y="5653524"/>
            <a:ext cx="12192000" cy="1204475"/>
          </a:xfrm>
          <a:prstGeom prst="rect">
            <a:avLst/>
          </a:prstGeom>
          <a:solidFill>
            <a:srgbClr val="37474F"/>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xmlns="" id="{A2AC04FD-A4F6-4781-B84F-68F3D6710FB9}"/>
              </a:ext>
            </a:extLst>
          </p:cNvPr>
          <p:cNvSpPr>
            <a:spLocks noGrp="1"/>
          </p:cNvSpPr>
          <p:nvPr>
            <p:ph type="subTitle" idx="1"/>
          </p:nvPr>
        </p:nvSpPr>
        <p:spPr>
          <a:xfrm>
            <a:off x="838199" y="3429000"/>
            <a:ext cx="10515600" cy="559847"/>
          </a:xfrm>
        </p:spPr>
        <p:txBody>
          <a:bodyPr/>
          <a:lstStyle>
            <a:lvl1pPr marL="0" indent="0" algn="ctr">
              <a:buNone/>
              <a:defRPr sz="2400">
                <a:solidFill>
                  <a:srgbClr val="37474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0" name="Title 9">
            <a:extLst>
              <a:ext uri="{FF2B5EF4-FFF2-40B4-BE49-F238E27FC236}">
                <a16:creationId xmlns:a16="http://schemas.microsoft.com/office/drawing/2014/main" xmlns="" id="{19F5FB55-205A-49EC-9BBB-71B1FA669927}"/>
              </a:ext>
            </a:extLst>
          </p:cNvPr>
          <p:cNvSpPr>
            <a:spLocks noGrp="1"/>
          </p:cNvSpPr>
          <p:nvPr>
            <p:ph type="title"/>
          </p:nvPr>
        </p:nvSpPr>
        <p:spPr>
          <a:xfrm>
            <a:off x="838199" y="1942273"/>
            <a:ext cx="10515600" cy="1325563"/>
          </a:xfrm>
        </p:spPr>
        <p:txBody>
          <a:bodyPr/>
          <a:lstStyle>
            <a:lvl1pPr algn="ctr">
              <a:defRPr>
                <a:solidFill>
                  <a:srgbClr val="37474F"/>
                </a:solidFill>
              </a:defRPr>
            </a:lvl1pPr>
          </a:lstStyle>
          <a:p>
            <a:r>
              <a:rPr lang="en-US" dirty="0"/>
              <a:t>Click to edit Master title style</a:t>
            </a:r>
          </a:p>
        </p:txBody>
      </p:sp>
      <p:sp>
        <p:nvSpPr>
          <p:cNvPr id="7" name="Rectangle 6">
            <a:extLst>
              <a:ext uri="{FF2B5EF4-FFF2-40B4-BE49-F238E27FC236}">
                <a16:creationId xmlns:a16="http://schemas.microsoft.com/office/drawing/2014/main" xmlns="" id="{073B9DE6-9D28-4063-A31C-3D9F62B9DDC6}"/>
              </a:ext>
            </a:extLst>
          </p:cNvPr>
          <p:cNvSpPr/>
          <p:nvPr userDrawn="1"/>
        </p:nvSpPr>
        <p:spPr>
          <a:xfrm>
            <a:off x="0" y="0"/>
            <a:ext cx="12192000" cy="228600"/>
          </a:xfrm>
          <a:prstGeom prst="rect">
            <a:avLst/>
          </a:prstGeom>
          <a:solidFill>
            <a:srgbClr val="2F83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5">
            <a:extLst>
              <a:ext uri="{FF2B5EF4-FFF2-40B4-BE49-F238E27FC236}">
                <a16:creationId xmlns:a16="http://schemas.microsoft.com/office/drawing/2014/main" xmlns="" id="{2A4AA7A4-2985-4014-B2D3-B39FC69D7E43}"/>
              </a:ext>
            </a:extLst>
          </p:cNvPr>
          <p:cNvSpPr txBox="1">
            <a:spLocks/>
          </p:cNvSpPr>
          <p:nvPr userDrawn="1"/>
        </p:nvSpPr>
        <p:spPr>
          <a:xfrm>
            <a:off x="9561036" y="6073197"/>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0" kern="1200">
                <a:solidFill>
                  <a:srgbClr val="C3C7CA"/>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600" dirty="0"/>
              <a:t>#</a:t>
            </a:r>
            <a:r>
              <a:rPr lang="en-US" sz="1600" dirty="0" err="1"/>
              <a:t>PSRECONNECT</a:t>
            </a:r>
            <a:endParaRPr lang="en-US" sz="1600" dirty="0"/>
          </a:p>
        </p:txBody>
      </p:sp>
      <p:pic>
        <p:nvPicPr>
          <p:cNvPr id="5" name="Picture 4">
            <a:extLst>
              <a:ext uri="{FF2B5EF4-FFF2-40B4-BE49-F238E27FC236}">
                <a16:creationId xmlns:a16="http://schemas.microsoft.com/office/drawing/2014/main" xmlns="" id="{8E56A755-87B6-408A-8BCB-CBAB73F4E79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8215" y="5705131"/>
            <a:ext cx="3599320" cy="1101255"/>
          </a:xfrm>
          <a:prstGeom prst="rect">
            <a:avLst/>
          </a:prstGeom>
        </p:spPr>
      </p:pic>
    </p:spTree>
    <p:extLst>
      <p:ext uri="{BB962C8B-B14F-4D97-AF65-F5344CB8AC3E}">
        <p14:creationId xmlns:p14="http://schemas.microsoft.com/office/powerpoint/2010/main" val="2250057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37474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F896A3A-E107-4B88-87CC-9E7B179DA72E}"/>
              </a:ext>
            </a:extLst>
          </p:cNvPr>
          <p:cNvSpPr>
            <a:spLocks noGrp="1"/>
          </p:cNvSpPr>
          <p:nvPr>
            <p:ph type="title"/>
          </p:nvPr>
        </p:nvSpPr>
        <p:spPr>
          <a:xfrm>
            <a:off x="831850" y="1709739"/>
            <a:ext cx="10515600" cy="1500188"/>
          </a:xfrm>
        </p:spPr>
        <p:txBody>
          <a:bodyPr anchor="ctr">
            <a:normAutofit/>
          </a:bodyPr>
          <a:lstStyle>
            <a:lvl1pPr algn="ctr">
              <a:defRPr sz="4000">
                <a:solidFill>
                  <a:srgbClr val="F3F4F5"/>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xmlns="" id="{495FCA58-547D-42EF-8E2B-5336B6809BBA}"/>
              </a:ext>
            </a:extLst>
          </p:cNvPr>
          <p:cNvSpPr>
            <a:spLocks noGrp="1"/>
          </p:cNvSpPr>
          <p:nvPr>
            <p:ph type="body" idx="1"/>
          </p:nvPr>
        </p:nvSpPr>
        <p:spPr>
          <a:xfrm>
            <a:off x="831850" y="3424335"/>
            <a:ext cx="10515600" cy="1500187"/>
          </a:xfrm>
        </p:spPr>
        <p:txBody>
          <a:bodyPr/>
          <a:lstStyle>
            <a:lvl1pPr marL="0" indent="0" algn="ctr">
              <a:buNone/>
              <a:defRPr sz="2400">
                <a:solidFill>
                  <a:srgbClr val="F3F4F5"/>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2597043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valuation Slide">
    <p:bg>
      <p:bgPr>
        <a:solidFill>
          <a:srgbClr val="37474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F896A3A-E107-4B88-87CC-9E7B179DA72E}"/>
              </a:ext>
            </a:extLst>
          </p:cNvPr>
          <p:cNvSpPr>
            <a:spLocks noGrp="1"/>
          </p:cNvSpPr>
          <p:nvPr>
            <p:ph type="title" hasCustomPrompt="1"/>
          </p:nvPr>
        </p:nvSpPr>
        <p:spPr>
          <a:xfrm>
            <a:off x="831850" y="1709739"/>
            <a:ext cx="10515600" cy="1500188"/>
          </a:xfrm>
        </p:spPr>
        <p:txBody>
          <a:bodyPr anchor="ctr">
            <a:normAutofit/>
          </a:bodyPr>
          <a:lstStyle>
            <a:lvl1pPr algn="ctr">
              <a:defRPr sz="4000">
                <a:solidFill>
                  <a:srgbClr val="F3F4F5"/>
                </a:solidFill>
              </a:defRPr>
            </a:lvl1pPr>
          </a:lstStyle>
          <a:p>
            <a:r>
              <a:rPr lang="en-US" dirty="0"/>
              <a:t>Please complete a session evaluation</a:t>
            </a:r>
          </a:p>
        </p:txBody>
      </p:sp>
      <p:sp>
        <p:nvSpPr>
          <p:cNvPr id="3" name="Text Placeholder 2">
            <a:extLst>
              <a:ext uri="{FF2B5EF4-FFF2-40B4-BE49-F238E27FC236}">
                <a16:creationId xmlns:a16="http://schemas.microsoft.com/office/drawing/2014/main" xmlns="" id="{495FCA58-547D-42EF-8E2B-5336B6809BBA}"/>
              </a:ext>
            </a:extLst>
          </p:cNvPr>
          <p:cNvSpPr>
            <a:spLocks noGrp="1"/>
          </p:cNvSpPr>
          <p:nvPr>
            <p:ph type="body" idx="1" hasCustomPrompt="1"/>
          </p:nvPr>
        </p:nvSpPr>
        <p:spPr>
          <a:xfrm>
            <a:off x="831850" y="3387015"/>
            <a:ext cx="10515600" cy="381000"/>
          </a:xfrm>
        </p:spPr>
        <p:txBody>
          <a:bodyPr/>
          <a:lstStyle>
            <a:lvl1pPr marL="0" indent="0" algn="ctr">
              <a:buNone/>
              <a:defRPr sz="2400">
                <a:solidFill>
                  <a:srgbClr val="F3F4F5"/>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Session ID: ######</a:t>
            </a:r>
          </a:p>
        </p:txBody>
      </p:sp>
      <p:sp>
        <p:nvSpPr>
          <p:cNvPr id="6" name="Text Placeholder 2">
            <a:extLst>
              <a:ext uri="{FF2B5EF4-FFF2-40B4-BE49-F238E27FC236}">
                <a16:creationId xmlns:a16="http://schemas.microsoft.com/office/drawing/2014/main" xmlns="" id="{98A59E54-BAC1-40B1-B93E-CDE6F940AE65}"/>
              </a:ext>
            </a:extLst>
          </p:cNvPr>
          <p:cNvSpPr>
            <a:spLocks noGrp="1"/>
          </p:cNvSpPr>
          <p:nvPr>
            <p:ph type="body" idx="13" hasCustomPrompt="1"/>
          </p:nvPr>
        </p:nvSpPr>
        <p:spPr>
          <a:xfrm>
            <a:off x="831850" y="3962018"/>
            <a:ext cx="10515600" cy="1617688"/>
          </a:xfrm>
        </p:spPr>
        <p:txBody>
          <a:bodyPr/>
          <a:lstStyle>
            <a:lvl1pPr marL="0" indent="0" algn="ctr">
              <a:buNone/>
              <a:defRPr sz="1800">
                <a:solidFill>
                  <a:srgbClr val="F3F4F5"/>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Contact Info:</a:t>
            </a:r>
          </a:p>
          <a:p>
            <a:pPr lvl="0"/>
            <a:r>
              <a:rPr lang="en-US" dirty="0"/>
              <a:t>email@email.com</a:t>
            </a:r>
          </a:p>
          <a:p>
            <a:pPr lvl="0"/>
            <a:r>
              <a:rPr lang="en-US" dirty="0" err="1"/>
              <a:t>tel</a:t>
            </a:r>
            <a:r>
              <a:rPr lang="en-US" dirty="0"/>
              <a:t>: 555.555.5555</a:t>
            </a:r>
          </a:p>
        </p:txBody>
      </p:sp>
      <p:pic>
        <p:nvPicPr>
          <p:cNvPr id="7" name="Picture 6">
            <a:extLst>
              <a:ext uri="{FF2B5EF4-FFF2-40B4-BE49-F238E27FC236}">
                <a16:creationId xmlns:a16="http://schemas.microsoft.com/office/drawing/2014/main" xmlns="" id="{B9D48D19-AD13-475D-8F76-61B8546D092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14477" y="5684481"/>
            <a:ext cx="3599320" cy="1101255"/>
          </a:xfrm>
          <a:prstGeom prst="rect">
            <a:avLst/>
          </a:prstGeom>
        </p:spPr>
      </p:pic>
    </p:spTree>
    <p:extLst>
      <p:ext uri="{BB962C8B-B14F-4D97-AF65-F5344CB8AC3E}">
        <p14:creationId xmlns:p14="http://schemas.microsoft.com/office/powerpoint/2010/main" val="42483252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losing Slide">
    <p:bg>
      <p:bgPr>
        <a:solidFill>
          <a:srgbClr val="F3F4F5"/>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xmlns="" id="{26A422C7-599F-4FA8-8CB4-53DC9DF6C7DC}"/>
              </a:ext>
            </a:extLst>
          </p:cNvPr>
          <p:cNvSpPr/>
          <p:nvPr userDrawn="1"/>
        </p:nvSpPr>
        <p:spPr>
          <a:xfrm>
            <a:off x="0" y="5653524"/>
            <a:ext cx="12192000" cy="1204475"/>
          </a:xfrm>
          <a:prstGeom prst="rect">
            <a:avLst/>
          </a:prstGeom>
          <a:solidFill>
            <a:srgbClr val="37474F"/>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xmlns="" id="{073B9DE6-9D28-4063-A31C-3D9F62B9DDC6}"/>
              </a:ext>
            </a:extLst>
          </p:cNvPr>
          <p:cNvSpPr/>
          <p:nvPr userDrawn="1"/>
        </p:nvSpPr>
        <p:spPr>
          <a:xfrm>
            <a:off x="0" y="0"/>
            <a:ext cx="12192000" cy="228600"/>
          </a:xfrm>
          <a:prstGeom prst="rect">
            <a:avLst/>
          </a:prstGeom>
          <a:solidFill>
            <a:srgbClr val="2F83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5">
            <a:extLst>
              <a:ext uri="{FF2B5EF4-FFF2-40B4-BE49-F238E27FC236}">
                <a16:creationId xmlns:a16="http://schemas.microsoft.com/office/drawing/2014/main" xmlns="" id="{2A4AA7A4-2985-4014-B2D3-B39FC69D7E43}"/>
              </a:ext>
            </a:extLst>
          </p:cNvPr>
          <p:cNvSpPr txBox="1">
            <a:spLocks/>
          </p:cNvSpPr>
          <p:nvPr userDrawn="1"/>
        </p:nvSpPr>
        <p:spPr>
          <a:xfrm>
            <a:off x="9561036" y="6073197"/>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0" kern="1200">
                <a:solidFill>
                  <a:srgbClr val="C3C7CA"/>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600" dirty="0"/>
              <a:t>#</a:t>
            </a:r>
            <a:r>
              <a:rPr lang="en-US" sz="1600" dirty="0" err="1"/>
              <a:t>PSRECONNECT</a:t>
            </a:r>
            <a:endParaRPr lang="en-US" sz="1600" dirty="0"/>
          </a:p>
        </p:txBody>
      </p:sp>
      <p:sp>
        <p:nvSpPr>
          <p:cNvPr id="9" name="TextBox 8">
            <a:extLst>
              <a:ext uri="{FF2B5EF4-FFF2-40B4-BE49-F238E27FC236}">
                <a16:creationId xmlns:a16="http://schemas.microsoft.com/office/drawing/2014/main" xmlns="" id="{4590BBC3-46A8-4279-B98D-3C08C60FE4C1}"/>
              </a:ext>
            </a:extLst>
          </p:cNvPr>
          <p:cNvSpPr txBox="1"/>
          <p:nvPr userDrawn="1"/>
        </p:nvSpPr>
        <p:spPr>
          <a:xfrm>
            <a:off x="3549965" y="1085171"/>
            <a:ext cx="5092070" cy="615553"/>
          </a:xfrm>
          <a:prstGeom prst="rect">
            <a:avLst/>
          </a:prstGeom>
          <a:noFill/>
        </p:spPr>
        <p:txBody>
          <a:bodyPr wrap="square" rtlCol="0">
            <a:spAutoFit/>
          </a:bodyPr>
          <a:lstStyle/>
          <a:p>
            <a:r>
              <a:rPr lang="en-US" sz="1700" dirty="0">
                <a:solidFill>
                  <a:srgbClr val="2C2C2C"/>
                </a:solidFill>
                <a:latin typeface="+mj-lt"/>
                <a:cs typeface="Arial" panose="020B0604020202020204" pitchFamily="34" charset="0"/>
              </a:rPr>
              <a:t>A 55,000+ member user community for Oracle Cloud, JD Edwards and PeopleSoft customers.</a:t>
            </a:r>
          </a:p>
        </p:txBody>
      </p:sp>
      <p:sp>
        <p:nvSpPr>
          <p:cNvPr id="12" name="TextBox 11">
            <a:extLst>
              <a:ext uri="{FF2B5EF4-FFF2-40B4-BE49-F238E27FC236}">
                <a16:creationId xmlns:a16="http://schemas.microsoft.com/office/drawing/2014/main" xmlns="" id="{B672AB60-386E-4502-AA82-6CFD01C476F4}"/>
              </a:ext>
            </a:extLst>
          </p:cNvPr>
          <p:cNvSpPr txBox="1"/>
          <p:nvPr userDrawn="1"/>
        </p:nvSpPr>
        <p:spPr>
          <a:xfrm>
            <a:off x="2269435" y="2081909"/>
            <a:ext cx="7653130" cy="400110"/>
          </a:xfrm>
          <a:prstGeom prst="rect">
            <a:avLst/>
          </a:prstGeom>
          <a:noFill/>
        </p:spPr>
        <p:txBody>
          <a:bodyPr wrap="square" rtlCol="0">
            <a:spAutoFit/>
          </a:bodyPr>
          <a:lstStyle/>
          <a:p>
            <a:pPr algn="ctr"/>
            <a:r>
              <a:rPr lang="en-US" sz="2000" b="1" dirty="0">
                <a:solidFill>
                  <a:srgbClr val="4472C4"/>
                </a:solidFill>
              </a:rPr>
              <a:t>What the Quest PeopleSoft Community offers:</a:t>
            </a:r>
          </a:p>
        </p:txBody>
      </p:sp>
      <p:sp>
        <p:nvSpPr>
          <p:cNvPr id="13" name="TextBox 12">
            <a:extLst>
              <a:ext uri="{FF2B5EF4-FFF2-40B4-BE49-F238E27FC236}">
                <a16:creationId xmlns:a16="http://schemas.microsoft.com/office/drawing/2014/main" xmlns="" id="{51255A54-3A6C-432F-9D1A-506A99535BE9}"/>
              </a:ext>
            </a:extLst>
          </p:cNvPr>
          <p:cNvSpPr txBox="1"/>
          <p:nvPr userDrawn="1"/>
        </p:nvSpPr>
        <p:spPr>
          <a:xfrm>
            <a:off x="3942736" y="2482019"/>
            <a:ext cx="5227983" cy="2169825"/>
          </a:xfrm>
          <a:prstGeom prst="rect">
            <a:avLst/>
          </a:prstGeom>
          <a:noFill/>
        </p:spPr>
        <p:txBody>
          <a:bodyPr wrap="square" rtlCol="0">
            <a:spAutoFit/>
          </a:bodyPr>
          <a:lstStyle/>
          <a:p>
            <a:pPr marL="285750" indent="-285750">
              <a:lnSpc>
                <a:spcPct val="150000"/>
              </a:lnSpc>
              <a:buSzPct val="115000"/>
              <a:buFontTx/>
              <a:buBlip>
                <a:blip r:embed="rId2"/>
              </a:buBlip>
            </a:pPr>
            <a:r>
              <a:rPr lang="en-US" dirty="0"/>
              <a:t>Customized digital content</a:t>
            </a:r>
          </a:p>
          <a:p>
            <a:pPr marL="285750" indent="-285750">
              <a:lnSpc>
                <a:spcPct val="150000"/>
              </a:lnSpc>
              <a:buSzPct val="115000"/>
              <a:buFontTx/>
              <a:buBlip>
                <a:blip r:embed="rId2"/>
              </a:buBlip>
            </a:pPr>
            <a:r>
              <a:rPr lang="en-US" dirty="0"/>
              <a:t>Official PeopleSoft newsletter</a:t>
            </a:r>
          </a:p>
          <a:p>
            <a:pPr marL="285750" indent="-285750">
              <a:lnSpc>
                <a:spcPct val="150000"/>
              </a:lnSpc>
              <a:buSzPct val="115000"/>
              <a:buFontTx/>
              <a:buBlip>
                <a:blip r:embed="rId2"/>
              </a:buBlip>
            </a:pPr>
            <a:r>
              <a:rPr lang="en-US" dirty="0"/>
              <a:t>Customer success stories</a:t>
            </a:r>
          </a:p>
          <a:p>
            <a:pPr marL="285750" indent="-285750">
              <a:lnSpc>
                <a:spcPct val="150000"/>
              </a:lnSpc>
              <a:buSzPct val="115000"/>
              <a:buFontTx/>
              <a:buBlip>
                <a:blip r:embed="rId2"/>
              </a:buBlip>
            </a:pPr>
            <a:r>
              <a:rPr lang="en-US" dirty="0"/>
              <a:t>Virtual and face-to-face events</a:t>
            </a:r>
          </a:p>
          <a:p>
            <a:pPr marL="285750" indent="-285750">
              <a:lnSpc>
                <a:spcPct val="150000"/>
              </a:lnSpc>
              <a:buSzPct val="115000"/>
              <a:buFontTx/>
              <a:buBlip>
                <a:blip r:embed="rId2"/>
              </a:buBlip>
            </a:pPr>
            <a:r>
              <a:rPr lang="en-US" dirty="0"/>
              <a:t>PeopleSoft networking groups</a:t>
            </a:r>
          </a:p>
        </p:txBody>
      </p:sp>
      <p:sp>
        <p:nvSpPr>
          <p:cNvPr id="14" name="TextBox 13">
            <a:extLst>
              <a:ext uri="{FF2B5EF4-FFF2-40B4-BE49-F238E27FC236}">
                <a16:creationId xmlns:a16="http://schemas.microsoft.com/office/drawing/2014/main" xmlns="" id="{558604C5-CAA4-4461-A479-FD9DB6A7123D}"/>
              </a:ext>
            </a:extLst>
          </p:cNvPr>
          <p:cNvSpPr txBox="1"/>
          <p:nvPr userDrawn="1"/>
        </p:nvSpPr>
        <p:spPr>
          <a:xfrm>
            <a:off x="2150094" y="4838289"/>
            <a:ext cx="7891812" cy="454996"/>
          </a:xfrm>
          <a:prstGeom prst="rect">
            <a:avLst/>
          </a:prstGeom>
          <a:noFill/>
        </p:spPr>
        <p:txBody>
          <a:bodyPr wrap="square" rtlCol="0">
            <a:spAutoFit/>
          </a:bodyPr>
          <a:lstStyle/>
          <a:p>
            <a:pPr marL="0" indent="0" algn="ctr">
              <a:lnSpc>
                <a:spcPct val="150000"/>
              </a:lnSpc>
              <a:buSzPct val="115000"/>
              <a:buFontTx/>
              <a:buNone/>
            </a:pPr>
            <a:r>
              <a:rPr lang="en-US" dirty="0"/>
              <a:t>Visit </a:t>
            </a:r>
            <a:r>
              <a:rPr lang="en-US" b="1" dirty="0">
                <a:solidFill>
                  <a:srgbClr val="1DD189"/>
                </a:solidFill>
              </a:rPr>
              <a:t>www.QuestOracleCommunity.org </a:t>
            </a:r>
            <a:r>
              <a:rPr lang="en-US" dirty="0"/>
              <a:t>for more information!</a:t>
            </a:r>
          </a:p>
        </p:txBody>
      </p:sp>
      <p:sp>
        <p:nvSpPr>
          <p:cNvPr id="15" name="Rectangle 14">
            <a:extLst>
              <a:ext uri="{FF2B5EF4-FFF2-40B4-BE49-F238E27FC236}">
                <a16:creationId xmlns:a16="http://schemas.microsoft.com/office/drawing/2014/main" xmlns="" id="{93FBA8D2-F46B-453C-BE59-910BCB776E1A}"/>
              </a:ext>
            </a:extLst>
          </p:cNvPr>
          <p:cNvSpPr/>
          <p:nvPr userDrawn="1"/>
        </p:nvSpPr>
        <p:spPr>
          <a:xfrm>
            <a:off x="4148992" y="532924"/>
            <a:ext cx="3894015" cy="400110"/>
          </a:xfrm>
          <a:prstGeom prst="rect">
            <a:avLst/>
          </a:prstGeom>
        </p:spPr>
        <p:txBody>
          <a:bodyPr wrap="square">
            <a:spAutoFit/>
          </a:bodyPr>
          <a:lstStyle/>
          <a:p>
            <a:r>
              <a:rPr lang="en-US" sz="2000" b="1" dirty="0">
                <a:solidFill>
                  <a:srgbClr val="1DD189"/>
                </a:solidFill>
              </a:rPr>
              <a:t>Who is the </a:t>
            </a:r>
            <a:r>
              <a:rPr lang="en-US" sz="2000" b="1">
                <a:solidFill>
                  <a:srgbClr val="1DD189"/>
                </a:solidFill>
              </a:rPr>
              <a:t>Quest Community</a:t>
            </a:r>
            <a:r>
              <a:rPr lang="en-US" sz="2000" b="1" dirty="0">
                <a:solidFill>
                  <a:srgbClr val="1DD189"/>
                </a:solidFill>
              </a:rPr>
              <a:t>?</a:t>
            </a:r>
            <a:endParaRPr lang="en-US" sz="2000" dirty="0"/>
          </a:p>
        </p:txBody>
      </p:sp>
      <p:pic>
        <p:nvPicPr>
          <p:cNvPr id="17" name="Picture 16">
            <a:extLst>
              <a:ext uri="{FF2B5EF4-FFF2-40B4-BE49-F238E27FC236}">
                <a16:creationId xmlns:a16="http://schemas.microsoft.com/office/drawing/2014/main" xmlns="" id="{422D7A61-F153-4819-BC2F-9800FB0A5C3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3416" y="5705131"/>
            <a:ext cx="3599320" cy="1101255"/>
          </a:xfrm>
          <a:prstGeom prst="rect">
            <a:avLst/>
          </a:prstGeom>
        </p:spPr>
      </p:pic>
    </p:spTree>
    <p:extLst>
      <p:ext uri="{BB962C8B-B14F-4D97-AF65-F5344CB8AC3E}">
        <p14:creationId xmlns:p14="http://schemas.microsoft.com/office/powerpoint/2010/main" val="3126630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ingle Column - Dark foote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xmlns="" id="{D212415A-7189-4013-928C-4DB099B3390B}"/>
              </a:ext>
            </a:extLst>
          </p:cNvPr>
          <p:cNvSpPr/>
          <p:nvPr userDrawn="1"/>
        </p:nvSpPr>
        <p:spPr>
          <a:xfrm>
            <a:off x="0" y="6472985"/>
            <a:ext cx="12192000" cy="385014"/>
          </a:xfrm>
          <a:prstGeom prst="rect">
            <a:avLst/>
          </a:prstGeom>
          <a:solidFill>
            <a:srgbClr val="37474F"/>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F3F0BB51-7885-4C9C-81FC-428F8DB311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44B236BF-65AB-4ED7-B483-C946BF1120BF}"/>
              </a:ext>
            </a:extLst>
          </p:cNvPr>
          <p:cNvSpPr>
            <a:spLocks noGrp="1"/>
          </p:cNvSpPr>
          <p:nvPr>
            <p:ph idx="1"/>
          </p:nvPr>
        </p:nvSpPr>
        <p:spPr>
          <a:xfrm>
            <a:off x="838200" y="1825625"/>
            <a:ext cx="10515600" cy="44911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a:extLst>
              <a:ext uri="{FF2B5EF4-FFF2-40B4-BE49-F238E27FC236}">
                <a16:creationId xmlns:a16="http://schemas.microsoft.com/office/drawing/2014/main" xmlns="" id="{ADA5E55C-48ED-4185-9A19-105B35A895FB}"/>
              </a:ext>
            </a:extLst>
          </p:cNvPr>
          <p:cNvSpPr/>
          <p:nvPr userDrawn="1"/>
        </p:nvSpPr>
        <p:spPr>
          <a:xfrm>
            <a:off x="0" y="0"/>
            <a:ext cx="12192000" cy="230188"/>
          </a:xfrm>
          <a:prstGeom prst="rect">
            <a:avLst/>
          </a:prstGeom>
          <a:solidFill>
            <a:srgbClr val="2F83D6"/>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xmlns="" id="{C56CD52C-7E5E-48CF-A009-B1F55259867F}"/>
              </a:ext>
            </a:extLst>
          </p:cNvPr>
          <p:cNvSpPr txBox="1">
            <a:spLocks/>
          </p:cNvSpPr>
          <p:nvPr userDrawn="1"/>
        </p:nvSpPr>
        <p:spPr>
          <a:xfrm>
            <a:off x="628650" y="6472985"/>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0" kern="1200">
                <a:solidFill>
                  <a:srgbClr val="C3C7CA"/>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200" dirty="0"/>
              <a:t>#</a:t>
            </a:r>
            <a:r>
              <a:rPr lang="en-US" sz="1200" dirty="0" err="1"/>
              <a:t>PSRECONNECT</a:t>
            </a:r>
            <a:endParaRPr lang="en-US" sz="1200" dirty="0"/>
          </a:p>
        </p:txBody>
      </p:sp>
    </p:spTree>
    <p:extLst>
      <p:ext uri="{BB962C8B-B14F-4D97-AF65-F5344CB8AC3E}">
        <p14:creationId xmlns:p14="http://schemas.microsoft.com/office/powerpoint/2010/main" val="1811777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Single Column - White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3F0BB51-7885-4C9C-81FC-428F8DB311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44B236BF-65AB-4ED7-B483-C946BF1120BF}"/>
              </a:ext>
            </a:extLst>
          </p:cNvPr>
          <p:cNvSpPr>
            <a:spLocks noGrp="1"/>
          </p:cNvSpPr>
          <p:nvPr>
            <p:ph idx="1"/>
          </p:nvPr>
        </p:nvSpPr>
        <p:spPr>
          <a:xfrm>
            <a:off x="838200" y="1825625"/>
            <a:ext cx="10515600" cy="45285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a:extLst>
              <a:ext uri="{FF2B5EF4-FFF2-40B4-BE49-F238E27FC236}">
                <a16:creationId xmlns:a16="http://schemas.microsoft.com/office/drawing/2014/main" xmlns="" id="{ADA5E55C-48ED-4185-9A19-105B35A895FB}"/>
              </a:ext>
            </a:extLst>
          </p:cNvPr>
          <p:cNvSpPr/>
          <p:nvPr userDrawn="1"/>
        </p:nvSpPr>
        <p:spPr>
          <a:xfrm>
            <a:off x="0" y="0"/>
            <a:ext cx="12192000" cy="230188"/>
          </a:xfrm>
          <a:prstGeom prst="rect">
            <a:avLst/>
          </a:prstGeom>
          <a:solidFill>
            <a:srgbClr val="2F83D6"/>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8" name="Slide Number Placeholder 5">
            <a:extLst>
              <a:ext uri="{FF2B5EF4-FFF2-40B4-BE49-F238E27FC236}">
                <a16:creationId xmlns:a16="http://schemas.microsoft.com/office/drawing/2014/main" xmlns="" id="{CCE3F82F-C40C-46F0-91D1-EECFDFBBA068}"/>
              </a:ext>
            </a:extLst>
          </p:cNvPr>
          <p:cNvSpPr txBox="1">
            <a:spLocks/>
          </p:cNvSpPr>
          <p:nvPr userDrawn="1"/>
        </p:nvSpPr>
        <p:spPr>
          <a:xfrm>
            <a:off x="628650" y="6472985"/>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0" kern="1200">
                <a:solidFill>
                  <a:srgbClr val="C3C7CA"/>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200" dirty="0">
                <a:solidFill>
                  <a:srgbClr val="37474F"/>
                </a:solidFill>
              </a:rPr>
              <a:t>#</a:t>
            </a:r>
            <a:r>
              <a:rPr lang="en-US" sz="1200" dirty="0" err="1">
                <a:solidFill>
                  <a:srgbClr val="37474F"/>
                </a:solidFill>
              </a:rPr>
              <a:t>PSRECONNECT</a:t>
            </a:r>
            <a:endParaRPr lang="en-US" sz="1200" dirty="0">
              <a:solidFill>
                <a:srgbClr val="37474F"/>
              </a:solidFill>
            </a:endParaRPr>
          </a:p>
        </p:txBody>
      </p:sp>
    </p:spTree>
    <p:extLst>
      <p:ext uri="{BB962C8B-B14F-4D97-AF65-F5344CB8AC3E}">
        <p14:creationId xmlns:p14="http://schemas.microsoft.com/office/powerpoint/2010/main" val="844717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ingle Column and Summary - Dark Footer">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xmlns="" id="{83D7AE89-4FED-48EB-B6D6-59DA5B8901B6}"/>
              </a:ext>
            </a:extLst>
          </p:cNvPr>
          <p:cNvSpPr>
            <a:spLocks noGrp="1"/>
          </p:cNvSpPr>
          <p:nvPr>
            <p:ph type="body" sz="quarter" idx="14" hasCustomPrompt="1"/>
          </p:nvPr>
        </p:nvSpPr>
        <p:spPr>
          <a:xfrm>
            <a:off x="838200" y="5278118"/>
            <a:ext cx="10515600" cy="1051570"/>
          </a:xfrm>
          <a:solidFill>
            <a:srgbClr val="F3F4F5"/>
          </a:solidFill>
          <a:ln w="76200" cap="sq">
            <a:solidFill>
              <a:srgbClr val="2F83D6"/>
            </a:solidFill>
            <a:miter lim="800000"/>
          </a:ln>
        </p:spPr>
        <p:txBody>
          <a:bodyPr lIns="457200" tIns="182880" rIns="457200" bIns="182880" anchor="ctr">
            <a:spAutoFit/>
          </a:bodyPr>
          <a:lstStyle>
            <a:lvl1pPr marL="0" indent="0" algn="ctr">
              <a:buFontTx/>
              <a:buNone/>
              <a:defRPr lang="en-US" sz="2000" b="0" i="0" smtClean="0">
                <a:ln>
                  <a:noFill/>
                </a:ln>
                <a:solidFill>
                  <a:srgbClr val="37474F"/>
                </a:solidFill>
                <a:effectLst/>
                <a:latin typeface="+mj-lt"/>
                <a:ea typeface="MS Gothic" panose="020B0609070205080204" pitchFamily="49" charset="-128"/>
              </a:defRPr>
            </a:lvl1pPr>
          </a:lstStyle>
          <a:p>
            <a:pPr lvl="0"/>
            <a:r>
              <a:rPr lang="en-US" dirty="0">
                <a:latin typeface="+mj-lt"/>
              </a:rPr>
              <a:t>This section can be used for a summary, quote, or quick </a:t>
            </a:r>
            <a:r>
              <a:rPr lang="en-US">
                <a:latin typeface="+mj-lt"/>
              </a:rPr>
              <a:t>fact.</a:t>
            </a:r>
          </a:p>
          <a:p>
            <a:pPr lvl="0"/>
            <a:r>
              <a:rPr lang="en-US">
                <a:latin typeface="+mj-lt"/>
              </a:rPr>
              <a:t>The quick brown fox jumped over the lazy dog.</a:t>
            </a:r>
            <a:endParaRPr lang="en-US" dirty="0"/>
          </a:p>
        </p:txBody>
      </p:sp>
      <p:sp>
        <p:nvSpPr>
          <p:cNvPr id="2" name="Title 1">
            <a:extLst>
              <a:ext uri="{FF2B5EF4-FFF2-40B4-BE49-F238E27FC236}">
                <a16:creationId xmlns:a16="http://schemas.microsoft.com/office/drawing/2014/main" xmlns="" id="{F3F0BB51-7885-4C9C-81FC-428F8DB311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44B236BF-65AB-4ED7-B483-C946BF1120BF}"/>
              </a:ext>
            </a:extLst>
          </p:cNvPr>
          <p:cNvSpPr>
            <a:spLocks noGrp="1"/>
          </p:cNvSpPr>
          <p:nvPr>
            <p:ph idx="1"/>
          </p:nvPr>
        </p:nvSpPr>
        <p:spPr>
          <a:xfrm>
            <a:off x="838200" y="1825625"/>
            <a:ext cx="10515600" cy="331091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xmlns="" id="{ADA5E55C-48ED-4185-9A19-105B35A895FB}"/>
              </a:ext>
            </a:extLst>
          </p:cNvPr>
          <p:cNvSpPr/>
          <p:nvPr userDrawn="1"/>
        </p:nvSpPr>
        <p:spPr>
          <a:xfrm>
            <a:off x="0" y="0"/>
            <a:ext cx="12192000" cy="230188"/>
          </a:xfrm>
          <a:prstGeom prst="rect">
            <a:avLst/>
          </a:prstGeom>
          <a:solidFill>
            <a:srgbClr val="2F83D6"/>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xmlns="" id="{70BF7AB7-15F0-4E8D-8BAA-35B4670BE5F3}"/>
              </a:ext>
            </a:extLst>
          </p:cNvPr>
          <p:cNvSpPr/>
          <p:nvPr userDrawn="1"/>
        </p:nvSpPr>
        <p:spPr>
          <a:xfrm>
            <a:off x="0" y="6472985"/>
            <a:ext cx="12192000" cy="385014"/>
          </a:xfrm>
          <a:prstGeom prst="rect">
            <a:avLst/>
          </a:prstGeom>
          <a:solidFill>
            <a:srgbClr val="37474F"/>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 name="Slide Number Placeholder 5">
            <a:extLst>
              <a:ext uri="{FF2B5EF4-FFF2-40B4-BE49-F238E27FC236}">
                <a16:creationId xmlns:a16="http://schemas.microsoft.com/office/drawing/2014/main" xmlns="" id="{99AD52B9-C950-417A-8092-7E7F1DFB0330}"/>
              </a:ext>
            </a:extLst>
          </p:cNvPr>
          <p:cNvSpPr txBox="1">
            <a:spLocks/>
          </p:cNvSpPr>
          <p:nvPr userDrawn="1"/>
        </p:nvSpPr>
        <p:spPr>
          <a:xfrm>
            <a:off x="628650" y="6472985"/>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0" kern="1200">
                <a:solidFill>
                  <a:srgbClr val="C3C7CA"/>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200" dirty="0"/>
              <a:t>#</a:t>
            </a:r>
            <a:r>
              <a:rPr lang="en-US" sz="1200" dirty="0" err="1"/>
              <a:t>PSRECONNECT</a:t>
            </a:r>
            <a:endParaRPr lang="en-US" sz="1200" dirty="0"/>
          </a:p>
        </p:txBody>
      </p:sp>
    </p:spTree>
    <p:extLst>
      <p:ext uri="{BB962C8B-B14F-4D97-AF65-F5344CB8AC3E}">
        <p14:creationId xmlns:p14="http://schemas.microsoft.com/office/powerpoint/2010/main" val="2605912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ingle Column and Summary - White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3F0BB51-7885-4C9C-81FC-428F8DB311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44B236BF-65AB-4ED7-B483-C946BF1120BF}"/>
              </a:ext>
            </a:extLst>
          </p:cNvPr>
          <p:cNvSpPr>
            <a:spLocks noGrp="1"/>
          </p:cNvSpPr>
          <p:nvPr>
            <p:ph idx="1"/>
          </p:nvPr>
        </p:nvSpPr>
        <p:spPr>
          <a:xfrm>
            <a:off x="838200" y="1825625"/>
            <a:ext cx="10515600" cy="331091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xmlns="" id="{ADA5E55C-48ED-4185-9A19-105B35A895FB}"/>
              </a:ext>
            </a:extLst>
          </p:cNvPr>
          <p:cNvSpPr/>
          <p:nvPr userDrawn="1"/>
        </p:nvSpPr>
        <p:spPr>
          <a:xfrm>
            <a:off x="0" y="0"/>
            <a:ext cx="12192000" cy="230188"/>
          </a:xfrm>
          <a:prstGeom prst="rect">
            <a:avLst/>
          </a:prstGeom>
          <a:solidFill>
            <a:srgbClr val="2F83D6"/>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1" name="Text Placeholder 7">
            <a:extLst>
              <a:ext uri="{FF2B5EF4-FFF2-40B4-BE49-F238E27FC236}">
                <a16:creationId xmlns:a16="http://schemas.microsoft.com/office/drawing/2014/main" xmlns="" id="{7E95D25A-3586-443B-B51A-F2F39A8AB8DA}"/>
              </a:ext>
            </a:extLst>
          </p:cNvPr>
          <p:cNvSpPr>
            <a:spLocks noGrp="1"/>
          </p:cNvSpPr>
          <p:nvPr>
            <p:ph type="body" sz="quarter" idx="14" hasCustomPrompt="1"/>
          </p:nvPr>
        </p:nvSpPr>
        <p:spPr>
          <a:xfrm>
            <a:off x="838200" y="5278118"/>
            <a:ext cx="10515600" cy="1051570"/>
          </a:xfrm>
          <a:solidFill>
            <a:srgbClr val="F3F4F5"/>
          </a:solidFill>
          <a:ln w="76200" cap="sq">
            <a:solidFill>
              <a:srgbClr val="2F83D6"/>
            </a:solidFill>
            <a:miter lim="800000"/>
          </a:ln>
        </p:spPr>
        <p:txBody>
          <a:bodyPr lIns="457200" tIns="182880" rIns="457200" bIns="182880" anchor="ctr">
            <a:spAutoFit/>
          </a:bodyPr>
          <a:lstStyle>
            <a:lvl1pPr marL="0" indent="0" algn="ctr">
              <a:buFontTx/>
              <a:buNone/>
              <a:defRPr lang="en-US" sz="2000" b="0" i="0" smtClean="0">
                <a:ln>
                  <a:noFill/>
                </a:ln>
                <a:solidFill>
                  <a:srgbClr val="37474F"/>
                </a:solidFill>
                <a:effectLst/>
                <a:latin typeface="+mj-lt"/>
                <a:ea typeface="MS Gothic" panose="020B0609070205080204" pitchFamily="49" charset="-128"/>
              </a:defRPr>
            </a:lvl1pPr>
          </a:lstStyle>
          <a:p>
            <a:pPr lvl="0"/>
            <a:r>
              <a:rPr lang="en-US" dirty="0">
                <a:latin typeface="+mj-lt"/>
              </a:rPr>
              <a:t>This section can be used for a summary, quote, or quick fact.</a:t>
            </a:r>
          </a:p>
          <a:p>
            <a:pPr lvl="0"/>
            <a:r>
              <a:rPr lang="en-US" dirty="0">
                <a:latin typeface="+mj-lt"/>
              </a:rPr>
              <a:t>The quick brown fox jumped over the lazy dog.</a:t>
            </a:r>
            <a:endParaRPr lang="en-US" dirty="0"/>
          </a:p>
        </p:txBody>
      </p:sp>
      <p:sp>
        <p:nvSpPr>
          <p:cNvPr id="8" name="Slide Number Placeholder 5">
            <a:extLst>
              <a:ext uri="{FF2B5EF4-FFF2-40B4-BE49-F238E27FC236}">
                <a16:creationId xmlns:a16="http://schemas.microsoft.com/office/drawing/2014/main" xmlns="" id="{B3E3906D-B50C-4E33-B6DF-B8B93A4A8618}"/>
              </a:ext>
            </a:extLst>
          </p:cNvPr>
          <p:cNvSpPr txBox="1">
            <a:spLocks/>
          </p:cNvSpPr>
          <p:nvPr userDrawn="1"/>
        </p:nvSpPr>
        <p:spPr>
          <a:xfrm>
            <a:off x="628650" y="6472985"/>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0" kern="1200">
                <a:solidFill>
                  <a:srgbClr val="C3C7CA"/>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200" dirty="0">
                <a:solidFill>
                  <a:srgbClr val="37474F"/>
                </a:solidFill>
              </a:rPr>
              <a:t>#</a:t>
            </a:r>
            <a:r>
              <a:rPr lang="en-US" sz="1200" dirty="0" err="1">
                <a:solidFill>
                  <a:srgbClr val="37474F"/>
                </a:solidFill>
              </a:rPr>
              <a:t>PSRECONNECT</a:t>
            </a:r>
            <a:endParaRPr lang="en-US" sz="1200" dirty="0">
              <a:solidFill>
                <a:srgbClr val="37474F"/>
              </a:solidFill>
            </a:endParaRPr>
          </a:p>
        </p:txBody>
      </p:sp>
    </p:spTree>
    <p:extLst>
      <p:ext uri="{BB962C8B-B14F-4D97-AF65-F5344CB8AC3E}">
        <p14:creationId xmlns:p14="http://schemas.microsoft.com/office/powerpoint/2010/main" val="524719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lumn - Dark Foote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xmlns="" id="{6A303D44-F7EC-498B-8613-731F3A1C8BCA}"/>
              </a:ext>
            </a:extLst>
          </p:cNvPr>
          <p:cNvSpPr/>
          <p:nvPr userDrawn="1"/>
        </p:nvSpPr>
        <p:spPr>
          <a:xfrm>
            <a:off x="0" y="6472985"/>
            <a:ext cx="12192000" cy="385014"/>
          </a:xfrm>
          <a:prstGeom prst="rect">
            <a:avLst/>
          </a:prstGeom>
          <a:solidFill>
            <a:srgbClr val="37474F"/>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C0F431C0-FD1D-480C-8227-3A0ECE39B13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xmlns="" id="{4598ED58-E017-44CE-B556-22A49E3EA1CC}"/>
              </a:ext>
            </a:extLst>
          </p:cNvPr>
          <p:cNvSpPr>
            <a:spLocks noGrp="1"/>
          </p:cNvSpPr>
          <p:nvPr>
            <p:ph sz="half" idx="1"/>
          </p:nvPr>
        </p:nvSpPr>
        <p:spPr>
          <a:xfrm>
            <a:off x="838200" y="1825624"/>
            <a:ext cx="5181600" cy="45378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1365DA67-15B6-412B-A2E0-5CFB98A30F77}"/>
              </a:ext>
            </a:extLst>
          </p:cNvPr>
          <p:cNvSpPr>
            <a:spLocks noGrp="1"/>
          </p:cNvSpPr>
          <p:nvPr>
            <p:ph sz="half" idx="2"/>
          </p:nvPr>
        </p:nvSpPr>
        <p:spPr>
          <a:xfrm>
            <a:off x="6172200" y="1825625"/>
            <a:ext cx="5181600" cy="453785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Rectangle 11">
            <a:extLst>
              <a:ext uri="{FF2B5EF4-FFF2-40B4-BE49-F238E27FC236}">
                <a16:creationId xmlns:a16="http://schemas.microsoft.com/office/drawing/2014/main" xmlns="" id="{8A057D7F-68BD-478E-BEF3-BF4A12E95388}"/>
              </a:ext>
            </a:extLst>
          </p:cNvPr>
          <p:cNvSpPr/>
          <p:nvPr userDrawn="1"/>
        </p:nvSpPr>
        <p:spPr>
          <a:xfrm>
            <a:off x="0" y="0"/>
            <a:ext cx="12192000" cy="230188"/>
          </a:xfrm>
          <a:prstGeom prst="rect">
            <a:avLst/>
          </a:prstGeom>
          <a:solidFill>
            <a:srgbClr val="2F83D6"/>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xmlns="" id="{EF0C18C2-D57F-4C5C-BC8C-8917A0FCC635}"/>
              </a:ext>
            </a:extLst>
          </p:cNvPr>
          <p:cNvSpPr txBox="1">
            <a:spLocks/>
          </p:cNvSpPr>
          <p:nvPr userDrawn="1"/>
        </p:nvSpPr>
        <p:spPr>
          <a:xfrm>
            <a:off x="628650" y="6472985"/>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0" kern="1200">
                <a:solidFill>
                  <a:srgbClr val="C3C7CA"/>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200" dirty="0"/>
              <a:t>#</a:t>
            </a:r>
            <a:r>
              <a:rPr lang="en-US" sz="1200" dirty="0" err="1"/>
              <a:t>PSRECONNECT</a:t>
            </a:r>
            <a:endParaRPr lang="en-US" sz="1200" dirty="0"/>
          </a:p>
        </p:txBody>
      </p:sp>
    </p:spTree>
    <p:extLst>
      <p:ext uri="{BB962C8B-B14F-4D97-AF65-F5344CB8AC3E}">
        <p14:creationId xmlns:p14="http://schemas.microsoft.com/office/powerpoint/2010/main" val="1546233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lumn - White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F431C0-FD1D-480C-8227-3A0ECE39B13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xmlns="" id="{4598ED58-E017-44CE-B556-22A49E3EA1CC}"/>
              </a:ext>
            </a:extLst>
          </p:cNvPr>
          <p:cNvSpPr>
            <a:spLocks noGrp="1"/>
          </p:cNvSpPr>
          <p:nvPr>
            <p:ph sz="half" idx="1"/>
          </p:nvPr>
        </p:nvSpPr>
        <p:spPr>
          <a:xfrm>
            <a:off x="838200" y="1825624"/>
            <a:ext cx="5181600" cy="451919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1365DA67-15B6-412B-A2E0-5CFB98A30F77}"/>
              </a:ext>
            </a:extLst>
          </p:cNvPr>
          <p:cNvSpPr>
            <a:spLocks noGrp="1"/>
          </p:cNvSpPr>
          <p:nvPr>
            <p:ph sz="half" idx="2"/>
          </p:nvPr>
        </p:nvSpPr>
        <p:spPr>
          <a:xfrm>
            <a:off x="6172200" y="1825624"/>
            <a:ext cx="5181600" cy="451919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Rectangle 11">
            <a:extLst>
              <a:ext uri="{FF2B5EF4-FFF2-40B4-BE49-F238E27FC236}">
                <a16:creationId xmlns:a16="http://schemas.microsoft.com/office/drawing/2014/main" xmlns="" id="{8A057D7F-68BD-478E-BEF3-BF4A12E95388}"/>
              </a:ext>
            </a:extLst>
          </p:cNvPr>
          <p:cNvSpPr/>
          <p:nvPr userDrawn="1"/>
        </p:nvSpPr>
        <p:spPr>
          <a:xfrm>
            <a:off x="0" y="0"/>
            <a:ext cx="12192000" cy="230188"/>
          </a:xfrm>
          <a:prstGeom prst="rect">
            <a:avLst/>
          </a:prstGeom>
          <a:solidFill>
            <a:srgbClr val="2F83D6"/>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8" name="Slide Number Placeholder 5">
            <a:extLst>
              <a:ext uri="{FF2B5EF4-FFF2-40B4-BE49-F238E27FC236}">
                <a16:creationId xmlns:a16="http://schemas.microsoft.com/office/drawing/2014/main" xmlns="" id="{53520A74-1B45-4485-BF1D-02C30B7797DF}"/>
              </a:ext>
            </a:extLst>
          </p:cNvPr>
          <p:cNvSpPr txBox="1">
            <a:spLocks/>
          </p:cNvSpPr>
          <p:nvPr userDrawn="1"/>
        </p:nvSpPr>
        <p:spPr>
          <a:xfrm>
            <a:off x="628650" y="6472985"/>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0" kern="1200">
                <a:solidFill>
                  <a:srgbClr val="C3C7CA"/>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200" dirty="0">
                <a:solidFill>
                  <a:srgbClr val="37474F"/>
                </a:solidFill>
              </a:rPr>
              <a:t>#</a:t>
            </a:r>
            <a:r>
              <a:rPr lang="en-US" sz="1200" dirty="0" err="1">
                <a:solidFill>
                  <a:srgbClr val="37474F"/>
                </a:solidFill>
              </a:rPr>
              <a:t>PSRECONNECT</a:t>
            </a:r>
            <a:endParaRPr lang="en-US" sz="1200" dirty="0">
              <a:solidFill>
                <a:srgbClr val="37474F"/>
              </a:solidFill>
            </a:endParaRPr>
          </a:p>
        </p:txBody>
      </p:sp>
    </p:spTree>
    <p:extLst>
      <p:ext uri="{BB962C8B-B14F-4D97-AF65-F5344CB8AC3E}">
        <p14:creationId xmlns:p14="http://schemas.microsoft.com/office/powerpoint/2010/main" val="2033129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 and Summary - Dark Foote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xmlns="" id="{6A303D44-F7EC-498B-8613-731F3A1C8BCA}"/>
              </a:ext>
            </a:extLst>
          </p:cNvPr>
          <p:cNvSpPr/>
          <p:nvPr userDrawn="1"/>
        </p:nvSpPr>
        <p:spPr>
          <a:xfrm>
            <a:off x="0" y="6472985"/>
            <a:ext cx="12192000" cy="385014"/>
          </a:xfrm>
          <a:prstGeom prst="rect">
            <a:avLst/>
          </a:prstGeom>
          <a:solidFill>
            <a:srgbClr val="37474F"/>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C0F431C0-FD1D-480C-8227-3A0ECE39B13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xmlns="" id="{4598ED58-E017-44CE-B556-22A49E3EA1CC}"/>
              </a:ext>
            </a:extLst>
          </p:cNvPr>
          <p:cNvSpPr>
            <a:spLocks noGrp="1"/>
          </p:cNvSpPr>
          <p:nvPr>
            <p:ph sz="half" idx="1"/>
          </p:nvPr>
        </p:nvSpPr>
        <p:spPr>
          <a:xfrm>
            <a:off x="838200" y="1825624"/>
            <a:ext cx="5181600" cy="330919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1365DA67-15B6-412B-A2E0-5CFB98A30F77}"/>
              </a:ext>
            </a:extLst>
          </p:cNvPr>
          <p:cNvSpPr>
            <a:spLocks noGrp="1"/>
          </p:cNvSpPr>
          <p:nvPr>
            <p:ph sz="half" idx="2"/>
          </p:nvPr>
        </p:nvSpPr>
        <p:spPr>
          <a:xfrm>
            <a:off x="6172200" y="1825625"/>
            <a:ext cx="5181600" cy="330919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Rectangle 11">
            <a:extLst>
              <a:ext uri="{FF2B5EF4-FFF2-40B4-BE49-F238E27FC236}">
                <a16:creationId xmlns:a16="http://schemas.microsoft.com/office/drawing/2014/main" xmlns="" id="{8A057D7F-68BD-478E-BEF3-BF4A12E95388}"/>
              </a:ext>
            </a:extLst>
          </p:cNvPr>
          <p:cNvSpPr/>
          <p:nvPr userDrawn="1"/>
        </p:nvSpPr>
        <p:spPr>
          <a:xfrm>
            <a:off x="0" y="0"/>
            <a:ext cx="12192000" cy="230188"/>
          </a:xfrm>
          <a:prstGeom prst="rect">
            <a:avLst/>
          </a:prstGeom>
          <a:solidFill>
            <a:srgbClr val="2F83D6"/>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9" name="Text Placeholder 7">
            <a:extLst>
              <a:ext uri="{FF2B5EF4-FFF2-40B4-BE49-F238E27FC236}">
                <a16:creationId xmlns:a16="http://schemas.microsoft.com/office/drawing/2014/main" xmlns="" id="{0D7A9875-BEA0-4A14-BE09-295CEF11C48D}"/>
              </a:ext>
            </a:extLst>
          </p:cNvPr>
          <p:cNvSpPr>
            <a:spLocks noGrp="1"/>
          </p:cNvSpPr>
          <p:nvPr>
            <p:ph type="body" sz="quarter" idx="14" hasCustomPrompt="1"/>
          </p:nvPr>
        </p:nvSpPr>
        <p:spPr>
          <a:xfrm>
            <a:off x="838200" y="5278118"/>
            <a:ext cx="10515600" cy="1051570"/>
          </a:xfrm>
          <a:solidFill>
            <a:srgbClr val="F3F4F5"/>
          </a:solidFill>
          <a:ln w="76200" cap="sq">
            <a:solidFill>
              <a:srgbClr val="2F83D6"/>
            </a:solidFill>
            <a:miter lim="800000"/>
          </a:ln>
        </p:spPr>
        <p:txBody>
          <a:bodyPr lIns="457200" tIns="182880" rIns="457200" bIns="182880" anchor="ctr">
            <a:spAutoFit/>
          </a:bodyPr>
          <a:lstStyle>
            <a:lvl1pPr marL="0" indent="0" algn="ctr">
              <a:buFontTx/>
              <a:buNone/>
              <a:defRPr lang="en-US" sz="2000" b="0" i="0" smtClean="0">
                <a:ln>
                  <a:noFill/>
                </a:ln>
                <a:solidFill>
                  <a:srgbClr val="37474F"/>
                </a:solidFill>
                <a:effectLst/>
                <a:latin typeface="+mj-lt"/>
                <a:ea typeface="MS Gothic" panose="020B0609070205080204" pitchFamily="49" charset="-128"/>
              </a:defRPr>
            </a:lvl1pPr>
          </a:lstStyle>
          <a:p>
            <a:pPr lvl="0"/>
            <a:r>
              <a:rPr lang="en-US" dirty="0">
                <a:latin typeface="+mj-lt"/>
              </a:rPr>
              <a:t>This section can be used for a summary, quote, or quick fact.</a:t>
            </a:r>
          </a:p>
          <a:p>
            <a:pPr lvl="0"/>
            <a:r>
              <a:rPr lang="en-US" dirty="0">
                <a:latin typeface="+mj-lt"/>
              </a:rPr>
              <a:t>The quick brown fox jumped over the lazy dog.</a:t>
            </a:r>
            <a:endParaRPr lang="en-US" dirty="0"/>
          </a:p>
        </p:txBody>
      </p:sp>
      <p:sp>
        <p:nvSpPr>
          <p:cNvPr id="10" name="Slide Number Placeholder 5">
            <a:extLst>
              <a:ext uri="{FF2B5EF4-FFF2-40B4-BE49-F238E27FC236}">
                <a16:creationId xmlns:a16="http://schemas.microsoft.com/office/drawing/2014/main" xmlns="" id="{5698FE80-38B8-48E8-8488-60B0B9D7D7B2}"/>
              </a:ext>
            </a:extLst>
          </p:cNvPr>
          <p:cNvSpPr txBox="1">
            <a:spLocks/>
          </p:cNvSpPr>
          <p:nvPr userDrawn="1"/>
        </p:nvSpPr>
        <p:spPr>
          <a:xfrm>
            <a:off x="628650" y="6472985"/>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0" kern="1200">
                <a:solidFill>
                  <a:srgbClr val="C3C7CA"/>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200" dirty="0"/>
              <a:t>#</a:t>
            </a:r>
            <a:r>
              <a:rPr lang="en-US" sz="1200" dirty="0" err="1"/>
              <a:t>PSRECONNECT</a:t>
            </a:r>
            <a:endParaRPr lang="en-US" sz="1200" dirty="0"/>
          </a:p>
        </p:txBody>
      </p:sp>
    </p:spTree>
    <p:extLst>
      <p:ext uri="{BB962C8B-B14F-4D97-AF65-F5344CB8AC3E}">
        <p14:creationId xmlns:p14="http://schemas.microsoft.com/office/powerpoint/2010/main" val="3264801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 and Summary - White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F431C0-FD1D-480C-8227-3A0ECE39B13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xmlns="" id="{4598ED58-E017-44CE-B556-22A49E3EA1CC}"/>
              </a:ext>
            </a:extLst>
          </p:cNvPr>
          <p:cNvSpPr>
            <a:spLocks noGrp="1"/>
          </p:cNvSpPr>
          <p:nvPr>
            <p:ph sz="half" idx="1"/>
          </p:nvPr>
        </p:nvSpPr>
        <p:spPr>
          <a:xfrm>
            <a:off x="838200" y="1825624"/>
            <a:ext cx="5181600" cy="33024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1365DA67-15B6-412B-A2E0-5CFB98A30F77}"/>
              </a:ext>
            </a:extLst>
          </p:cNvPr>
          <p:cNvSpPr>
            <a:spLocks noGrp="1"/>
          </p:cNvSpPr>
          <p:nvPr>
            <p:ph sz="half" idx="2"/>
          </p:nvPr>
        </p:nvSpPr>
        <p:spPr>
          <a:xfrm>
            <a:off x="6172200" y="1825624"/>
            <a:ext cx="5181600" cy="330243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Rectangle 11">
            <a:extLst>
              <a:ext uri="{FF2B5EF4-FFF2-40B4-BE49-F238E27FC236}">
                <a16:creationId xmlns:a16="http://schemas.microsoft.com/office/drawing/2014/main" xmlns="" id="{8A057D7F-68BD-478E-BEF3-BF4A12E95388}"/>
              </a:ext>
            </a:extLst>
          </p:cNvPr>
          <p:cNvSpPr/>
          <p:nvPr userDrawn="1"/>
        </p:nvSpPr>
        <p:spPr>
          <a:xfrm>
            <a:off x="0" y="0"/>
            <a:ext cx="12192000" cy="230188"/>
          </a:xfrm>
          <a:prstGeom prst="rect">
            <a:avLst/>
          </a:prstGeom>
          <a:solidFill>
            <a:srgbClr val="2F83D6"/>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8" name="Text Placeholder 7">
            <a:extLst>
              <a:ext uri="{FF2B5EF4-FFF2-40B4-BE49-F238E27FC236}">
                <a16:creationId xmlns:a16="http://schemas.microsoft.com/office/drawing/2014/main" xmlns="" id="{2E960EA7-4234-48FB-9B2F-64DD92F7585A}"/>
              </a:ext>
            </a:extLst>
          </p:cNvPr>
          <p:cNvSpPr>
            <a:spLocks noGrp="1"/>
          </p:cNvSpPr>
          <p:nvPr>
            <p:ph type="body" sz="quarter" idx="14" hasCustomPrompt="1"/>
          </p:nvPr>
        </p:nvSpPr>
        <p:spPr>
          <a:xfrm>
            <a:off x="838200" y="5278118"/>
            <a:ext cx="10515600" cy="1051570"/>
          </a:xfrm>
          <a:solidFill>
            <a:srgbClr val="F3F4F5"/>
          </a:solidFill>
          <a:ln w="76200" cap="sq">
            <a:solidFill>
              <a:srgbClr val="2F83D6"/>
            </a:solidFill>
            <a:miter lim="800000"/>
          </a:ln>
        </p:spPr>
        <p:txBody>
          <a:bodyPr lIns="457200" tIns="182880" rIns="457200" bIns="182880" anchor="ctr">
            <a:spAutoFit/>
          </a:bodyPr>
          <a:lstStyle>
            <a:lvl1pPr marL="0" indent="0" algn="ctr">
              <a:buFontTx/>
              <a:buNone/>
              <a:defRPr lang="en-US" sz="2000" b="0" i="0" smtClean="0">
                <a:ln>
                  <a:noFill/>
                </a:ln>
                <a:solidFill>
                  <a:srgbClr val="37474F"/>
                </a:solidFill>
                <a:effectLst/>
                <a:latin typeface="+mj-lt"/>
                <a:ea typeface="MS Gothic" panose="020B0609070205080204" pitchFamily="49" charset="-128"/>
              </a:defRPr>
            </a:lvl1pPr>
          </a:lstStyle>
          <a:p>
            <a:pPr lvl="0"/>
            <a:r>
              <a:rPr lang="en-US" dirty="0">
                <a:latin typeface="+mj-lt"/>
              </a:rPr>
              <a:t>This section can be used for a summary, quote, or quick fact.</a:t>
            </a:r>
          </a:p>
          <a:p>
            <a:pPr lvl="0"/>
            <a:r>
              <a:rPr lang="en-US" dirty="0">
                <a:latin typeface="+mj-lt"/>
              </a:rPr>
              <a:t>The quick brown fox jumped over the lazy dog.</a:t>
            </a:r>
            <a:endParaRPr lang="en-US" dirty="0"/>
          </a:p>
        </p:txBody>
      </p:sp>
      <p:sp>
        <p:nvSpPr>
          <p:cNvPr id="10" name="Slide Number Placeholder 5">
            <a:extLst>
              <a:ext uri="{FF2B5EF4-FFF2-40B4-BE49-F238E27FC236}">
                <a16:creationId xmlns:a16="http://schemas.microsoft.com/office/drawing/2014/main" xmlns="" id="{A0552F6C-511E-4409-A11A-E4A6C4D4D40D}"/>
              </a:ext>
            </a:extLst>
          </p:cNvPr>
          <p:cNvSpPr txBox="1">
            <a:spLocks/>
          </p:cNvSpPr>
          <p:nvPr userDrawn="1"/>
        </p:nvSpPr>
        <p:spPr>
          <a:xfrm>
            <a:off x="628650" y="6472985"/>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b="0" kern="1200">
                <a:solidFill>
                  <a:srgbClr val="C3C7CA"/>
                </a:solidFill>
                <a:latin typeface="Century Gothic" panose="020B05020202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1200" dirty="0">
                <a:solidFill>
                  <a:srgbClr val="37474F"/>
                </a:solidFill>
              </a:rPr>
              <a:t>#</a:t>
            </a:r>
            <a:r>
              <a:rPr lang="en-US" sz="1200" dirty="0" err="1">
                <a:solidFill>
                  <a:srgbClr val="37474F"/>
                </a:solidFill>
              </a:rPr>
              <a:t>PSRECONNECT</a:t>
            </a:r>
            <a:endParaRPr lang="en-US" sz="1200" dirty="0">
              <a:solidFill>
                <a:srgbClr val="37474F"/>
              </a:solidFill>
            </a:endParaRPr>
          </a:p>
        </p:txBody>
      </p:sp>
    </p:spTree>
    <p:extLst>
      <p:ext uri="{BB962C8B-B14F-4D97-AF65-F5344CB8AC3E}">
        <p14:creationId xmlns:p14="http://schemas.microsoft.com/office/powerpoint/2010/main" val="2788412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5DB04A84-7DB3-404D-ABAB-B69E923E1F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xmlns="" id="{2421CCCD-DD97-4BBC-BF73-9235B9E77417}"/>
              </a:ext>
            </a:extLst>
          </p:cNvPr>
          <p:cNvSpPr>
            <a:spLocks noGrp="1"/>
          </p:cNvSpPr>
          <p:nvPr>
            <p:ph type="body" idx="1"/>
          </p:nvPr>
        </p:nvSpPr>
        <p:spPr>
          <a:xfrm>
            <a:off x="838200" y="1825625"/>
            <a:ext cx="10515600" cy="391521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266300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4" r:id="rId3"/>
    <p:sldLayoutId id="2147483657" r:id="rId4"/>
    <p:sldLayoutId id="2147483656" r:id="rId5"/>
    <p:sldLayoutId id="2147483652" r:id="rId6"/>
    <p:sldLayoutId id="2147483653" r:id="rId7"/>
    <p:sldLayoutId id="2147483658" r:id="rId8"/>
    <p:sldLayoutId id="2147483659" r:id="rId9"/>
    <p:sldLayoutId id="2147483651" r:id="rId10"/>
    <p:sldLayoutId id="2147483661" r:id="rId11"/>
    <p:sldLayoutId id="2147483663" r:id="rId12"/>
  </p:sldLayoutIdLst>
  <p:hf hdr="0" dt="0"/>
  <p:txStyles>
    <p:titleStyle>
      <a:lvl1pPr algn="l" defTabSz="914400" rtl="0" eaLnBrk="1" latinLnBrk="0" hangingPunct="1">
        <a:lnSpc>
          <a:spcPct val="90000"/>
        </a:lnSpc>
        <a:spcBef>
          <a:spcPct val="0"/>
        </a:spcBef>
        <a:buNone/>
        <a:defRPr sz="4400" kern="1200">
          <a:solidFill>
            <a:srgbClr val="37474F"/>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37474F"/>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37474F"/>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37474F"/>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37474F"/>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37474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8.xml"/><Relationship Id="rId4" Type="http://schemas.openxmlformats.org/officeDocument/2006/relationships/image" Target="../media/image16.png"/></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bin"/><Relationship Id="rId2" Type="http://schemas.openxmlformats.org/officeDocument/2006/relationships/image" Target="../media/image4.bin"/><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092152B5-6B04-4447-B4AB-C4CAFDB956FB}"/>
              </a:ext>
            </a:extLst>
          </p:cNvPr>
          <p:cNvSpPr>
            <a:spLocks noGrp="1"/>
          </p:cNvSpPr>
          <p:nvPr>
            <p:ph type="subTitle" idx="1"/>
          </p:nvPr>
        </p:nvSpPr>
        <p:spPr/>
        <p:txBody>
          <a:bodyPr>
            <a:normAutofit fontScale="62500" lnSpcReduction="20000"/>
          </a:bodyPr>
          <a:lstStyle/>
          <a:p>
            <a:r>
              <a:rPr lang="en-US" dirty="0" smtClean="0"/>
              <a:t>Tammie Knapper</a:t>
            </a:r>
            <a:endParaRPr lang="en-US" dirty="0"/>
          </a:p>
          <a:p>
            <a:r>
              <a:rPr lang="en-US" dirty="0" smtClean="0"/>
              <a:t>July 17, 2019</a:t>
            </a:r>
            <a:endParaRPr lang="en-US" dirty="0"/>
          </a:p>
        </p:txBody>
      </p:sp>
      <p:sp>
        <p:nvSpPr>
          <p:cNvPr id="2" name="Title 1">
            <a:extLst>
              <a:ext uri="{FF2B5EF4-FFF2-40B4-BE49-F238E27FC236}">
                <a16:creationId xmlns:a16="http://schemas.microsoft.com/office/drawing/2014/main" xmlns="" id="{98AA5297-B355-4779-A7A1-FD0D3B48EA30}"/>
              </a:ext>
            </a:extLst>
          </p:cNvPr>
          <p:cNvSpPr>
            <a:spLocks noGrp="1"/>
          </p:cNvSpPr>
          <p:nvPr>
            <p:ph type="ctrTitle"/>
          </p:nvPr>
        </p:nvSpPr>
        <p:spPr/>
        <p:txBody>
          <a:bodyPr>
            <a:normAutofit/>
          </a:bodyPr>
          <a:lstStyle/>
          <a:p>
            <a:r>
              <a:rPr lang="en-US" dirty="0" smtClean="0"/>
              <a:t>Challenged, Accepted, Accomplished</a:t>
            </a:r>
            <a:endParaRPr lang="en-US" dirty="0"/>
          </a:p>
        </p:txBody>
      </p:sp>
    </p:spTree>
    <p:extLst>
      <p:ext uri="{BB962C8B-B14F-4D97-AF65-F5344CB8AC3E}">
        <p14:creationId xmlns:p14="http://schemas.microsoft.com/office/powerpoint/2010/main" val="262935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63017167-869E-451B-BBA5-4184A0088CFE}"/>
              </a:ext>
            </a:extLst>
          </p:cNvPr>
          <p:cNvSpPr>
            <a:spLocks noGrp="1"/>
          </p:cNvSpPr>
          <p:nvPr>
            <p:ph type="title"/>
          </p:nvPr>
        </p:nvSpPr>
        <p:spPr/>
        <p:txBody>
          <a:bodyPr/>
          <a:lstStyle/>
          <a:p>
            <a:r>
              <a:rPr lang="en-US" dirty="0" smtClean="0"/>
              <a:t>PS WebSolution Selected</a:t>
            </a:r>
            <a:endParaRPr lang="en-US" dirty="0"/>
          </a:p>
        </p:txBody>
      </p:sp>
      <p:sp>
        <p:nvSpPr>
          <p:cNvPr id="7" name="Text Placeholder 6">
            <a:extLst>
              <a:ext uri="{FF2B5EF4-FFF2-40B4-BE49-F238E27FC236}">
                <a16:creationId xmlns:a16="http://schemas.microsoft.com/office/drawing/2014/main" xmlns="" id="{1849FE40-42F6-4E04-A503-8BE1B96DBD52}"/>
              </a:ext>
            </a:extLst>
          </p:cNvPr>
          <p:cNvSpPr>
            <a:spLocks noGrp="1"/>
          </p:cNvSpPr>
          <p:nvPr>
            <p:ph sz="half" idx="2"/>
          </p:nvPr>
        </p:nvSpPr>
        <p:spPr>
          <a:xfrm>
            <a:off x="838200" y="1643068"/>
            <a:ext cx="10515600" cy="3577609"/>
          </a:xfrm>
        </p:spPr>
        <p:txBody>
          <a:bodyPr>
            <a:normAutofit/>
          </a:bodyPr>
          <a:lstStyle/>
          <a:p>
            <a:r>
              <a:rPr lang="en-US" sz="2400" dirty="0" smtClean="0">
                <a:solidFill>
                  <a:schemeClr val="tx1">
                    <a:lumMod val="65000"/>
                    <a:lumOff val="35000"/>
                  </a:schemeClr>
                </a:solidFill>
              </a:rPr>
              <a:t>Determined PS WebSolution was the right fit for Spectrum for the below reasons</a:t>
            </a:r>
          </a:p>
          <a:p>
            <a:pPr marL="742950" lvl="1" indent="-285750">
              <a:buFont typeface="Courier New" panose="02070309020205020404" pitchFamily="49" charset="0"/>
              <a:buChar char="o"/>
            </a:pPr>
            <a:r>
              <a:rPr lang="en-US" sz="2000" dirty="0" smtClean="0">
                <a:solidFill>
                  <a:schemeClr val="tx1">
                    <a:lumMod val="65000"/>
                    <a:lumOff val="35000"/>
                  </a:schemeClr>
                </a:solidFill>
              </a:rPr>
              <a:t>Solid, </a:t>
            </a:r>
            <a:r>
              <a:rPr lang="en-US" sz="2000" dirty="0">
                <a:solidFill>
                  <a:schemeClr val="tx1">
                    <a:lumMod val="65000"/>
                    <a:lumOff val="35000"/>
                  </a:schemeClr>
                </a:solidFill>
              </a:rPr>
              <a:t>existing functionality that </a:t>
            </a:r>
            <a:r>
              <a:rPr lang="en-US" sz="2000" dirty="0" smtClean="0">
                <a:solidFill>
                  <a:schemeClr val="tx1">
                    <a:lumMod val="65000"/>
                    <a:lumOff val="35000"/>
                  </a:schemeClr>
                </a:solidFill>
              </a:rPr>
              <a:t>would not </a:t>
            </a:r>
            <a:r>
              <a:rPr lang="en-US" sz="2000" dirty="0">
                <a:solidFill>
                  <a:schemeClr val="tx1">
                    <a:lumMod val="65000"/>
                    <a:lumOff val="35000"/>
                  </a:schemeClr>
                </a:solidFill>
              </a:rPr>
              <a:t>require us to start from scratch</a:t>
            </a:r>
          </a:p>
          <a:p>
            <a:pPr marL="742950" lvl="1" indent="-285750">
              <a:buFont typeface="Courier New" panose="02070309020205020404" pitchFamily="49" charset="0"/>
              <a:buChar char="o"/>
            </a:pPr>
            <a:r>
              <a:rPr lang="en-US" sz="2000" dirty="0" smtClean="0">
                <a:solidFill>
                  <a:schemeClr val="tx1">
                    <a:lumMod val="65000"/>
                    <a:lumOff val="35000"/>
                  </a:schemeClr>
                </a:solidFill>
              </a:rPr>
              <a:t>Product </a:t>
            </a:r>
            <a:r>
              <a:rPr lang="en-US" sz="2000" dirty="0">
                <a:solidFill>
                  <a:schemeClr val="tx1">
                    <a:lumMod val="65000"/>
                    <a:lumOff val="35000"/>
                  </a:schemeClr>
                </a:solidFill>
              </a:rPr>
              <a:t>currently in use by other companies proving functionality</a:t>
            </a:r>
          </a:p>
          <a:p>
            <a:pPr marL="742950" lvl="1" indent="-285750">
              <a:buFont typeface="Courier New" panose="02070309020205020404" pitchFamily="49" charset="0"/>
              <a:buChar char="o"/>
            </a:pPr>
            <a:r>
              <a:rPr lang="en-US" sz="2000" dirty="0" smtClean="0">
                <a:solidFill>
                  <a:schemeClr val="tx1">
                    <a:lumMod val="65000"/>
                    <a:lumOff val="35000"/>
                  </a:schemeClr>
                </a:solidFill>
              </a:rPr>
              <a:t>Evergreen </a:t>
            </a:r>
            <a:r>
              <a:rPr lang="en-US" sz="2000" dirty="0">
                <a:solidFill>
                  <a:schemeClr val="tx1">
                    <a:lumMod val="65000"/>
                    <a:lumOff val="35000"/>
                  </a:schemeClr>
                </a:solidFill>
              </a:rPr>
              <a:t>product that would continue to enhance in the future</a:t>
            </a:r>
          </a:p>
          <a:p>
            <a:pPr marL="742950" lvl="1" indent="-285750">
              <a:buFont typeface="Courier New" panose="02070309020205020404" pitchFamily="49" charset="0"/>
              <a:buChar char="o"/>
            </a:pPr>
            <a:r>
              <a:rPr lang="en-US" sz="2000" dirty="0" smtClean="0">
                <a:solidFill>
                  <a:schemeClr val="tx1">
                    <a:lumMod val="65000"/>
                    <a:lumOff val="35000"/>
                  </a:schemeClr>
                </a:solidFill>
              </a:rPr>
              <a:t>Highly </a:t>
            </a:r>
            <a:r>
              <a:rPr lang="en-US" sz="2000" dirty="0">
                <a:solidFill>
                  <a:schemeClr val="tx1">
                    <a:lumMod val="65000"/>
                    <a:lumOff val="35000"/>
                  </a:schemeClr>
                </a:solidFill>
              </a:rPr>
              <a:t>configurable to minimize PeopleCode customizations</a:t>
            </a:r>
          </a:p>
          <a:p>
            <a:pPr marL="742950" lvl="1" indent="-285750">
              <a:buFont typeface="Courier New" panose="02070309020205020404" pitchFamily="49" charset="0"/>
              <a:buChar char="o"/>
            </a:pPr>
            <a:r>
              <a:rPr lang="en-US" sz="2000" dirty="0" smtClean="0">
                <a:solidFill>
                  <a:schemeClr val="tx1">
                    <a:lumMod val="65000"/>
                    <a:lumOff val="35000"/>
                  </a:schemeClr>
                </a:solidFill>
              </a:rPr>
              <a:t>Additional </a:t>
            </a:r>
            <a:r>
              <a:rPr lang="en-US" sz="2000" dirty="0">
                <a:solidFill>
                  <a:schemeClr val="tx1">
                    <a:lumMod val="65000"/>
                    <a:lumOff val="35000"/>
                  </a:schemeClr>
                </a:solidFill>
              </a:rPr>
              <a:t>tools delivered in product that could benefit Spectrum in the future</a:t>
            </a:r>
          </a:p>
          <a:p>
            <a:pPr marL="742950" lvl="1" indent="-285750">
              <a:buFont typeface="Courier New" panose="02070309020205020404" pitchFamily="49" charset="0"/>
              <a:buChar char="o"/>
            </a:pPr>
            <a:r>
              <a:rPr lang="en-US" sz="2000" dirty="0" smtClean="0">
                <a:solidFill>
                  <a:schemeClr val="tx1">
                    <a:lumMod val="65000"/>
                    <a:lumOff val="35000"/>
                  </a:schemeClr>
                </a:solidFill>
              </a:rPr>
              <a:t>Product </a:t>
            </a:r>
            <a:r>
              <a:rPr lang="en-US" sz="2000" dirty="0">
                <a:solidFill>
                  <a:schemeClr val="tx1">
                    <a:lumMod val="65000"/>
                    <a:lumOff val="35000"/>
                  </a:schemeClr>
                </a:solidFill>
              </a:rPr>
              <a:t>built, launched and supported by a team with a “do the right thing” mentality</a:t>
            </a:r>
          </a:p>
          <a:p>
            <a:pPr lvl="1"/>
            <a:endParaRPr lang="en-US" sz="1400" dirty="0">
              <a:solidFill>
                <a:schemeClr val="tx1">
                  <a:lumMod val="65000"/>
                  <a:lumOff val="35000"/>
                </a:schemeClr>
              </a:solidFill>
            </a:endParaRPr>
          </a:p>
          <a:p>
            <a:pPr marL="0" lvl="0" indent="0">
              <a:buNone/>
            </a:pPr>
            <a:endParaRPr lang="en-US" sz="2400" dirty="0"/>
          </a:p>
        </p:txBody>
      </p:sp>
    </p:spTree>
    <p:extLst>
      <p:ext uri="{BB962C8B-B14F-4D97-AF65-F5344CB8AC3E}">
        <p14:creationId xmlns:p14="http://schemas.microsoft.com/office/powerpoint/2010/main" val="3964208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D5CC1A-286B-4FFD-88FD-E705EF03CD66}"/>
              </a:ext>
            </a:extLst>
          </p:cNvPr>
          <p:cNvSpPr>
            <a:spLocks noGrp="1"/>
          </p:cNvSpPr>
          <p:nvPr>
            <p:ph type="title"/>
          </p:nvPr>
        </p:nvSpPr>
        <p:spPr/>
        <p:txBody>
          <a:bodyPr/>
          <a:lstStyle/>
          <a:p>
            <a:r>
              <a:rPr lang="en-US" dirty="0" smtClean="0"/>
              <a:t>Accomplished</a:t>
            </a:r>
            <a:endParaRPr lang="en-US" dirty="0"/>
          </a:p>
        </p:txBody>
      </p:sp>
      <p:sp>
        <p:nvSpPr>
          <p:cNvPr id="3" name="Text Placeholder 2">
            <a:extLst>
              <a:ext uri="{FF2B5EF4-FFF2-40B4-BE49-F238E27FC236}">
                <a16:creationId xmlns:a16="http://schemas.microsoft.com/office/drawing/2014/main" xmlns="" id="{3566D9B0-99E2-416A-8DB0-DDBA72B63D5A}"/>
              </a:ext>
            </a:extLst>
          </p:cNvPr>
          <p:cNvSpPr>
            <a:spLocks noGrp="1"/>
          </p:cNvSpPr>
          <p:nvPr>
            <p:ph type="body" idx="1"/>
          </p:nvPr>
        </p:nvSpPr>
        <p:spPr/>
        <p:txBody>
          <a:bodyPr/>
          <a:lstStyle/>
          <a:p>
            <a:r>
              <a:rPr lang="en-US" dirty="0" smtClean="0"/>
              <a:t>Launch HR Transaction Tool (HRTT)</a:t>
            </a:r>
            <a:endParaRPr lang="en-US" dirty="0"/>
          </a:p>
        </p:txBody>
      </p:sp>
    </p:spTree>
    <p:extLst>
      <p:ext uri="{BB962C8B-B14F-4D97-AF65-F5344CB8AC3E}">
        <p14:creationId xmlns:p14="http://schemas.microsoft.com/office/powerpoint/2010/main" val="37032630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63017167-869E-451B-BBA5-4184A0088CFE}"/>
              </a:ext>
            </a:extLst>
          </p:cNvPr>
          <p:cNvSpPr>
            <a:spLocks noGrp="1"/>
          </p:cNvSpPr>
          <p:nvPr>
            <p:ph type="title"/>
          </p:nvPr>
        </p:nvSpPr>
        <p:spPr/>
        <p:txBody>
          <a:bodyPr/>
          <a:lstStyle/>
          <a:p>
            <a:r>
              <a:rPr lang="en-US" dirty="0" smtClean="0"/>
              <a:t>Launch HR Transaction Tool (HRTT)</a:t>
            </a:r>
            <a:endParaRPr lang="en-US" dirty="0"/>
          </a:p>
        </p:txBody>
      </p:sp>
      <p:sp>
        <p:nvSpPr>
          <p:cNvPr id="7" name="Text Placeholder 6">
            <a:extLst>
              <a:ext uri="{FF2B5EF4-FFF2-40B4-BE49-F238E27FC236}">
                <a16:creationId xmlns:a16="http://schemas.microsoft.com/office/drawing/2014/main" xmlns="" id="{1849FE40-42F6-4E04-A503-8BE1B96DBD52}"/>
              </a:ext>
            </a:extLst>
          </p:cNvPr>
          <p:cNvSpPr>
            <a:spLocks noGrp="1"/>
          </p:cNvSpPr>
          <p:nvPr>
            <p:ph sz="half" idx="2"/>
          </p:nvPr>
        </p:nvSpPr>
        <p:spPr>
          <a:xfrm>
            <a:off x="853831" y="1435687"/>
            <a:ext cx="10515600" cy="4621236"/>
          </a:xfrm>
        </p:spPr>
        <p:txBody>
          <a:bodyPr>
            <a:normAutofit lnSpcReduction="10000"/>
          </a:bodyPr>
          <a:lstStyle/>
          <a:p>
            <a:r>
              <a:rPr lang="en-US" sz="2400" dirty="0" smtClean="0">
                <a:solidFill>
                  <a:schemeClr val="tx1">
                    <a:lumMod val="65000"/>
                    <a:lumOff val="35000"/>
                  </a:schemeClr>
                </a:solidFill>
              </a:rPr>
              <a:t>HR Transaction Tool launched April 30, 2019 with PeopleSoft 9.2 Upgrade</a:t>
            </a:r>
          </a:p>
          <a:p>
            <a:r>
              <a:rPr lang="en-US" sz="2400" dirty="0" smtClean="0">
                <a:solidFill>
                  <a:schemeClr val="tx1">
                    <a:lumMod val="65000"/>
                    <a:lumOff val="35000"/>
                  </a:schemeClr>
                </a:solidFill>
              </a:rPr>
              <a:t>PS WebSolution supported testing, requirements and requests to ensure alignment to project timeline</a:t>
            </a:r>
          </a:p>
          <a:p>
            <a:r>
              <a:rPr lang="en-US" sz="2400" dirty="0" smtClean="0">
                <a:solidFill>
                  <a:schemeClr val="tx1">
                    <a:lumMod val="65000"/>
                    <a:lumOff val="35000"/>
                  </a:schemeClr>
                </a:solidFill>
              </a:rPr>
              <a:t>New tool has a refreshed look and feel</a:t>
            </a:r>
          </a:p>
          <a:p>
            <a:r>
              <a:rPr lang="en-US" sz="2400" dirty="0" smtClean="0">
                <a:solidFill>
                  <a:schemeClr val="tx1">
                    <a:lumMod val="65000"/>
                    <a:lumOff val="35000"/>
                  </a:schemeClr>
                </a:solidFill>
              </a:rPr>
              <a:t>Centralized and easy to use navigation</a:t>
            </a:r>
          </a:p>
          <a:p>
            <a:r>
              <a:rPr lang="en-US" sz="2400" dirty="0" smtClean="0">
                <a:solidFill>
                  <a:schemeClr val="tx1">
                    <a:lumMod val="65000"/>
                    <a:lumOff val="35000"/>
                  </a:schemeClr>
                </a:solidFill>
              </a:rPr>
              <a:t>Introduced new functionality</a:t>
            </a:r>
          </a:p>
          <a:p>
            <a:r>
              <a:rPr lang="en-US" sz="2400" dirty="0" smtClean="0">
                <a:solidFill>
                  <a:schemeClr val="tx1">
                    <a:lumMod val="65000"/>
                    <a:lumOff val="35000"/>
                  </a:schemeClr>
                </a:solidFill>
              </a:rPr>
              <a:t>Plug-in solution minimizing customizations</a:t>
            </a:r>
          </a:p>
          <a:p>
            <a:r>
              <a:rPr lang="en-US" sz="2400" dirty="0" smtClean="0">
                <a:solidFill>
                  <a:schemeClr val="tx1">
                    <a:lumMod val="65000"/>
                    <a:lumOff val="35000"/>
                  </a:schemeClr>
                </a:solidFill>
              </a:rPr>
              <a:t>Integrations with custom tables and custom fields</a:t>
            </a:r>
          </a:p>
          <a:p>
            <a:r>
              <a:rPr lang="en-US" sz="2400" dirty="0" smtClean="0">
                <a:solidFill>
                  <a:schemeClr val="tx1">
                    <a:lumMod val="65000"/>
                    <a:lumOff val="35000"/>
                  </a:schemeClr>
                </a:solidFill>
              </a:rPr>
              <a:t>Custom program provided to clear stale drafts </a:t>
            </a:r>
          </a:p>
          <a:p>
            <a:r>
              <a:rPr lang="en-US" sz="2400" dirty="0" smtClean="0">
                <a:solidFill>
                  <a:schemeClr val="tx1">
                    <a:lumMod val="65000"/>
                    <a:lumOff val="35000"/>
                  </a:schemeClr>
                </a:solidFill>
              </a:rPr>
              <a:t>Special email notification capabilities added various transactions</a:t>
            </a:r>
          </a:p>
          <a:p>
            <a:endParaRPr lang="en-US" sz="2400" dirty="0">
              <a:solidFill>
                <a:schemeClr val="tx1">
                  <a:lumMod val="65000"/>
                  <a:lumOff val="35000"/>
                </a:schemeClr>
              </a:solidFill>
            </a:endParaRPr>
          </a:p>
          <a:p>
            <a:pPr marL="0" lvl="0" indent="0">
              <a:buNone/>
            </a:pPr>
            <a:endParaRPr lang="en-US" sz="2400" dirty="0"/>
          </a:p>
        </p:txBody>
      </p:sp>
    </p:spTree>
    <p:extLst>
      <p:ext uri="{BB962C8B-B14F-4D97-AF65-F5344CB8AC3E}">
        <p14:creationId xmlns:p14="http://schemas.microsoft.com/office/powerpoint/2010/main" val="3951646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63017167-869E-451B-BBA5-4184A0088CFE}"/>
              </a:ext>
            </a:extLst>
          </p:cNvPr>
          <p:cNvSpPr>
            <a:spLocks noGrp="1"/>
          </p:cNvSpPr>
          <p:nvPr>
            <p:ph type="title"/>
          </p:nvPr>
        </p:nvSpPr>
        <p:spPr/>
        <p:txBody>
          <a:bodyPr/>
          <a:lstStyle/>
          <a:p>
            <a:r>
              <a:rPr lang="en-US" dirty="0" smtClean="0"/>
              <a:t>HRTT Usage since Launch</a:t>
            </a:r>
            <a:endParaRPr lang="en-US" dirty="0"/>
          </a:p>
        </p:txBody>
      </p:sp>
      <p:sp>
        <p:nvSpPr>
          <p:cNvPr id="7" name="Text Placeholder 6">
            <a:extLst>
              <a:ext uri="{FF2B5EF4-FFF2-40B4-BE49-F238E27FC236}">
                <a16:creationId xmlns:a16="http://schemas.microsoft.com/office/drawing/2014/main" xmlns="" id="{1849FE40-42F6-4E04-A503-8BE1B96DBD52}"/>
              </a:ext>
            </a:extLst>
          </p:cNvPr>
          <p:cNvSpPr>
            <a:spLocks noGrp="1"/>
          </p:cNvSpPr>
          <p:nvPr>
            <p:ph sz="half" idx="2"/>
          </p:nvPr>
        </p:nvSpPr>
        <p:spPr>
          <a:xfrm>
            <a:off x="853831" y="1435687"/>
            <a:ext cx="10515600" cy="3683389"/>
          </a:xfrm>
        </p:spPr>
        <p:txBody>
          <a:bodyPr>
            <a:normAutofit/>
          </a:bodyPr>
          <a:lstStyle/>
          <a:p>
            <a:pPr marL="0" indent="0">
              <a:buNone/>
            </a:pPr>
            <a:endParaRPr lang="en-US" sz="2400" dirty="0" smtClean="0">
              <a:solidFill>
                <a:schemeClr val="tx1">
                  <a:lumMod val="65000"/>
                  <a:lumOff val="35000"/>
                </a:schemeClr>
              </a:solidFill>
            </a:endParaRPr>
          </a:p>
          <a:p>
            <a:r>
              <a:rPr lang="en-US" sz="2400" dirty="0" smtClean="0">
                <a:solidFill>
                  <a:schemeClr val="tx1">
                    <a:lumMod val="65000"/>
                    <a:lumOff val="35000"/>
                  </a:schemeClr>
                </a:solidFill>
              </a:rPr>
              <a:t>52,816 </a:t>
            </a:r>
            <a:r>
              <a:rPr lang="en-US" sz="2400" dirty="0" smtClean="0">
                <a:solidFill>
                  <a:schemeClr val="tx1">
                    <a:lumMod val="65000"/>
                    <a:lumOff val="35000"/>
                  </a:schemeClr>
                </a:solidFill>
              </a:rPr>
              <a:t>Single Transactions</a:t>
            </a:r>
          </a:p>
          <a:p>
            <a:r>
              <a:rPr lang="en-US" sz="2400" dirty="0" smtClean="0">
                <a:solidFill>
                  <a:schemeClr val="tx1">
                    <a:lumMod val="65000"/>
                    <a:lumOff val="35000"/>
                  </a:schemeClr>
                </a:solidFill>
              </a:rPr>
              <a:t>885 </a:t>
            </a:r>
            <a:r>
              <a:rPr lang="en-US" sz="2400" dirty="0" smtClean="0">
                <a:solidFill>
                  <a:schemeClr val="tx1">
                    <a:lumMod val="65000"/>
                    <a:lumOff val="35000"/>
                  </a:schemeClr>
                </a:solidFill>
              </a:rPr>
              <a:t>Mass Change Online </a:t>
            </a:r>
            <a:r>
              <a:rPr lang="en-US" sz="2400" dirty="0">
                <a:solidFill>
                  <a:schemeClr val="tx1">
                    <a:lumMod val="65000"/>
                    <a:lumOff val="35000"/>
                  </a:schemeClr>
                </a:solidFill>
              </a:rPr>
              <a:t>Transactions / </a:t>
            </a:r>
            <a:r>
              <a:rPr lang="en-US" sz="2400" dirty="0" smtClean="0">
                <a:solidFill>
                  <a:schemeClr val="tx1">
                    <a:lumMod val="65000"/>
                    <a:lumOff val="35000"/>
                  </a:schemeClr>
                </a:solidFill>
              </a:rPr>
              <a:t>11,380 </a:t>
            </a:r>
            <a:r>
              <a:rPr lang="en-US" sz="2400" dirty="0">
                <a:solidFill>
                  <a:schemeClr val="tx1">
                    <a:lumMod val="65000"/>
                    <a:lumOff val="35000"/>
                  </a:schemeClr>
                </a:solidFill>
              </a:rPr>
              <a:t>Records</a:t>
            </a:r>
            <a:endParaRPr lang="en-US" sz="2400" dirty="0" smtClean="0">
              <a:solidFill>
                <a:schemeClr val="tx1">
                  <a:lumMod val="65000"/>
                  <a:lumOff val="35000"/>
                </a:schemeClr>
              </a:solidFill>
            </a:endParaRPr>
          </a:p>
          <a:p>
            <a:r>
              <a:rPr lang="en-US" sz="2400" dirty="0" smtClean="0">
                <a:solidFill>
                  <a:schemeClr val="tx1">
                    <a:lumMod val="65000"/>
                    <a:lumOff val="35000"/>
                  </a:schemeClr>
                </a:solidFill>
              </a:rPr>
              <a:t>148 </a:t>
            </a:r>
            <a:r>
              <a:rPr lang="en-US" sz="2400" dirty="0" smtClean="0">
                <a:solidFill>
                  <a:schemeClr val="tx1">
                    <a:lumMod val="65000"/>
                    <a:lumOff val="35000"/>
                  </a:schemeClr>
                </a:solidFill>
              </a:rPr>
              <a:t>Mass Upload Files </a:t>
            </a:r>
            <a:r>
              <a:rPr lang="en-US" sz="2400" dirty="0">
                <a:solidFill>
                  <a:schemeClr val="tx1">
                    <a:lumMod val="65000"/>
                    <a:lumOff val="35000"/>
                  </a:schemeClr>
                </a:solidFill>
              </a:rPr>
              <a:t>Submitted / 4,300 Records</a:t>
            </a:r>
            <a:endParaRPr lang="en-US" sz="2400" dirty="0" smtClean="0">
              <a:solidFill>
                <a:schemeClr val="tx1">
                  <a:lumMod val="65000"/>
                  <a:lumOff val="35000"/>
                </a:schemeClr>
              </a:solidFill>
            </a:endParaRPr>
          </a:p>
          <a:p>
            <a:r>
              <a:rPr lang="en-US" sz="2400" dirty="0" smtClean="0">
                <a:solidFill>
                  <a:schemeClr val="tx1">
                    <a:lumMod val="65000"/>
                    <a:lumOff val="35000"/>
                  </a:schemeClr>
                </a:solidFill>
              </a:rPr>
              <a:t>138 Job Code Requests and Changes</a:t>
            </a:r>
            <a:endParaRPr lang="en-US" sz="2400" dirty="0">
              <a:solidFill>
                <a:schemeClr val="tx1">
                  <a:lumMod val="65000"/>
                  <a:lumOff val="35000"/>
                </a:schemeClr>
              </a:solidFill>
            </a:endParaRPr>
          </a:p>
          <a:p>
            <a:pPr marL="0" lvl="0" indent="0">
              <a:buNone/>
            </a:pPr>
            <a:endParaRPr lang="en-US" sz="2400" dirty="0"/>
          </a:p>
        </p:txBody>
      </p:sp>
      <p:sp>
        <p:nvSpPr>
          <p:cNvPr id="4" name="Text Placeholder 9">
            <a:extLst>
              <a:ext uri="{FF2B5EF4-FFF2-40B4-BE49-F238E27FC236}">
                <a16:creationId xmlns:a16="http://schemas.microsoft.com/office/drawing/2014/main" xmlns="" id="{C0A20E23-2C40-4F84-8195-479CA22A0691}"/>
              </a:ext>
            </a:extLst>
          </p:cNvPr>
          <p:cNvSpPr>
            <a:spLocks noGrp="1"/>
          </p:cNvSpPr>
          <p:nvPr>
            <p:ph type="body" sz="quarter" idx="14"/>
          </p:nvPr>
        </p:nvSpPr>
        <p:spPr>
          <a:xfrm>
            <a:off x="838200" y="5342238"/>
            <a:ext cx="10515600" cy="923330"/>
          </a:xfrm>
        </p:spPr>
        <p:txBody>
          <a:bodyPr/>
          <a:lstStyle/>
          <a:p>
            <a:pPr lvl="0"/>
            <a:r>
              <a:rPr lang="en-US" i="1" dirty="0" smtClean="0"/>
              <a:t>There are no secrets to success. It is the result of preparation, hard work and learning from failure. - Colin Powell</a:t>
            </a:r>
            <a:endParaRPr lang="en-US" i="1" dirty="0"/>
          </a:p>
        </p:txBody>
      </p:sp>
    </p:spTree>
    <p:extLst>
      <p:ext uri="{BB962C8B-B14F-4D97-AF65-F5344CB8AC3E}">
        <p14:creationId xmlns:p14="http://schemas.microsoft.com/office/powerpoint/2010/main" val="1674668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63017167-869E-451B-BBA5-4184A0088CFE}"/>
              </a:ext>
            </a:extLst>
          </p:cNvPr>
          <p:cNvSpPr>
            <a:spLocks noGrp="1"/>
          </p:cNvSpPr>
          <p:nvPr>
            <p:ph type="title"/>
          </p:nvPr>
        </p:nvSpPr>
        <p:spPr/>
        <p:txBody>
          <a:bodyPr/>
          <a:lstStyle/>
          <a:p>
            <a:r>
              <a:rPr lang="en-US" dirty="0" smtClean="0"/>
              <a:t>HR Transaction Tool</a:t>
            </a:r>
            <a:endParaRPr lang="en-US" dirty="0"/>
          </a:p>
        </p:txBody>
      </p:sp>
      <p:sp>
        <p:nvSpPr>
          <p:cNvPr id="7" name="Text Placeholder 6">
            <a:extLst>
              <a:ext uri="{FF2B5EF4-FFF2-40B4-BE49-F238E27FC236}">
                <a16:creationId xmlns:a16="http://schemas.microsoft.com/office/drawing/2014/main" xmlns="" id="{1849FE40-42F6-4E04-A503-8BE1B96DBD52}"/>
              </a:ext>
            </a:extLst>
          </p:cNvPr>
          <p:cNvSpPr>
            <a:spLocks noGrp="1"/>
          </p:cNvSpPr>
          <p:nvPr>
            <p:ph sz="half" idx="2"/>
          </p:nvPr>
        </p:nvSpPr>
        <p:spPr>
          <a:xfrm>
            <a:off x="6885354" y="2047630"/>
            <a:ext cx="4720492" cy="3892061"/>
          </a:xfrm>
        </p:spPr>
        <p:txBody>
          <a:bodyPr>
            <a:normAutofit/>
          </a:bodyPr>
          <a:lstStyle/>
          <a:p>
            <a:r>
              <a:rPr lang="en-US" sz="2400" dirty="0" smtClean="0">
                <a:solidFill>
                  <a:schemeClr val="tx1">
                    <a:lumMod val="65000"/>
                    <a:lumOff val="35000"/>
                  </a:schemeClr>
                </a:solidFill>
              </a:rPr>
              <a:t>One Stop Shop to Approve, Create, Submit and View Transactions</a:t>
            </a:r>
          </a:p>
          <a:p>
            <a:r>
              <a:rPr lang="en-US" sz="2400" dirty="0" smtClean="0">
                <a:solidFill>
                  <a:schemeClr val="tx1">
                    <a:lumMod val="65000"/>
                    <a:lumOff val="35000"/>
                  </a:schemeClr>
                </a:solidFill>
              </a:rPr>
              <a:t>Real time load to Job table</a:t>
            </a:r>
          </a:p>
          <a:p>
            <a:r>
              <a:rPr lang="en-US" sz="2400" dirty="0" smtClean="0">
                <a:solidFill>
                  <a:schemeClr val="tx1">
                    <a:lumMod val="65000"/>
                    <a:lumOff val="35000"/>
                  </a:schemeClr>
                </a:solidFill>
              </a:rPr>
              <a:t>Manager Maintenance </a:t>
            </a:r>
          </a:p>
          <a:p>
            <a:r>
              <a:rPr lang="en-US" sz="2400" dirty="0" smtClean="0">
                <a:solidFill>
                  <a:schemeClr val="tx1">
                    <a:lumMod val="65000"/>
                    <a:lumOff val="35000"/>
                  </a:schemeClr>
                </a:solidFill>
              </a:rPr>
              <a:t>Built in business rules to support data integrity</a:t>
            </a:r>
          </a:p>
          <a:p>
            <a:r>
              <a:rPr lang="en-US" sz="2400" dirty="0" smtClean="0">
                <a:solidFill>
                  <a:schemeClr val="tx1">
                    <a:lumMod val="65000"/>
                    <a:lumOff val="35000"/>
                  </a:schemeClr>
                </a:solidFill>
              </a:rPr>
              <a:t>Workflow Summary inclusive of all PeopleSoft transactions</a:t>
            </a:r>
          </a:p>
          <a:p>
            <a:pPr marL="0" indent="0">
              <a:buNone/>
            </a:pPr>
            <a:endParaRPr lang="en-US" sz="2400" dirty="0" smtClean="0">
              <a:solidFill>
                <a:schemeClr val="tx1">
                  <a:lumMod val="65000"/>
                  <a:lumOff val="35000"/>
                </a:schemeClr>
              </a:solidFill>
            </a:endParaRPr>
          </a:p>
          <a:p>
            <a:pPr marL="0" lvl="0" indent="0">
              <a:buNone/>
            </a:pPr>
            <a:endParaRPr lang="en-US" sz="2400" dirty="0"/>
          </a:p>
        </p:txBody>
      </p:sp>
      <p:pic>
        <p:nvPicPr>
          <p:cNvPr id="9" name="Content Placeholder 8"/>
          <p:cNvPicPr>
            <a:picLocks noGrp="1" noChangeAspect="1"/>
          </p:cNvPicPr>
          <p:nvPr>
            <p:ph sz="half" idx="1"/>
          </p:nvPr>
        </p:nvPicPr>
        <p:blipFill>
          <a:blip r:embed="rId2"/>
          <a:stretch>
            <a:fillRect/>
          </a:stretch>
        </p:blipFill>
        <p:spPr>
          <a:xfrm>
            <a:off x="838200" y="1825624"/>
            <a:ext cx="5615763" cy="4091209"/>
          </a:xfrm>
          <a:prstGeom prst="rect">
            <a:avLst/>
          </a:prstGeom>
        </p:spPr>
      </p:pic>
      <p:pic>
        <p:nvPicPr>
          <p:cNvPr id="11" name="Picture 10"/>
          <p:cNvPicPr>
            <a:picLocks noChangeAspect="1"/>
          </p:cNvPicPr>
          <p:nvPr/>
        </p:nvPicPr>
        <p:blipFill>
          <a:blip r:embed="rId3"/>
          <a:stretch>
            <a:fillRect/>
          </a:stretch>
        </p:blipFill>
        <p:spPr>
          <a:xfrm>
            <a:off x="8080744" y="601906"/>
            <a:ext cx="1509548" cy="1156250"/>
          </a:xfrm>
          <a:prstGeom prst="rect">
            <a:avLst/>
          </a:prstGeom>
        </p:spPr>
      </p:pic>
    </p:spTree>
    <p:extLst>
      <p:ext uri="{BB962C8B-B14F-4D97-AF65-F5344CB8AC3E}">
        <p14:creationId xmlns:p14="http://schemas.microsoft.com/office/powerpoint/2010/main" val="30310028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63017167-869E-451B-BBA5-4184A0088CFE}"/>
              </a:ext>
            </a:extLst>
          </p:cNvPr>
          <p:cNvSpPr>
            <a:spLocks noGrp="1"/>
          </p:cNvSpPr>
          <p:nvPr>
            <p:ph type="title"/>
          </p:nvPr>
        </p:nvSpPr>
        <p:spPr/>
        <p:txBody>
          <a:bodyPr/>
          <a:lstStyle/>
          <a:p>
            <a:r>
              <a:rPr lang="en-US" dirty="0" smtClean="0"/>
              <a:t>HR Transaction Tool</a:t>
            </a:r>
            <a:endParaRPr lang="en-US" dirty="0"/>
          </a:p>
        </p:txBody>
      </p:sp>
      <p:sp>
        <p:nvSpPr>
          <p:cNvPr id="7" name="Text Placeholder 6">
            <a:extLst>
              <a:ext uri="{FF2B5EF4-FFF2-40B4-BE49-F238E27FC236}">
                <a16:creationId xmlns:a16="http://schemas.microsoft.com/office/drawing/2014/main" xmlns="" id="{1849FE40-42F6-4E04-A503-8BE1B96DBD52}"/>
              </a:ext>
            </a:extLst>
          </p:cNvPr>
          <p:cNvSpPr>
            <a:spLocks noGrp="1"/>
          </p:cNvSpPr>
          <p:nvPr>
            <p:ph sz="half" idx="2"/>
          </p:nvPr>
        </p:nvSpPr>
        <p:spPr>
          <a:xfrm>
            <a:off x="6439877" y="2035737"/>
            <a:ext cx="4935630" cy="2739463"/>
          </a:xfrm>
        </p:spPr>
        <p:txBody>
          <a:bodyPr>
            <a:normAutofit/>
          </a:bodyPr>
          <a:lstStyle/>
          <a:p>
            <a:r>
              <a:rPr lang="en-US" sz="2400" dirty="0" smtClean="0">
                <a:solidFill>
                  <a:schemeClr val="tx1">
                    <a:lumMod val="65000"/>
                    <a:lumOff val="35000"/>
                  </a:schemeClr>
                </a:solidFill>
              </a:rPr>
              <a:t>New Feature to Submit Mass HR Transactions</a:t>
            </a:r>
          </a:p>
          <a:p>
            <a:r>
              <a:rPr lang="en-US" sz="2400" dirty="0" smtClean="0">
                <a:solidFill>
                  <a:schemeClr val="tx1">
                    <a:lumMod val="65000"/>
                    <a:lumOff val="35000"/>
                  </a:schemeClr>
                </a:solidFill>
              </a:rPr>
              <a:t>Faster processing for online mass transactions</a:t>
            </a:r>
          </a:p>
          <a:p>
            <a:r>
              <a:rPr lang="en-US" sz="2400" dirty="0" smtClean="0">
                <a:solidFill>
                  <a:schemeClr val="tx1">
                    <a:lumMod val="65000"/>
                    <a:lumOff val="35000"/>
                  </a:schemeClr>
                </a:solidFill>
              </a:rPr>
              <a:t>Utilizes integration broker for real time Job updates</a:t>
            </a:r>
          </a:p>
          <a:p>
            <a:pPr marL="0" indent="0">
              <a:buNone/>
            </a:pPr>
            <a:endParaRPr lang="en-US" dirty="0" smtClean="0">
              <a:solidFill>
                <a:schemeClr val="tx1">
                  <a:lumMod val="65000"/>
                  <a:lumOff val="35000"/>
                </a:schemeClr>
              </a:solidFill>
            </a:endParaRPr>
          </a:p>
          <a:p>
            <a:pPr marL="0" indent="0">
              <a:buNone/>
            </a:pPr>
            <a:endParaRPr lang="en-US" sz="2400" dirty="0" smtClean="0">
              <a:solidFill>
                <a:schemeClr val="tx1">
                  <a:lumMod val="65000"/>
                  <a:lumOff val="35000"/>
                </a:schemeClr>
              </a:solidFill>
            </a:endParaRPr>
          </a:p>
          <a:p>
            <a:pPr marL="0" lvl="0" indent="0">
              <a:buNone/>
            </a:pPr>
            <a:endParaRPr lang="en-US" sz="2400" dirty="0"/>
          </a:p>
        </p:txBody>
      </p:sp>
      <p:pic>
        <p:nvPicPr>
          <p:cNvPr id="3" name="Picture 2"/>
          <p:cNvPicPr>
            <a:picLocks noChangeAspect="1"/>
          </p:cNvPicPr>
          <p:nvPr/>
        </p:nvPicPr>
        <p:blipFill>
          <a:blip r:embed="rId2"/>
          <a:stretch>
            <a:fillRect/>
          </a:stretch>
        </p:blipFill>
        <p:spPr>
          <a:xfrm>
            <a:off x="7848379" y="837406"/>
            <a:ext cx="2343150" cy="381000"/>
          </a:xfrm>
          <a:prstGeom prst="rect">
            <a:avLst/>
          </a:prstGeom>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5336" y="1387719"/>
            <a:ext cx="5163582" cy="46613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409857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63017167-869E-451B-BBA5-4184A0088CFE}"/>
              </a:ext>
            </a:extLst>
          </p:cNvPr>
          <p:cNvSpPr>
            <a:spLocks noGrp="1"/>
          </p:cNvSpPr>
          <p:nvPr>
            <p:ph type="title"/>
          </p:nvPr>
        </p:nvSpPr>
        <p:spPr/>
        <p:txBody>
          <a:bodyPr/>
          <a:lstStyle/>
          <a:p>
            <a:r>
              <a:rPr lang="en-US" dirty="0" smtClean="0"/>
              <a:t>HR Transaction Tool</a:t>
            </a:r>
            <a:endParaRPr lang="en-US" dirty="0"/>
          </a:p>
        </p:txBody>
      </p:sp>
      <p:sp>
        <p:nvSpPr>
          <p:cNvPr id="7" name="Text Placeholder 6">
            <a:extLst>
              <a:ext uri="{FF2B5EF4-FFF2-40B4-BE49-F238E27FC236}">
                <a16:creationId xmlns:a16="http://schemas.microsoft.com/office/drawing/2014/main" xmlns="" id="{1849FE40-42F6-4E04-A503-8BE1B96DBD52}"/>
              </a:ext>
            </a:extLst>
          </p:cNvPr>
          <p:cNvSpPr>
            <a:spLocks noGrp="1"/>
          </p:cNvSpPr>
          <p:nvPr>
            <p:ph sz="half" idx="2"/>
          </p:nvPr>
        </p:nvSpPr>
        <p:spPr>
          <a:xfrm>
            <a:off x="6706963" y="2349256"/>
            <a:ext cx="4837814" cy="3529190"/>
          </a:xfrm>
        </p:spPr>
        <p:txBody>
          <a:bodyPr>
            <a:normAutofit/>
          </a:bodyPr>
          <a:lstStyle/>
          <a:p>
            <a:r>
              <a:rPr lang="en-US" sz="2400" dirty="0" smtClean="0">
                <a:solidFill>
                  <a:schemeClr val="tx1">
                    <a:lumMod val="65000"/>
                    <a:lumOff val="35000"/>
                  </a:schemeClr>
                </a:solidFill>
              </a:rPr>
              <a:t>New Feature to Submit Mass Upload Files via PeopleSoft</a:t>
            </a:r>
          </a:p>
          <a:p>
            <a:r>
              <a:rPr lang="en-US" sz="2400" dirty="0" smtClean="0">
                <a:solidFill>
                  <a:schemeClr val="tx1">
                    <a:lumMod val="65000"/>
                    <a:lumOff val="35000"/>
                  </a:schemeClr>
                </a:solidFill>
              </a:rPr>
              <a:t>Approvals obtained and tracked within PeopleSoft</a:t>
            </a:r>
          </a:p>
          <a:p>
            <a:r>
              <a:rPr lang="en-US" sz="2400" dirty="0" smtClean="0">
                <a:solidFill>
                  <a:schemeClr val="tx1">
                    <a:lumMod val="65000"/>
                    <a:lumOff val="35000"/>
                  </a:schemeClr>
                </a:solidFill>
              </a:rPr>
              <a:t>Transaction status can be tracked submitter</a:t>
            </a:r>
          </a:p>
          <a:p>
            <a:pPr marL="0" lvl="0" indent="0">
              <a:buNone/>
            </a:pPr>
            <a:endParaRPr lang="en-US" sz="2400" dirty="0"/>
          </a:p>
        </p:txBody>
      </p:sp>
      <p:pic>
        <p:nvPicPr>
          <p:cNvPr id="4" name="Content Placeholder 3"/>
          <p:cNvPicPr>
            <a:picLocks noGrp="1" noChangeAspect="1"/>
          </p:cNvPicPr>
          <p:nvPr>
            <p:ph sz="half" idx="1"/>
          </p:nvPr>
        </p:nvPicPr>
        <p:blipFill>
          <a:blip r:embed="rId2"/>
          <a:stretch>
            <a:fillRect/>
          </a:stretch>
        </p:blipFill>
        <p:spPr>
          <a:xfrm>
            <a:off x="838200" y="1315263"/>
            <a:ext cx="5436549" cy="4840672"/>
          </a:xfrm>
          <a:prstGeom prst="rect">
            <a:avLst/>
          </a:prstGeom>
        </p:spPr>
      </p:pic>
      <p:pic>
        <p:nvPicPr>
          <p:cNvPr id="2" name="Picture 1"/>
          <p:cNvPicPr>
            <a:picLocks noChangeAspect="1"/>
          </p:cNvPicPr>
          <p:nvPr/>
        </p:nvPicPr>
        <p:blipFill>
          <a:blip r:embed="rId3"/>
          <a:stretch>
            <a:fillRect/>
          </a:stretch>
        </p:blipFill>
        <p:spPr>
          <a:xfrm>
            <a:off x="7886036" y="832643"/>
            <a:ext cx="2076450" cy="390525"/>
          </a:xfrm>
          <a:prstGeom prst="rect">
            <a:avLst/>
          </a:prstGeom>
        </p:spPr>
      </p:pic>
    </p:spTree>
    <p:extLst>
      <p:ext uri="{BB962C8B-B14F-4D97-AF65-F5344CB8AC3E}">
        <p14:creationId xmlns:p14="http://schemas.microsoft.com/office/powerpoint/2010/main" val="29899437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63017167-869E-451B-BBA5-4184A0088CFE}"/>
              </a:ext>
            </a:extLst>
          </p:cNvPr>
          <p:cNvSpPr>
            <a:spLocks noGrp="1"/>
          </p:cNvSpPr>
          <p:nvPr>
            <p:ph type="title"/>
          </p:nvPr>
        </p:nvSpPr>
        <p:spPr/>
        <p:txBody>
          <a:bodyPr/>
          <a:lstStyle/>
          <a:p>
            <a:r>
              <a:rPr lang="en-US" dirty="0" smtClean="0"/>
              <a:t>HR Transaction Tool</a:t>
            </a:r>
            <a:endParaRPr lang="en-US" dirty="0"/>
          </a:p>
        </p:txBody>
      </p:sp>
      <p:sp>
        <p:nvSpPr>
          <p:cNvPr id="7" name="Text Placeholder 6">
            <a:extLst>
              <a:ext uri="{FF2B5EF4-FFF2-40B4-BE49-F238E27FC236}">
                <a16:creationId xmlns:a16="http://schemas.microsoft.com/office/drawing/2014/main" xmlns="" id="{1849FE40-42F6-4E04-A503-8BE1B96DBD52}"/>
              </a:ext>
            </a:extLst>
          </p:cNvPr>
          <p:cNvSpPr>
            <a:spLocks noGrp="1"/>
          </p:cNvSpPr>
          <p:nvPr>
            <p:ph sz="half" idx="2"/>
          </p:nvPr>
        </p:nvSpPr>
        <p:spPr>
          <a:xfrm>
            <a:off x="6096000" y="1883347"/>
            <a:ext cx="5599814" cy="4251730"/>
          </a:xfrm>
        </p:spPr>
        <p:txBody>
          <a:bodyPr>
            <a:normAutofit/>
          </a:bodyPr>
          <a:lstStyle/>
          <a:p>
            <a:r>
              <a:rPr lang="en-US" sz="2400" dirty="0" smtClean="0">
                <a:solidFill>
                  <a:schemeClr val="tx1">
                    <a:lumMod val="65000"/>
                    <a:lumOff val="35000"/>
                  </a:schemeClr>
                </a:solidFill>
              </a:rPr>
              <a:t>Leverage Delivered PS AWE Work Flow</a:t>
            </a:r>
          </a:p>
          <a:p>
            <a:endParaRPr lang="en-US" sz="2400" dirty="0">
              <a:solidFill>
                <a:schemeClr val="tx1">
                  <a:lumMod val="65000"/>
                  <a:lumOff val="35000"/>
                </a:schemeClr>
              </a:solidFill>
            </a:endParaRPr>
          </a:p>
          <a:p>
            <a:endParaRPr lang="en-US" sz="2400" dirty="0" smtClean="0">
              <a:solidFill>
                <a:schemeClr val="tx1">
                  <a:lumMod val="65000"/>
                  <a:lumOff val="35000"/>
                </a:schemeClr>
              </a:solidFill>
            </a:endParaRPr>
          </a:p>
          <a:p>
            <a:endParaRPr lang="en-US" sz="2400" dirty="0" smtClean="0">
              <a:solidFill>
                <a:schemeClr val="tx1">
                  <a:lumMod val="65000"/>
                  <a:lumOff val="35000"/>
                </a:schemeClr>
              </a:solidFill>
            </a:endParaRPr>
          </a:p>
          <a:p>
            <a:r>
              <a:rPr lang="en-US" sz="2400" dirty="0" smtClean="0">
                <a:solidFill>
                  <a:schemeClr val="tx1">
                    <a:lumMod val="65000"/>
                    <a:lumOff val="35000"/>
                  </a:schemeClr>
                </a:solidFill>
              </a:rPr>
              <a:t>Reminder Notifications</a:t>
            </a:r>
          </a:p>
          <a:p>
            <a:endParaRPr lang="en-US" sz="2400" dirty="0" smtClean="0">
              <a:solidFill>
                <a:schemeClr val="tx1">
                  <a:lumMod val="65000"/>
                  <a:lumOff val="35000"/>
                </a:schemeClr>
              </a:solidFill>
            </a:endParaRPr>
          </a:p>
          <a:p>
            <a:pPr marL="0" lvl="0" indent="0">
              <a:buNone/>
            </a:pPr>
            <a:endParaRPr lang="en-US" sz="2400" dirty="0"/>
          </a:p>
        </p:txBody>
      </p:sp>
      <p:pic>
        <p:nvPicPr>
          <p:cNvPr id="3" name="Content Placeholder 2"/>
          <p:cNvPicPr>
            <a:picLocks noGrp="1" noChangeAspect="1"/>
          </p:cNvPicPr>
          <p:nvPr>
            <p:ph sz="half" idx="1"/>
          </p:nvPr>
        </p:nvPicPr>
        <p:blipFill>
          <a:blip r:embed="rId2"/>
          <a:stretch>
            <a:fillRect/>
          </a:stretch>
        </p:blipFill>
        <p:spPr>
          <a:xfrm>
            <a:off x="1260231" y="1382025"/>
            <a:ext cx="3897923" cy="2249488"/>
          </a:xfrm>
          <a:prstGeom prst="rect">
            <a:avLst/>
          </a:prstGeom>
        </p:spPr>
      </p:pic>
      <p:pic>
        <p:nvPicPr>
          <p:cNvPr id="4" name="Picture 3"/>
          <p:cNvPicPr>
            <a:picLocks noChangeAspect="1"/>
          </p:cNvPicPr>
          <p:nvPr/>
        </p:nvPicPr>
        <p:blipFill>
          <a:blip r:embed="rId3"/>
          <a:stretch>
            <a:fillRect/>
          </a:stretch>
        </p:blipFill>
        <p:spPr>
          <a:xfrm>
            <a:off x="1289538" y="3909019"/>
            <a:ext cx="3876431" cy="2487658"/>
          </a:xfrm>
          <a:prstGeom prst="rect">
            <a:avLst/>
          </a:prstGeom>
        </p:spPr>
      </p:pic>
      <p:cxnSp>
        <p:nvCxnSpPr>
          <p:cNvPr id="6" name="Straight Connector 5"/>
          <p:cNvCxnSpPr/>
          <p:nvPr/>
        </p:nvCxnSpPr>
        <p:spPr>
          <a:xfrm>
            <a:off x="672123" y="3782646"/>
            <a:ext cx="500184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35772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63017167-869E-451B-BBA5-4184A0088CFE}"/>
              </a:ext>
            </a:extLst>
          </p:cNvPr>
          <p:cNvSpPr>
            <a:spLocks noGrp="1"/>
          </p:cNvSpPr>
          <p:nvPr>
            <p:ph type="title"/>
          </p:nvPr>
        </p:nvSpPr>
        <p:spPr/>
        <p:txBody>
          <a:bodyPr/>
          <a:lstStyle/>
          <a:p>
            <a:r>
              <a:rPr lang="en-US" dirty="0" smtClean="0"/>
              <a:t>HR Transaction Tool</a:t>
            </a:r>
            <a:endParaRPr lang="en-US" dirty="0"/>
          </a:p>
        </p:txBody>
      </p:sp>
      <p:sp>
        <p:nvSpPr>
          <p:cNvPr id="7" name="Text Placeholder 6">
            <a:extLst>
              <a:ext uri="{FF2B5EF4-FFF2-40B4-BE49-F238E27FC236}">
                <a16:creationId xmlns:a16="http://schemas.microsoft.com/office/drawing/2014/main" xmlns="" id="{1849FE40-42F6-4E04-A503-8BE1B96DBD52}"/>
              </a:ext>
            </a:extLst>
          </p:cNvPr>
          <p:cNvSpPr>
            <a:spLocks noGrp="1"/>
          </p:cNvSpPr>
          <p:nvPr>
            <p:ph sz="half" idx="2"/>
          </p:nvPr>
        </p:nvSpPr>
        <p:spPr>
          <a:xfrm>
            <a:off x="6096000" y="1883347"/>
            <a:ext cx="5599814" cy="1403388"/>
          </a:xfrm>
        </p:spPr>
        <p:txBody>
          <a:bodyPr>
            <a:normAutofit/>
          </a:bodyPr>
          <a:lstStyle/>
          <a:p>
            <a:r>
              <a:rPr lang="en-US" sz="2400" dirty="0" smtClean="0">
                <a:solidFill>
                  <a:schemeClr val="tx1">
                    <a:lumMod val="65000"/>
                    <a:lumOff val="35000"/>
                  </a:schemeClr>
                </a:solidFill>
              </a:rPr>
              <a:t>Guided Questions to support consistent usage of Action Reasons</a:t>
            </a:r>
          </a:p>
          <a:p>
            <a:pPr marL="0" lvl="0" indent="0">
              <a:buNone/>
            </a:pPr>
            <a:endParaRPr lang="en-US" dirty="0"/>
          </a:p>
        </p:txBody>
      </p:sp>
      <p:pic>
        <p:nvPicPr>
          <p:cNvPr id="6" name="Content Placeholder 5"/>
          <p:cNvPicPr>
            <a:picLocks noGrp="1" noChangeAspect="1"/>
          </p:cNvPicPr>
          <p:nvPr>
            <p:ph sz="half" idx="1"/>
          </p:nvPr>
        </p:nvPicPr>
        <p:blipFill>
          <a:blip r:embed="rId2"/>
          <a:stretch>
            <a:fillRect/>
          </a:stretch>
        </p:blipFill>
        <p:spPr>
          <a:xfrm>
            <a:off x="1666875" y="1690799"/>
            <a:ext cx="4429125" cy="2152650"/>
          </a:xfrm>
          <a:prstGeom prst="rect">
            <a:avLst/>
          </a:prstGeom>
        </p:spPr>
      </p:pic>
      <p:pic>
        <p:nvPicPr>
          <p:cNvPr id="8" name="Picture 7"/>
          <p:cNvPicPr>
            <a:picLocks noChangeAspect="1"/>
          </p:cNvPicPr>
          <p:nvPr/>
        </p:nvPicPr>
        <p:blipFill>
          <a:blip r:embed="rId3"/>
          <a:stretch>
            <a:fillRect/>
          </a:stretch>
        </p:blipFill>
        <p:spPr>
          <a:xfrm>
            <a:off x="1666875" y="4568012"/>
            <a:ext cx="3962400" cy="1209675"/>
          </a:xfrm>
          <a:prstGeom prst="rect">
            <a:avLst/>
          </a:prstGeom>
        </p:spPr>
      </p:pic>
      <p:pic>
        <p:nvPicPr>
          <p:cNvPr id="9" name="Picture 8"/>
          <p:cNvPicPr>
            <a:picLocks noChangeAspect="1"/>
          </p:cNvPicPr>
          <p:nvPr/>
        </p:nvPicPr>
        <p:blipFill>
          <a:blip r:embed="rId4"/>
          <a:stretch>
            <a:fillRect/>
          </a:stretch>
        </p:blipFill>
        <p:spPr>
          <a:xfrm>
            <a:off x="6738494" y="4568012"/>
            <a:ext cx="4314825" cy="1600200"/>
          </a:xfrm>
          <a:prstGeom prst="rect">
            <a:avLst/>
          </a:prstGeom>
        </p:spPr>
      </p:pic>
      <p:sp>
        <p:nvSpPr>
          <p:cNvPr id="11" name="TextBox 10">
            <a:extLst>
              <a:ext uri="{FF2B5EF4-FFF2-40B4-BE49-F238E27FC236}">
                <a16:creationId xmlns:a16="http://schemas.microsoft.com/office/drawing/2014/main" xmlns="" id="{F02A948F-2B94-4B8D-8BA1-F62F4D6A929C}"/>
              </a:ext>
            </a:extLst>
          </p:cNvPr>
          <p:cNvSpPr txBox="1"/>
          <p:nvPr/>
        </p:nvSpPr>
        <p:spPr>
          <a:xfrm>
            <a:off x="729693" y="1690688"/>
            <a:ext cx="858119" cy="732508"/>
          </a:xfrm>
          <a:prstGeom prst="rect">
            <a:avLst/>
          </a:prstGeom>
          <a:noFill/>
        </p:spPr>
        <p:txBody>
          <a:bodyPr wrap="none" rtlCol="0">
            <a:spAutoFit/>
          </a:bodyPr>
          <a:lstStyle/>
          <a:p>
            <a:pPr algn="ctr">
              <a:lnSpc>
                <a:spcPct val="80000"/>
              </a:lnSpc>
            </a:pPr>
            <a:r>
              <a:rPr lang="en-IN" sz="1600" b="1" dirty="0" smtClean="0">
                <a:solidFill>
                  <a:schemeClr val="accent5"/>
                </a:solidFill>
                <a:latin typeface="Open Sans" panose="020B0606030504020204" pitchFamily="34" charset="0"/>
                <a:ea typeface="Open Sans" panose="020B0606030504020204" pitchFamily="34" charset="0"/>
                <a:cs typeface="Open Sans" panose="020B0606030504020204" pitchFamily="34" charset="0"/>
              </a:rPr>
              <a:t>Question</a:t>
            </a:r>
            <a:endParaRPr lang="en-IN" sz="1600" b="1" dirty="0">
              <a:solidFill>
                <a:schemeClr val="accent5"/>
              </a:solidFill>
              <a:latin typeface="Open Sans" panose="020B0606030504020204" pitchFamily="34" charset="0"/>
              <a:ea typeface="Open Sans" panose="020B0606030504020204" pitchFamily="34" charset="0"/>
              <a:cs typeface="Open Sans" panose="020B0606030504020204" pitchFamily="34" charset="0"/>
            </a:endParaRPr>
          </a:p>
          <a:p>
            <a:pPr algn="ctr">
              <a:lnSpc>
                <a:spcPct val="80000"/>
              </a:lnSpc>
            </a:pPr>
            <a:r>
              <a:rPr lang="en-IN" sz="3600" b="1" dirty="0" smtClean="0">
                <a:solidFill>
                  <a:schemeClr val="accent5"/>
                </a:solidFill>
                <a:latin typeface="Open Sans" panose="020B0606030504020204" pitchFamily="34" charset="0"/>
                <a:ea typeface="Open Sans" panose="020B0606030504020204" pitchFamily="34" charset="0"/>
                <a:cs typeface="Open Sans" panose="020B0606030504020204" pitchFamily="34" charset="0"/>
              </a:rPr>
              <a:t>1</a:t>
            </a:r>
            <a:endParaRPr lang="en-IN" sz="3600" b="1" dirty="0">
              <a:solidFill>
                <a:schemeClr val="accent5"/>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TextBox 11">
            <a:extLst>
              <a:ext uri="{FF2B5EF4-FFF2-40B4-BE49-F238E27FC236}">
                <a16:creationId xmlns:a16="http://schemas.microsoft.com/office/drawing/2014/main" xmlns="" id="{F02A948F-2B94-4B8D-8BA1-F62F4D6A929C}"/>
              </a:ext>
            </a:extLst>
          </p:cNvPr>
          <p:cNvSpPr txBox="1"/>
          <p:nvPr/>
        </p:nvSpPr>
        <p:spPr>
          <a:xfrm>
            <a:off x="729693" y="4568012"/>
            <a:ext cx="858119" cy="732508"/>
          </a:xfrm>
          <a:prstGeom prst="rect">
            <a:avLst/>
          </a:prstGeom>
          <a:noFill/>
        </p:spPr>
        <p:txBody>
          <a:bodyPr wrap="none" rtlCol="0">
            <a:spAutoFit/>
          </a:bodyPr>
          <a:lstStyle/>
          <a:p>
            <a:pPr algn="ctr">
              <a:lnSpc>
                <a:spcPct val="80000"/>
              </a:lnSpc>
            </a:pPr>
            <a:r>
              <a:rPr lang="en-IN" sz="1600" b="1" dirty="0" smtClean="0">
                <a:solidFill>
                  <a:schemeClr val="accent5"/>
                </a:solidFill>
                <a:latin typeface="Open Sans" panose="020B0606030504020204" pitchFamily="34" charset="0"/>
                <a:ea typeface="Open Sans" panose="020B0606030504020204" pitchFamily="34" charset="0"/>
                <a:cs typeface="Open Sans" panose="020B0606030504020204" pitchFamily="34" charset="0"/>
              </a:rPr>
              <a:t>Question</a:t>
            </a:r>
            <a:endParaRPr lang="en-IN" sz="1600" b="1" dirty="0">
              <a:solidFill>
                <a:schemeClr val="accent5"/>
              </a:solidFill>
              <a:latin typeface="Open Sans" panose="020B0606030504020204" pitchFamily="34" charset="0"/>
              <a:ea typeface="Open Sans" panose="020B0606030504020204" pitchFamily="34" charset="0"/>
              <a:cs typeface="Open Sans" panose="020B0606030504020204" pitchFamily="34" charset="0"/>
            </a:endParaRPr>
          </a:p>
          <a:p>
            <a:pPr algn="ctr">
              <a:lnSpc>
                <a:spcPct val="80000"/>
              </a:lnSpc>
            </a:pPr>
            <a:r>
              <a:rPr lang="en-IN" sz="3600" b="1" dirty="0" smtClean="0">
                <a:solidFill>
                  <a:schemeClr val="accent5"/>
                </a:solidFill>
                <a:latin typeface="Open Sans" panose="020B0606030504020204" pitchFamily="34" charset="0"/>
                <a:ea typeface="Open Sans" panose="020B0606030504020204" pitchFamily="34" charset="0"/>
                <a:cs typeface="Open Sans" panose="020B0606030504020204" pitchFamily="34" charset="0"/>
              </a:rPr>
              <a:t>2</a:t>
            </a:r>
            <a:endParaRPr lang="en-IN" sz="3600" b="1" dirty="0">
              <a:solidFill>
                <a:schemeClr val="accent5"/>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3" name="TextBox 12">
            <a:extLst>
              <a:ext uri="{FF2B5EF4-FFF2-40B4-BE49-F238E27FC236}">
                <a16:creationId xmlns:a16="http://schemas.microsoft.com/office/drawing/2014/main" xmlns="" id="{F02A948F-2B94-4B8D-8BA1-F62F4D6A929C}"/>
              </a:ext>
            </a:extLst>
          </p:cNvPr>
          <p:cNvSpPr txBox="1"/>
          <p:nvPr/>
        </p:nvSpPr>
        <p:spPr>
          <a:xfrm>
            <a:off x="5754825" y="4568012"/>
            <a:ext cx="858119" cy="732508"/>
          </a:xfrm>
          <a:prstGeom prst="rect">
            <a:avLst/>
          </a:prstGeom>
          <a:noFill/>
        </p:spPr>
        <p:txBody>
          <a:bodyPr wrap="none" rtlCol="0">
            <a:spAutoFit/>
          </a:bodyPr>
          <a:lstStyle/>
          <a:p>
            <a:pPr algn="ctr">
              <a:lnSpc>
                <a:spcPct val="80000"/>
              </a:lnSpc>
            </a:pPr>
            <a:r>
              <a:rPr lang="en-IN" sz="1600" b="1" dirty="0" smtClean="0">
                <a:solidFill>
                  <a:schemeClr val="accent5"/>
                </a:solidFill>
                <a:latin typeface="Open Sans" panose="020B0606030504020204" pitchFamily="34" charset="0"/>
                <a:ea typeface="Open Sans" panose="020B0606030504020204" pitchFamily="34" charset="0"/>
                <a:cs typeface="Open Sans" panose="020B0606030504020204" pitchFamily="34" charset="0"/>
              </a:rPr>
              <a:t>Question</a:t>
            </a:r>
            <a:endParaRPr lang="en-IN" sz="1600" b="1" dirty="0">
              <a:solidFill>
                <a:schemeClr val="accent5"/>
              </a:solidFill>
              <a:latin typeface="Open Sans" panose="020B0606030504020204" pitchFamily="34" charset="0"/>
              <a:ea typeface="Open Sans" panose="020B0606030504020204" pitchFamily="34" charset="0"/>
              <a:cs typeface="Open Sans" panose="020B0606030504020204" pitchFamily="34" charset="0"/>
            </a:endParaRPr>
          </a:p>
          <a:p>
            <a:pPr algn="ctr">
              <a:lnSpc>
                <a:spcPct val="80000"/>
              </a:lnSpc>
            </a:pPr>
            <a:r>
              <a:rPr lang="en-IN" sz="3600" b="1" dirty="0" smtClean="0">
                <a:solidFill>
                  <a:schemeClr val="accent5"/>
                </a:solidFill>
                <a:latin typeface="Open Sans" panose="020B0606030504020204" pitchFamily="34" charset="0"/>
                <a:ea typeface="Open Sans" panose="020B0606030504020204" pitchFamily="34" charset="0"/>
                <a:cs typeface="Open Sans" panose="020B0606030504020204" pitchFamily="34" charset="0"/>
              </a:rPr>
              <a:t>3</a:t>
            </a:r>
            <a:endParaRPr lang="en-IN" sz="3600" b="1" dirty="0">
              <a:solidFill>
                <a:schemeClr val="accent5"/>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4" name="Right Arrow 13"/>
          <p:cNvSpPr/>
          <p:nvPr/>
        </p:nvSpPr>
        <p:spPr>
          <a:xfrm>
            <a:off x="1666875" y="3234094"/>
            <a:ext cx="740718" cy="25641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Arrow 14"/>
          <p:cNvSpPr/>
          <p:nvPr/>
        </p:nvSpPr>
        <p:spPr>
          <a:xfrm>
            <a:off x="1666875" y="4865684"/>
            <a:ext cx="740718" cy="25641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Arrow 15"/>
          <p:cNvSpPr/>
          <p:nvPr/>
        </p:nvSpPr>
        <p:spPr>
          <a:xfrm>
            <a:off x="6738494" y="4870976"/>
            <a:ext cx="711274" cy="2511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115993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63017167-869E-451B-BBA5-4184A0088CFE}"/>
              </a:ext>
            </a:extLst>
          </p:cNvPr>
          <p:cNvSpPr>
            <a:spLocks noGrp="1"/>
          </p:cNvSpPr>
          <p:nvPr>
            <p:ph type="title"/>
          </p:nvPr>
        </p:nvSpPr>
        <p:spPr/>
        <p:txBody>
          <a:bodyPr/>
          <a:lstStyle/>
          <a:p>
            <a:r>
              <a:rPr lang="en-US" dirty="0" smtClean="0"/>
              <a:t>Job Code Request</a:t>
            </a:r>
            <a:endParaRPr lang="en-US" dirty="0"/>
          </a:p>
        </p:txBody>
      </p:sp>
      <p:sp>
        <p:nvSpPr>
          <p:cNvPr id="7" name="Text Placeholder 6">
            <a:extLst>
              <a:ext uri="{FF2B5EF4-FFF2-40B4-BE49-F238E27FC236}">
                <a16:creationId xmlns:a16="http://schemas.microsoft.com/office/drawing/2014/main" xmlns="" id="{1849FE40-42F6-4E04-A503-8BE1B96DBD52}"/>
              </a:ext>
            </a:extLst>
          </p:cNvPr>
          <p:cNvSpPr>
            <a:spLocks noGrp="1"/>
          </p:cNvSpPr>
          <p:nvPr>
            <p:ph sz="half" idx="2"/>
          </p:nvPr>
        </p:nvSpPr>
        <p:spPr>
          <a:xfrm>
            <a:off x="6291384" y="1883347"/>
            <a:ext cx="5404429" cy="3509268"/>
          </a:xfrm>
        </p:spPr>
        <p:txBody>
          <a:bodyPr>
            <a:normAutofit lnSpcReduction="10000"/>
          </a:bodyPr>
          <a:lstStyle/>
          <a:p>
            <a:r>
              <a:rPr lang="en-US" sz="2400" dirty="0" smtClean="0">
                <a:solidFill>
                  <a:schemeClr val="tx1">
                    <a:lumMod val="65000"/>
                    <a:lumOff val="35000"/>
                  </a:schemeClr>
                </a:solidFill>
              </a:rPr>
              <a:t>Job Code Request module delivered by PS WebSolution</a:t>
            </a:r>
          </a:p>
          <a:p>
            <a:r>
              <a:rPr lang="en-US" sz="2400" dirty="0" smtClean="0">
                <a:solidFill>
                  <a:schemeClr val="tx1">
                    <a:lumMod val="65000"/>
                    <a:lumOff val="35000"/>
                  </a:schemeClr>
                </a:solidFill>
              </a:rPr>
              <a:t>Leveraged functionality to replace stand alone SharePoint Job Code request process</a:t>
            </a:r>
          </a:p>
          <a:p>
            <a:r>
              <a:rPr lang="en-US" sz="2400" dirty="0" smtClean="0">
                <a:solidFill>
                  <a:schemeClr val="tx1">
                    <a:lumMod val="65000"/>
                    <a:lumOff val="35000"/>
                  </a:schemeClr>
                </a:solidFill>
              </a:rPr>
              <a:t>Request New Job Code</a:t>
            </a:r>
          </a:p>
          <a:p>
            <a:r>
              <a:rPr lang="en-US" sz="2400" dirty="0" smtClean="0">
                <a:solidFill>
                  <a:schemeClr val="tx1">
                    <a:lumMod val="65000"/>
                    <a:lumOff val="35000"/>
                  </a:schemeClr>
                </a:solidFill>
              </a:rPr>
              <a:t>Request Changes to Job Code</a:t>
            </a:r>
          </a:p>
          <a:p>
            <a:r>
              <a:rPr lang="en-US" sz="2400" dirty="0">
                <a:solidFill>
                  <a:schemeClr val="tx1">
                    <a:lumMod val="65000"/>
                    <a:lumOff val="35000"/>
                  </a:schemeClr>
                </a:solidFill>
              </a:rPr>
              <a:t>AWE approvals </a:t>
            </a:r>
          </a:p>
          <a:p>
            <a:r>
              <a:rPr lang="en-US" sz="2400" dirty="0" smtClean="0">
                <a:solidFill>
                  <a:schemeClr val="tx1">
                    <a:lumMod val="65000"/>
                    <a:lumOff val="35000"/>
                  </a:schemeClr>
                </a:solidFill>
              </a:rPr>
              <a:t>Real time load to Job Code table</a:t>
            </a:r>
          </a:p>
          <a:p>
            <a:endParaRPr lang="en-US" sz="2400" dirty="0" smtClean="0">
              <a:solidFill>
                <a:schemeClr val="tx1">
                  <a:lumMod val="65000"/>
                  <a:lumOff val="35000"/>
                </a:schemeClr>
              </a:solidFill>
            </a:endParaRPr>
          </a:p>
          <a:p>
            <a:pPr marL="0" lvl="0" indent="0">
              <a:buNone/>
            </a:pP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00903" y="581574"/>
            <a:ext cx="1405768" cy="10362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1124" y="1415072"/>
            <a:ext cx="4273392" cy="4649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41491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FDD059-2260-4641-96D2-41A7A464A7B1}"/>
              </a:ext>
            </a:extLst>
          </p:cNvPr>
          <p:cNvSpPr>
            <a:spLocks noGrp="1"/>
          </p:cNvSpPr>
          <p:nvPr>
            <p:ph type="title"/>
          </p:nvPr>
        </p:nvSpPr>
        <p:spPr/>
        <p:txBody>
          <a:bodyPr/>
          <a:lstStyle/>
          <a:p>
            <a:r>
              <a:rPr lang="en-US" dirty="0" smtClean="0"/>
              <a:t>Challenged</a:t>
            </a:r>
            <a:endParaRPr lang="en-US" dirty="0"/>
          </a:p>
        </p:txBody>
      </p:sp>
      <p:sp>
        <p:nvSpPr>
          <p:cNvPr id="3" name="Content Placeholder 2">
            <a:extLst>
              <a:ext uri="{FF2B5EF4-FFF2-40B4-BE49-F238E27FC236}">
                <a16:creationId xmlns:a16="http://schemas.microsoft.com/office/drawing/2014/main" xmlns="" id="{326D99D0-C104-4C6E-94E2-9B8C4E198D6D}"/>
              </a:ext>
            </a:extLst>
          </p:cNvPr>
          <p:cNvSpPr>
            <a:spLocks noGrp="1"/>
          </p:cNvSpPr>
          <p:nvPr>
            <p:ph idx="1"/>
          </p:nvPr>
        </p:nvSpPr>
        <p:spPr/>
        <p:txBody>
          <a:bodyPr/>
          <a:lstStyle/>
          <a:p>
            <a:pPr marL="0" lvl="0" indent="0">
              <a:buNone/>
            </a:pPr>
            <a:r>
              <a:rPr lang="en-US" dirty="0" smtClean="0"/>
              <a:t>Spectrum’s Opportunity</a:t>
            </a:r>
          </a:p>
          <a:p>
            <a:pPr marL="0" indent="0">
              <a:buNone/>
            </a:pPr>
            <a:endParaRPr lang="en-US" dirty="0"/>
          </a:p>
          <a:p>
            <a:pPr marL="0" indent="0">
              <a:buNone/>
            </a:pPr>
            <a:r>
              <a:rPr lang="en-US" sz="2400" dirty="0" smtClean="0"/>
              <a:t>Spectrum’s HR Technology team was tasked to replace the HR business partner data entry tool as part of the upgrade to PeopleSoft 9.2. Over ten years ago, a custom tool was created to allow our HR community to enter HCM transactions for employees in a centralized location.</a:t>
            </a:r>
            <a:endParaRPr lang="en-US" sz="2400" dirty="0"/>
          </a:p>
        </p:txBody>
      </p:sp>
    </p:spTree>
    <p:extLst>
      <p:ext uri="{BB962C8B-B14F-4D97-AF65-F5344CB8AC3E}">
        <p14:creationId xmlns:p14="http://schemas.microsoft.com/office/powerpoint/2010/main" val="30327971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63017167-869E-451B-BBA5-4184A0088CFE}"/>
              </a:ext>
            </a:extLst>
          </p:cNvPr>
          <p:cNvSpPr>
            <a:spLocks noGrp="1"/>
          </p:cNvSpPr>
          <p:nvPr>
            <p:ph type="title"/>
          </p:nvPr>
        </p:nvSpPr>
        <p:spPr/>
        <p:txBody>
          <a:bodyPr/>
          <a:lstStyle/>
          <a:p>
            <a:r>
              <a:rPr lang="en-US" dirty="0" smtClean="0"/>
              <a:t>SmartForm Transaction CAM</a:t>
            </a:r>
            <a:endParaRPr lang="en-US" dirty="0"/>
          </a:p>
        </p:txBody>
      </p:sp>
      <p:sp>
        <p:nvSpPr>
          <p:cNvPr id="7" name="Text Placeholder 6">
            <a:extLst>
              <a:ext uri="{FF2B5EF4-FFF2-40B4-BE49-F238E27FC236}">
                <a16:creationId xmlns:a16="http://schemas.microsoft.com/office/drawing/2014/main" xmlns="" id="{1849FE40-42F6-4E04-A503-8BE1B96DBD52}"/>
              </a:ext>
            </a:extLst>
          </p:cNvPr>
          <p:cNvSpPr>
            <a:spLocks noGrp="1"/>
          </p:cNvSpPr>
          <p:nvPr>
            <p:ph sz="half" idx="2"/>
          </p:nvPr>
        </p:nvSpPr>
        <p:spPr>
          <a:xfrm>
            <a:off x="5963140" y="1633416"/>
            <a:ext cx="5869354" cy="4056184"/>
          </a:xfrm>
        </p:spPr>
        <p:txBody>
          <a:bodyPr>
            <a:normAutofit/>
          </a:bodyPr>
          <a:lstStyle/>
          <a:p>
            <a:r>
              <a:rPr lang="en-US" sz="2400" dirty="0" smtClean="0">
                <a:solidFill>
                  <a:schemeClr val="tx1">
                    <a:lumMod val="65000"/>
                    <a:lumOff val="35000"/>
                  </a:schemeClr>
                </a:solidFill>
              </a:rPr>
              <a:t>PS WebSolution CAM allows Spectrum to edit most transactional data elements via configuration</a:t>
            </a:r>
          </a:p>
          <a:p>
            <a:r>
              <a:rPr lang="en-US" sz="2400" dirty="0" smtClean="0">
                <a:solidFill>
                  <a:schemeClr val="tx1">
                    <a:lumMod val="65000"/>
                    <a:lumOff val="35000"/>
                  </a:schemeClr>
                </a:solidFill>
              </a:rPr>
              <a:t>Configuration</a:t>
            </a:r>
          </a:p>
          <a:p>
            <a:pPr lvl="1">
              <a:buFont typeface="Courier New" panose="02070309020205020404" pitchFamily="49" charset="0"/>
              <a:buChar char="o"/>
            </a:pPr>
            <a:r>
              <a:rPr lang="en-US" sz="2000" dirty="0" smtClean="0">
                <a:solidFill>
                  <a:schemeClr val="tx1">
                    <a:lumMod val="65000"/>
                    <a:lumOff val="35000"/>
                  </a:schemeClr>
                </a:solidFill>
              </a:rPr>
              <a:t>Add new transactions</a:t>
            </a:r>
          </a:p>
          <a:p>
            <a:pPr lvl="1">
              <a:buFont typeface="Courier New" panose="02070309020205020404" pitchFamily="49" charset="0"/>
              <a:buChar char="o"/>
            </a:pPr>
            <a:r>
              <a:rPr lang="en-US" sz="2000" dirty="0" smtClean="0">
                <a:solidFill>
                  <a:schemeClr val="tx1">
                    <a:lumMod val="65000"/>
                    <a:lumOff val="35000"/>
                  </a:schemeClr>
                </a:solidFill>
              </a:rPr>
              <a:t>Update existing transactions</a:t>
            </a:r>
          </a:p>
          <a:p>
            <a:pPr lvl="1">
              <a:buFont typeface="Courier New" panose="02070309020205020404" pitchFamily="49" charset="0"/>
              <a:buChar char="o"/>
            </a:pPr>
            <a:r>
              <a:rPr lang="en-US" sz="2000" dirty="0" smtClean="0">
                <a:solidFill>
                  <a:schemeClr val="tx1">
                    <a:lumMod val="65000"/>
                    <a:lumOff val="35000"/>
                  </a:schemeClr>
                </a:solidFill>
              </a:rPr>
              <a:t>Reduces development requests</a:t>
            </a:r>
          </a:p>
          <a:p>
            <a:pPr lvl="1">
              <a:buFont typeface="Courier New" panose="02070309020205020404" pitchFamily="49" charset="0"/>
              <a:buChar char="o"/>
            </a:pPr>
            <a:r>
              <a:rPr lang="en-US" sz="2000" dirty="0" smtClean="0">
                <a:solidFill>
                  <a:schemeClr val="tx1">
                    <a:lumMod val="65000"/>
                    <a:lumOff val="35000"/>
                  </a:schemeClr>
                </a:solidFill>
              </a:rPr>
              <a:t>Allows for quicker modifications </a:t>
            </a:r>
          </a:p>
          <a:p>
            <a:r>
              <a:rPr lang="en-US" sz="2400" dirty="0" smtClean="0">
                <a:solidFill>
                  <a:schemeClr val="tx1">
                    <a:lumMod val="65000"/>
                    <a:lumOff val="35000"/>
                  </a:schemeClr>
                </a:solidFill>
              </a:rPr>
              <a:t>Grant transaction permissions </a:t>
            </a:r>
            <a:r>
              <a:rPr lang="en-US" sz="2400" dirty="0">
                <a:solidFill>
                  <a:schemeClr val="tx1">
                    <a:lumMod val="65000"/>
                    <a:lumOff val="35000"/>
                  </a:schemeClr>
                </a:solidFill>
              </a:rPr>
              <a:t>by User Groups</a:t>
            </a:r>
          </a:p>
          <a:p>
            <a:endParaRPr lang="en-US" sz="2400" dirty="0" smtClean="0">
              <a:solidFill>
                <a:schemeClr val="tx1">
                  <a:lumMod val="65000"/>
                  <a:lumOff val="35000"/>
                </a:schemeClr>
              </a:solidFill>
            </a:endParaRPr>
          </a:p>
          <a:p>
            <a:pPr marL="0" lvl="0" indent="0">
              <a:buNone/>
            </a:pP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9506" y="1633416"/>
            <a:ext cx="5525143" cy="38920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957577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63017167-869E-451B-BBA5-4184A0088CFE}"/>
              </a:ext>
            </a:extLst>
          </p:cNvPr>
          <p:cNvSpPr>
            <a:spLocks noGrp="1"/>
          </p:cNvSpPr>
          <p:nvPr>
            <p:ph type="title"/>
          </p:nvPr>
        </p:nvSpPr>
        <p:spPr/>
        <p:txBody>
          <a:bodyPr/>
          <a:lstStyle/>
          <a:p>
            <a:r>
              <a:rPr lang="en-US" dirty="0" smtClean="0"/>
              <a:t>HR Transaction Tool Roadmap</a:t>
            </a:r>
            <a:endParaRPr lang="en-US" dirty="0"/>
          </a:p>
        </p:txBody>
      </p:sp>
      <p:sp>
        <p:nvSpPr>
          <p:cNvPr id="7" name="Text Placeholder 6">
            <a:extLst>
              <a:ext uri="{FF2B5EF4-FFF2-40B4-BE49-F238E27FC236}">
                <a16:creationId xmlns:a16="http://schemas.microsoft.com/office/drawing/2014/main" xmlns="" id="{1849FE40-42F6-4E04-A503-8BE1B96DBD52}"/>
              </a:ext>
            </a:extLst>
          </p:cNvPr>
          <p:cNvSpPr>
            <a:spLocks noGrp="1"/>
          </p:cNvSpPr>
          <p:nvPr>
            <p:ph sz="half" idx="2"/>
          </p:nvPr>
        </p:nvSpPr>
        <p:spPr>
          <a:xfrm>
            <a:off x="617416" y="1860061"/>
            <a:ext cx="11160370" cy="4157785"/>
          </a:xfrm>
        </p:spPr>
        <p:txBody>
          <a:bodyPr>
            <a:normAutofit/>
          </a:bodyPr>
          <a:lstStyle/>
          <a:p>
            <a:r>
              <a:rPr lang="en-US" sz="2400" dirty="0">
                <a:solidFill>
                  <a:schemeClr val="tx1">
                    <a:lumMod val="65000"/>
                    <a:lumOff val="35000"/>
                  </a:schemeClr>
                </a:solidFill>
              </a:rPr>
              <a:t>PS WebSolution launch FLUID for Administrator transactions (next 6 month release)</a:t>
            </a:r>
          </a:p>
          <a:p>
            <a:r>
              <a:rPr lang="en-US" sz="2400" dirty="0" smtClean="0">
                <a:solidFill>
                  <a:schemeClr val="tx1">
                    <a:lumMod val="65000"/>
                    <a:lumOff val="35000"/>
                  </a:schemeClr>
                </a:solidFill>
              </a:rPr>
              <a:t>Spectrum to enable Manager access to transactions</a:t>
            </a:r>
          </a:p>
          <a:p>
            <a:pPr lvl="1">
              <a:buFont typeface="Courier New" panose="02070309020205020404" pitchFamily="49" charset="0"/>
              <a:buChar char="o"/>
            </a:pPr>
            <a:r>
              <a:rPr lang="en-US" sz="2000" dirty="0" smtClean="0">
                <a:solidFill>
                  <a:schemeClr val="tx1">
                    <a:lumMod val="65000"/>
                    <a:lumOff val="35000"/>
                  </a:schemeClr>
                </a:solidFill>
              </a:rPr>
              <a:t>Phased transaction roll out (Termination)</a:t>
            </a:r>
          </a:p>
          <a:p>
            <a:pPr lvl="1">
              <a:buFont typeface="Courier New" panose="02070309020205020404" pitchFamily="49" charset="0"/>
              <a:buChar char="o"/>
            </a:pPr>
            <a:r>
              <a:rPr lang="en-US" sz="2000" dirty="0" smtClean="0">
                <a:solidFill>
                  <a:schemeClr val="tx1">
                    <a:lumMod val="65000"/>
                    <a:lumOff val="35000"/>
                  </a:schemeClr>
                </a:solidFill>
              </a:rPr>
              <a:t>Leverage CAM configuration to add new functionality internally</a:t>
            </a:r>
          </a:p>
          <a:p>
            <a:r>
              <a:rPr lang="en-US" sz="2400" dirty="0" smtClean="0">
                <a:solidFill>
                  <a:schemeClr val="tx1">
                    <a:lumMod val="65000"/>
                    <a:lumOff val="35000"/>
                  </a:schemeClr>
                </a:solidFill>
              </a:rPr>
              <a:t>Spectrum to consider leveraging other PS WebSolution delivered modules </a:t>
            </a:r>
          </a:p>
          <a:p>
            <a:pPr lvl="1">
              <a:buFont typeface="Courier New" panose="02070309020205020404" pitchFamily="49" charset="0"/>
              <a:buChar char="o"/>
            </a:pPr>
            <a:r>
              <a:rPr lang="en-US" sz="2000" dirty="0" smtClean="0">
                <a:solidFill>
                  <a:schemeClr val="tx1">
                    <a:lumMod val="65000"/>
                    <a:lumOff val="35000"/>
                  </a:schemeClr>
                </a:solidFill>
              </a:rPr>
              <a:t>Transaction Blackout</a:t>
            </a:r>
          </a:p>
          <a:p>
            <a:pPr lvl="1">
              <a:buFont typeface="Courier New" panose="02070309020205020404" pitchFamily="49" charset="0"/>
              <a:buChar char="o"/>
            </a:pPr>
            <a:r>
              <a:rPr lang="en-US" sz="2000" dirty="0" smtClean="0">
                <a:solidFill>
                  <a:schemeClr val="tx1">
                    <a:lumMod val="65000"/>
                    <a:lumOff val="35000"/>
                  </a:schemeClr>
                </a:solidFill>
              </a:rPr>
              <a:t>Position Management</a:t>
            </a:r>
          </a:p>
          <a:p>
            <a:pPr lvl="1">
              <a:buFont typeface="Courier New" panose="02070309020205020404" pitchFamily="49" charset="0"/>
              <a:buChar char="o"/>
            </a:pPr>
            <a:r>
              <a:rPr lang="en-US" sz="2000" dirty="0" err="1" smtClean="0">
                <a:solidFill>
                  <a:schemeClr val="tx1">
                    <a:lumMod val="65000"/>
                    <a:lumOff val="35000"/>
                  </a:schemeClr>
                </a:solidFill>
              </a:rPr>
              <a:t>SmartRules</a:t>
            </a:r>
            <a:r>
              <a:rPr lang="en-US" sz="2000" dirty="0" smtClean="0">
                <a:solidFill>
                  <a:schemeClr val="tx1">
                    <a:lumMod val="65000"/>
                    <a:lumOff val="35000"/>
                  </a:schemeClr>
                </a:solidFill>
              </a:rPr>
              <a:t> Engine</a:t>
            </a:r>
            <a:endParaRPr lang="en-US" sz="2000" dirty="0">
              <a:solidFill>
                <a:schemeClr val="tx1">
                  <a:lumMod val="65000"/>
                  <a:lumOff val="35000"/>
                </a:schemeClr>
              </a:solidFill>
            </a:endParaRPr>
          </a:p>
          <a:p>
            <a:endParaRPr lang="en-US" sz="2400" dirty="0" smtClean="0">
              <a:solidFill>
                <a:schemeClr val="tx1">
                  <a:lumMod val="65000"/>
                  <a:lumOff val="35000"/>
                </a:schemeClr>
              </a:solidFill>
            </a:endParaRPr>
          </a:p>
          <a:p>
            <a:pPr marL="0" lvl="0" indent="0">
              <a:buNone/>
            </a:pPr>
            <a:endParaRPr lang="en-US" dirty="0"/>
          </a:p>
        </p:txBody>
      </p:sp>
    </p:spTree>
    <p:extLst>
      <p:ext uri="{BB962C8B-B14F-4D97-AF65-F5344CB8AC3E}">
        <p14:creationId xmlns:p14="http://schemas.microsoft.com/office/powerpoint/2010/main" val="7445210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448A8B-DB53-4EE6-A054-CB5971991CA8}"/>
              </a:ext>
            </a:extLst>
          </p:cNvPr>
          <p:cNvSpPr>
            <a:spLocks noGrp="1"/>
          </p:cNvSpPr>
          <p:nvPr>
            <p:ph type="title"/>
          </p:nvPr>
        </p:nvSpPr>
        <p:spPr/>
        <p:txBody>
          <a:bodyPr/>
          <a:lstStyle/>
          <a:p>
            <a:r>
              <a:rPr lang="en-US" dirty="0"/>
              <a:t>Please complete a session evaluation</a:t>
            </a:r>
          </a:p>
        </p:txBody>
      </p:sp>
      <p:sp>
        <p:nvSpPr>
          <p:cNvPr id="3" name="Text Placeholder 2">
            <a:extLst>
              <a:ext uri="{FF2B5EF4-FFF2-40B4-BE49-F238E27FC236}">
                <a16:creationId xmlns:a16="http://schemas.microsoft.com/office/drawing/2014/main" xmlns="" id="{0BBE088A-3687-4FEF-A9C2-AF7127D3BD4E}"/>
              </a:ext>
            </a:extLst>
          </p:cNvPr>
          <p:cNvSpPr>
            <a:spLocks noGrp="1"/>
          </p:cNvSpPr>
          <p:nvPr>
            <p:ph type="body" idx="1"/>
          </p:nvPr>
        </p:nvSpPr>
        <p:spPr/>
        <p:txBody>
          <a:bodyPr>
            <a:normAutofit fontScale="92500" lnSpcReduction="10000"/>
          </a:bodyPr>
          <a:lstStyle/>
          <a:p>
            <a:r>
              <a:rPr lang="en-US" dirty="0"/>
              <a:t>Session ID: </a:t>
            </a:r>
            <a:r>
              <a:rPr lang="en-US" dirty="0" smtClean="0"/>
              <a:t>102630</a:t>
            </a:r>
            <a:endParaRPr lang="en-US" dirty="0"/>
          </a:p>
        </p:txBody>
      </p:sp>
      <p:sp>
        <p:nvSpPr>
          <p:cNvPr id="4" name="Text Placeholder 3">
            <a:extLst>
              <a:ext uri="{FF2B5EF4-FFF2-40B4-BE49-F238E27FC236}">
                <a16:creationId xmlns:a16="http://schemas.microsoft.com/office/drawing/2014/main" xmlns="" id="{C40219EC-E6AA-40BE-A408-CA0507C1E05D}"/>
              </a:ext>
            </a:extLst>
          </p:cNvPr>
          <p:cNvSpPr>
            <a:spLocks noGrp="1"/>
          </p:cNvSpPr>
          <p:nvPr>
            <p:ph type="body" idx="13"/>
          </p:nvPr>
        </p:nvSpPr>
        <p:spPr/>
        <p:txBody>
          <a:bodyPr/>
          <a:lstStyle/>
          <a:p>
            <a:r>
              <a:rPr lang="en-US" dirty="0"/>
              <a:t>Contact Info:</a:t>
            </a:r>
          </a:p>
          <a:p>
            <a:r>
              <a:rPr lang="en-US" dirty="0" smtClean="0"/>
              <a:t>Tammie.Knapper@charter.com</a:t>
            </a:r>
            <a:endParaRPr lang="en-US" dirty="0"/>
          </a:p>
          <a:p>
            <a:r>
              <a:rPr lang="en-US" dirty="0"/>
              <a:t>Tel: </a:t>
            </a:r>
            <a:r>
              <a:rPr lang="en-US" dirty="0" smtClean="0"/>
              <a:t>704.731.3499</a:t>
            </a:r>
            <a:endParaRPr lang="en-US" dirty="0"/>
          </a:p>
        </p:txBody>
      </p:sp>
    </p:spTree>
    <p:extLst>
      <p:ext uri="{BB962C8B-B14F-4D97-AF65-F5344CB8AC3E}">
        <p14:creationId xmlns:p14="http://schemas.microsoft.com/office/powerpoint/2010/main" val="2332987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4410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FDD059-2260-4641-96D2-41A7A464A7B1}"/>
              </a:ext>
            </a:extLst>
          </p:cNvPr>
          <p:cNvSpPr>
            <a:spLocks noGrp="1"/>
          </p:cNvSpPr>
          <p:nvPr>
            <p:ph type="title"/>
          </p:nvPr>
        </p:nvSpPr>
        <p:spPr/>
        <p:txBody>
          <a:bodyPr/>
          <a:lstStyle/>
          <a:p>
            <a:r>
              <a:rPr lang="en-US" dirty="0" smtClean="0"/>
              <a:t>Accepted</a:t>
            </a:r>
            <a:endParaRPr lang="en-US" dirty="0"/>
          </a:p>
        </p:txBody>
      </p:sp>
      <p:sp>
        <p:nvSpPr>
          <p:cNvPr id="3" name="Content Placeholder 2">
            <a:extLst>
              <a:ext uri="{FF2B5EF4-FFF2-40B4-BE49-F238E27FC236}">
                <a16:creationId xmlns:a16="http://schemas.microsoft.com/office/drawing/2014/main" xmlns="" id="{326D99D0-C104-4C6E-94E2-9B8C4E198D6D}"/>
              </a:ext>
            </a:extLst>
          </p:cNvPr>
          <p:cNvSpPr>
            <a:spLocks noGrp="1"/>
          </p:cNvSpPr>
          <p:nvPr>
            <p:ph idx="1"/>
          </p:nvPr>
        </p:nvSpPr>
        <p:spPr/>
        <p:txBody>
          <a:bodyPr/>
          <a:lstStyle/>
          <a:p>
            <a:pPr marL="0" indent="0">
              <a:buNone/>
            </a:pPr>
            <a:r>
              <a:rPr lang="en-US" dirty="0" smtClean="0"/>
              <a:t>Determine the Best Replacement Option</a:t>
            </a:r>
          </a:p>
          <a:p>
            <a:pPr marL="0" indent="0">
              <a:buNone/>
            </a:pPr>
            <a:endParaRPr lang="en-US" dirty="0" smtClean="0"/>
          </a:p>
          <a:p>
            <a:pPr marL="0" indent="0">
              <a:buNone/>
            </a:pPr>
            <a:r>
              <a:rPr lang="en-US" sz="2400" dirty="0" smtClean="0"/>
              <a:t>HR Technology decided what functionality would carry forward, what could be added and what should be retired. Options were researched to ensure the replacement would continue to serve users with an enhanced experience in alignment with the PeopleSoft 9.2 upgrade.</a:t>
            </a:r>
          </a:p>
          <a:p>
            <a:pPr marL="0" indent="0">
              <a:buNone/>
            </a:pPr>
            <a:endParaRPr lang="en-US" dirty="0"/>
          </a:p>
        </p:txBody>
      </p:sp>
    </p:spTree>
    <p:extLst>
      <p:ext uri="{BB962C8B-B14F-4D97-AF65-F5344CB8AC3E}">
        <p14:creationId xmlns:p14="http://schemas.microsoft.com/office/powerpoint/2010/main" val="194267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CF52D0BD-8C43-481A-8AD6-F363EB61CB4B}"/>
              </a:ext>
            </a:extLst>
          </p:cNvPr>
          <p:cNvSpPr>
            <a:spLocks noGrp="1"/>
          </p:cNvSpPr>
          <p:nvPr>
            <p:ph type="body" sz="quarter" idx="14"/>
          </p:nvPr>
        </p:nvSpPr>
        <p:spPr>
          <a:xfrm>
            <a:off x="838200" y="5480737"/>
            <a:ext cx="10515600" cy="646331"/>
          </a:xfrm>
        </p:spPr>
        <p:txBody>
          <a:bodyPr/>
          <a:lstStyle/>
          <a:p>
            <a:pPr lvl="0"/>
            <a:r>
              <a:rPr lang="en-US" dirty="0" smtClean="0"/>
              <a:t>In truth, whatever is worth doing at all is worth doing well.</a:t>
            </a:r>
            <a:endParaRPr lang="en-US" dirty="0"/>
          </a:p>
        </p:txBody>
      </p:sp>
      <p:sp>
        <p:nvSpPr>
          <p:cNvPr id="3" name="Title 2">
            <a:extLst>
              <a:ext uri="{FF2B5EF4-FFF2-40B4-BE49-F238E27FC236}">
                <a16:creationId xmlns:a16="http://schemas.microsoft.com/office/drawing/2014/main" xmlns="" id="{D3499284-094B-453B-8FE5-8BC3FF13D8E0}"/>
              </a:ext>
            </a:extLst>
          </p:cNvPr>
          <p:cNvSpPr>
            <a:spLocks noGrp="1"/>
          </p:cNvSpPr>
          <p:nvPr>
            <p:ph type="title"/>
          </p:nvPr>
        </p:nvSpPr>
        <p:spPr/>
        <p:txBody>
          <a:bodyPr/>
          <a:lstStyle/>
          <a:p>
            <a:r>
              <a:rPr lang="en-US" dirty="0" smtClean="0"/>
              <a:t>Accomplished</a:t>
            </a:r>
            <a:endParaRPr lang="en-US" dirty="0"/>
          </a:p>
        </p:txBody>
      </p:sp>
      <p:sp>
        <p:nvSpPr>
          <p:cNvPr id="4" name="Content Placeholder 3">
            <a:extLst>
              <a:ext uri="{FF2B5EF4-FFF2-40B4-BE49-F238E27FC236}">
                <a16:creationId xmlns:a16="http://schemas.microsoft.com/office/drawing/2014/main" xmlns="" id="{D3EC847F-AE5A-4BEF-9CF6-94DE65A49DB9}"/>
              </a:ext>
            </a:extLst>
          </p:cNvPr>
          <p:cNvSpPr>
            <a:spLocks noGrp="1"/>
          </p:cNvSpPr>
          <p:nvPr>
            <p:ph idx="1"/>
          </p:nvPr>
        </p:nvSpPr>
        <p:spPr/>
        <p:txBody>
          <a:bodyPr/>
          <a:lstStyle/>
          <a:p>
            <a:pPr marL="0" indent="0">
              <a:buNone/>
            </a:pPr>
            <a:r>
              <a:rPr lang="en-US" dirty="0" smtClean="0"/>
              <a:t>Deliver an Enhanced Product with the PS 9.2 Upgrade</a:t>
            </a:r>
          </a:p>
          <a:p>
            <a:pPr marL="0" indent="0">
              <a:buNone/>
            </a:pPr>
            <a:endParaRPr lang="en-US" dirty="0"/>
          </a:p>
          <a:p>
            <a:pPr marL="0" indent="0">
              <a:buNone/>
            </a:pPr>
            <a:r>
              <a:rPr lang="en-US" sz="2400" dirty="0" smtClean="0"/>
              <a:t>The HR Transaction Tool was successfully launched with the PeopleSoft 9.2 upgrade leveraging HR SmartForms, guided questions and new functionality.</a:t>
            </a:r>
          </a:p>
          <a:p>
            <a:pPr marL="0" indent="0">
              <a:buNone/>
            </a:pPr>
            <a:endParaRPr lang="en-US" dirty="0"/>
          </a:p>
        </p:txBody>
      </p:sp>
    </p:spTree>
    <p:extLst>
      <p:ext uri="{BB962C8B-B14F-4D97-AF65-F5344CB8AC3E}">
        <p14:creationId xmlns:p14="http://schemas.microsoft.com/office/powerpoint/2010/main" val="115707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D5CC1A-286B-4FFD-88FD-E705EF03CD66}"/>
              </a:ext>
            </a:extLst>
          </p:cNvPr>
          <p:cNvSpPr>
            <a:spLocks noGrp="1"/>
          </p:cNvSpPr>
          <p:nvPr>
            <p:ph type="title"/>
          </p:nvPr>
        </p:nvSpPr>
        <p:spPr/>
        <p:txBody>
          <a:bodyPr/>
          <a:lstStyle/>
          <a:p>
            <a:r>
              <a:rPr lang="en-US" dirty="0" smtClean="0"/>
              <a:t>Challenged</a:t>
            </a:r>
            <a:endParaRPr lang="en-US" dirty="0"/>
          </a:p>
        </p:txBody>
      </p:sp>
      <p:sp>
        <p:nvSpPr>
          <p:cNvPr id="3" name="Text Placeholder 2">
            <a:extLst>
              <a:ext uri="{FF2B5EF4-FFF2-40B4-BE49-F238E27FC236}">
                <a16:creationId xmlns:a16="http://schemas.microsoft.com/office/drawing/2014/main" xmlns="" id="{3566D9B0-99E2-416A-8DB0-DDBA72B63D5A}"/>
              </a:ext>
            </a:extLst>
          </p:cNvPr>
          <p:cNvSpPr>
            <a:spLocks noGrp="1"/>
          </p:cNvSpPr>
          <p:nvPr>
            <p:ph type="body" idx="1"/>
          </p:nvPr>
        </p:nvSpPr>
        <p:spPr/>
        <p:txBody>
          <a:bodyPr/>
          <a:lstStyle/>
          <a:p>
            <a:r>
              <a:rPr lang="en-US" dirty="0" smtClean="0"/>
              <a:t>Replace the HR Self Service Tool</a:t>
            </a:r>
            <a:endParaRPr lang="en-US" dirty="0"/>
          </a:p>
        </p:txBody>
      </p:sp>
    </p:spTree>
    <p:extLst>
      <p:ext uri="{BB962C8B-B14F-4D97-AF65-F5344CB8AC3E}">
        <p14:creationId xmlns:p14="http://schemas.microsoft.com/office/powerpoint/2010/main" val="2085632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63017167-869E-451B-BBA5-4184A0088CFE}"/>
              </a:ext>
            </a:extLst>
          </p:cNvPr>
          <p:cNvSpPr>
            <a:spLocks noGrp="1"/>
          </p:cNvSpPr>
          <p:nvPr>
            <p:ph type="title"/>
          </p:nvPr>
        </p:nvSpPr>
        <p:spPr/>
        <p:txBody>
          <a:bodyPr/>
          <a:lstStyle/>
          <a:p>
            <a:r>
              <a:rPr lang="en-US" dirty="0" smtClean="0"/>
              <a:t>Replace HR Self Service Tool</a:t>
            </a:r>
            <a:endParaRPr lang="en-US" dirty="0"/>
          </a:p>
        </p:txBody>
      </p:sp>
      <p:sp>
        <p:nvSpPr>
          <p:cNvPr id="7" name="Text Placeholder 6">
            <a:extLst>
              <a:ext uri="{FF2B5EF4-FFF2-40B4-BE49-F238E27FC236}">
                <a16:creationId xmlns:a16="http://schemas.microsoft.com/office/drawing/2014/main" xmlns="" id="{1849FE40-42F6-4E04-A503-8BE1B96DBD52}"/>
              </a:ext>
            </a:extLst>
          </p:cNvPr>
          <p:cNvSpPr>
            <a:spLocks noGrp="1"/>
          </p:cNvSpPr>
          <p:nvPr>
            <p:ph sz="half" idx="2"/>
          </p:nvPr>
        </p:nvSpPr>
        <p:spPr>
          <a:xfrm>
            <a:off x="6041292" y="1438031"/>
            <a:ext cx="5314461" cy="3634154"/>
          </a:xfrm>
        </p:spPr>
        <p:txBody>
          <a:bodyPr>
            <a:normAutofit/>
          </a:bodyPr>
          <a:lstStyle/>
          <a:p>
            <a:r>
              <a:rPr lang="en-US" sz="2600" dirty="0" smtClean="0">
                <a:solidFill>
                  <a:schemeClr val="tx1">
                    <a:lumMod val="65000"/>
                    <a:lumOff val="35000"/>
                  </a:schemeClr>
                </a:solidFill>
              </a:rPr>
              <a:t>PS 9.2 upgrade would not </a:t>
            </a:r>
            <a:r>
              <a:rPr lang="en-US" sz="2600" dirty="0">
                <a:solidFill>
                  <a:schemeClr val="tx1">
                    <a:lumMod val="65000"/>
                    <a:lumOff val="35000"/>
                  </a:schemeClr>
                </a:solidFill>
              </a:rPr>
              <a:t>refresh the existing HR Self Service </a:t>
            </a:r>
            <a:r>
              <a:rPr lang="en-US" sz="2600" dirty="0" smtClean="0">
                <a:solidFill>
                  <a:schemeClr val="tx1">
                    <a:lumMod val="65000"/>
                    <a:lumOff val="35000"/>
                  </a:schemeClr>
                </a:solidFill>
              </a:rPr>
              <a:t>tool</a:t>
            </a:r>
          </a:p>
          <a:p>
            <a:r>
              <a:rPr lang="en-US" sz="2600" dirty="0" smtClean="0">
                <a:solidFill>
                  <a:schemeClr val="tx1">
                    <a:lumMod val="65000"/>
                    <a:lumOff val="35000"/>
                  </a:schemeClr>
                </a:solidFill>
              </a:rPr>
              <a:t>Component most used within PeopleSoft </a:t>
            </a:r>
            <a:r>
              <a:rPr lang="en-US" sz="2600" dirty="0">
                <a:solidFill>
                  <a:schemeClr val="tx1">
                    <a:lumMod val="65000"/>
                    <a:lumOff val="35000"/>
                  </a:schemeClr>
                </a:solidFill>
              </a:rPr>
              <a:t>creating transactions for </a:t>
            </a:r>
            <a:r>
              <a:rPr lang="en-US" sz="2600" dirty="0" smtClean="0">
                <a:solidFill>
                  <a:schemeClr val="tx1">
                    <a:lumMod val="65000"/>
                    <a:lumOff val="35000"/>
                  </a:schemeClr>
                </a:solidFill>
              </a:rPr>
              <a:t>employees</a:t>
            </a:r>
          </a:p>
          <a:p>
            <a:r>
              <a:rPr lang="en-US" sz="2600" dirty="0" smtClean="0">
                <a:solidFill>
                  <a:schemeClr val="tx1">
                    <a:lumMod val="65000"/>
                    <a:lumOff val="35000"/>
                  </a:schemeClr>
                </a:solidFill>
              </a:rPr>
              <a:t>Replacement needed </a:t>
            </a:r>
            <a:r>
              <a:rPr lang="en-US" sz="2600" dirty="0">
                <a:solidFill>
                  <a:schemeClr val="tx1">
                    <a:lumMod val="65000"/>
                    <a:lumOff val="35000"/>
                  </a:schemeClr>
                </a:solidFill>
              </a:rPr>
              <a:t>to leverage a fresh look and new PeopleSoft </a:t>
            </a:r>
            <a:r>
              <a:rPr lang="en-US" sz="2600" dirty="0" smtClean="0">
                <a:solidFill>
                  <a:schemeClr val="tx1">
                    <a:lumMod val="65000"/>
                    <a:lumOff val="35000"/>
                  </a:schemeClr>
                </a:solidFill>
              </a:rPr>
              <a:t>functionality</a:t>
            </a:r>
            <a:endParaRPr lang="en-US" sz="2600" dirty="0">
              <a:solidFill>
                <a:schemeClr val="tx1">
                  <a:lumMod val="65000"/>
                  <a:lumOff val="35000"/>
                </a:schemeClr>
              </a:solidFill>
            </a:endParaRPr>
          </a:p>
          <a:p>
            <a:pPr marL="0" lvl="0" indent="0">
              <a:buNone/>
            </a:pPr>
            <a:endParaRPr lang="en-US" sz="2400" dirty="0"/>
          </a:p>
        </p:txBody>
      </p:sp>
      <p:sp>
        <p:nvSpPr>
          <p:cNvPr id="10" name="Text Placeholder 9">
            <a:extLst>
              <a:ext uri="{FF2B5EF4-FFF2-40B4-BE49-F238E27FC236}">
                <a16:creationId xmlns:a16="http://schemas.microsoft.com/office/drawing/2014/main" xmlns="" id="{C0A20E23-2C40-4F84-8195-479CA22A0691}"/>
              </a:ext>
            </a:extLst>
          </p:cNvPr>
          <p:cNvSpPr>
            <a:spLocks noGrp="1"/>
          </p:cNvSpPr>
          <p:nvPr>
            <p:ph type="body" sz="quarter" idx="14"/>
          </p:nvPr>
        </p:nvSpPr>
        <p:spPr>
          <a:xfrm>
            <a:off x="838200" y="5278118"/>
            <a:ext cx="10515600" cy="1051570"/>
          </a:xfrm>
        </p:spPr>
        <p:txBody>
          <a:bodyPr/>
          <a:lstStyle/>
          <a:p>
            <a:pPr lvl="0"/>
            <a:r>
              <a:rPr lang="en-US" i="1" dirty="0" smtClean="0"/>
              <a:t>Any sufficiently advanced technology is equivalent to magic.</a:t>
            </a:r>
          </a:p>
          <a:p>
            <a:pPr lvl="0"/>
            <a:r>
              <a:rPr lang="en-US" i="1" dirty="0" smtClean="0"/>
              <a:t>- Arthur C. Clarke (Author)</a:t>
            </a:r>
            <a:endParaRPr lang="en-US" i="1" dirty="0"/>
          </a:p>
        </p:txBody>
      </p:sp>
      <p:pic>
        <p:nvPicPr>
          <p:cNvPr id="8" name="Content Placeholder 7"/>
          <p:cNvPicPr>
            <a:picLocks noGrp="1" noChangeAspect="1"/>
          </p:cNvPicPr>
          <p:nvPr>
            <p:ph sz="half" idx="1"/>
          </p:nvPr>
        </p:nvPicPr>
        <p:blipFill>
          <a:blip r:embed="rId2"/>
          <a:stretch>
            <a:fillRect/>
          </a:stretch>
        </p:blipFill>
        <p:spPr>
          <a:xfrm>
            <a:off x="838201" y="1392865"/>
            <a:ext cx="5032172" cy="3742698"/>
          </a:xfrm>
          <a:prstGeom prst="rect">
            <a:avLst/>
          </a:prstGeom>
        </p:spPr>
      </p:pic>
    </p:spTree>
    <p:extLst>
      <p:ext uri="{BB962C8B-B14F-4D97-AF65-F5344CB8AC3E}">
        <p14:creationId xmlns:p14="http://schemas.microsoft.com/office/powerpoint/2010/main" val="872064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63017167-869E-451B-BBA5-4184A0088CFE}"/>
              </a:ext>
            </a:extLst>
          </p:cNvPr>
          <p:cNvSpPr>
            <a:spLocks noGrp="1"/>
          </p:cNvSpPr>
          <p:nvPr>
            <p:ph type="title"/>
          </p:nvPr>
        </p:nvSpPr>
        <p:spPr/>
        <p:txBody>
          <a:bodyPr/>
          <a:lstStyle/>
          <a:p>
            <a:r>
              <a:rPr lang="en-US" dirty="0" smtClean="0"/>
              <a:t>HR Self Service Tool Gaps</a:t>
            </a:r>
            <a:endParaRPr lang="en-US" dirty="0"/>
          </a:p>
        </p:txBody>
      </p:sp>
      <p:sp>
        <p:nvSpPr>
          <p:cNvPr id="7" name="Text Placeholder 6">
            <a:extLst>
              <a:ext uri="{FF2B5EF4-FFF2-40B4-BE49-F238E27FC236}">
                <a16:creationId xmlns:a16="http://schemas.microsoft.com/office/drawing/2014/main" xmlns="" id="{1849FE40-42F6-4E04-A503-8BE1B96DBD52}"/>
              </a:ext>
            </a:extLst>
          </p:cNvPr>
          <p:cNvSpPr>
            <a:spLocks noGrp="1"/>
          </p:cNvSpPr>
          <p:nvPr>
            <p:ph sz="half" idx="2"/>
          </p:nvPr>
        </p:nvSpPr>
        <p:spPr>
          <a:xfrm>
            <a:off x="6760308" y="1714134"/>
            <a:ext cx="4126523" cy="3655035"/>
          </a:xfrm>
        </p:spPr>
        <p:txBody>
          <a:bodyPr>
            <a:normAutofit/>
          </a:bodyPr>
          <a:lstStyle/>
          <a:p>
            <a:r>
              <a:rPr lang="en-US" sz="2400" dirty="0" smtClean="0">
                <a:solidFill>
                  <a:schemeClr val="tx1">
                    <a:lumMod val="65000"/>
                    <a:lumOff val="35000"/>
                  </a:schemeClr>
                </a:solidFill>
              </a:rPr>
              <a:t>Users manually selected Action Reasons </a:t>
            </a:r>
          </a:p>
          <a:p>
            <a:r>
              <a:rPr lang="en-US" sz="2400" dirty="0" smtClean="0">
                <a:solidFill>
                  <a:schemeClr val="tx1">
                    <a:lumMod val="65000"/>
                    <a:lumOff val="35000"/>
                  </a:schemeClr>
                </a:solidFill>
              </a:rPr>
              <a:t>Manual approvals not leveraging AWE</a:t>
            </a:r>
          </a:p>
          <a:p>
            <a:r>
              <a:rPr lang="en-US" sz="2400" dirty="0" smtClean="0">
                <a:solidFill>
                  <a:schemeClr val="tx1">
                    <a:lumMod val="65000"/>
                    <a:lumOff val="35000"/>
                  </a:schemeClr>
                </a:solidFill>
              </a:rPr>
              <a:t>Transactions loaded to Job via batch three times a day</a:t>
            </a:r>
            <a:endParaRPr lang="en-US" sz="2400" dirty="0">
              <a:solidFill>
                <a:schemeClr val="tx1">
                  <a:lumMod val="65000"/>
                  <a:lumOff val="35000"/>
                </a:schemeClr>
              </a:solidFill>
            </a:endParaRPr>
          </a:p>
          <a:p>
            <a:pPr marL="0" lvl="0" indent="0">
              <a:buNone/>
            </a:pPr>
            <a:endParaRPr lang="en-US" sz="2400" dirty="0"/>
          </a:p>
        </p:txBody>
      </p:sp>
      <p:pic>
        <p:nvPicPr>
          <p:cNvPr id="9" name="Picture 8"/>
          <p:cNvPicPr/>
          <p:nvPr/>
        </p:nvPicPr>
        <p:blipFill>
          <a:blip r:embed="rId2">
            <a:extLst>
              <a:ext uri="{28A0092B-C50C-407E-A947-70E740481C1C}">
                <a14:useLocalDpi xmlns:a14="http://schemas.microsoft.com/office/drawing/2010/main" val="0"/>
              </a:ext>
            </a:extLst>
          </a:blip>
          <a:stretch>
            <a:fillRect/>
          </a:stretch>
        </p:blipFill>
        <p:spPr>
          <a:xfrm>
            <a:off x="928075" y="1549058"/>
            <a:ext cx="4933463" cy="1217588"/>
          </a:xfrm>
          <a:prstGeom prst="rect">
            <a:avLst/>
          </a:prstGeom>
        </p:spPr>
      </p:pic>
      <p:pic>
        <p:nvPicPr>
          <p:cNvPr id="11" name="Picture 10"/>
          <p:cNvPicPr/>
          <p:nvPr/>
        </p:nvPicPr>
        <p:blipFill>
          <a:blip r:embed="rId3">
            <a:extLst>
              <a:ext uri="{28A0092B-C50C-407E-A947-70E740481C1C}">
                <a14:useLocalDpi xmlns:a14="http://schemas.microsoft.com/office/drawing/2010/main" val="0"/>
              </a:ext>
            </a:extLst>
          </a:blip>
          <a:stretch>
            <a:fillRect/>
          </a:stretch>
        </p:blipFill>
        <p:spPr>
          <a:xfrm>
            <a:off x="928075" y="3240575"/>
            <a:ext cx="4988171" cy="1554822"/>
          </a:xfrm>
          <a:prstGeom prst="rect">
            <a:avLst/>
          </a:prstGeom>
        </p:spPr>
      </p:pic>
    </p:spTree>
    <p:extLst>
      <p:ext uri="{BB962C8B-B14F-4D97-AF65-F5344CB8AC3E}">
        <p14:creationId xmlns:p14="http://schemas.microsoft.com/office/powerpoint/2010/main" val="3725574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D5CC1A-286B-4FFD-88FD-E705EF03CD66}"/>
              </a:ext>
            </a:extLst>
          </p:cNvPr>
          <p:cNvSpPr>
            <a:spLocks noGrp="1"/>
          </p:cNvSpPr>
          <p:nvPr>
            <p:ph type="title"/>
          </p:nvPr>
        </p:nvSpPr>
        <p:spPr/>
        <p:txBody>
          <a:bodyPr/>
          <a:lstStyle/>
          <a:p>
            <a:r>
              <a:rPr lang="en-US" dirty="0" smtClean="0"/>
              <a:t>Accepted</a:t>
            </a:r>
            <a:endParaRPr lang="en-US" dirty="0"/>
          </a:p>
        </p:txBody>
      </p:sp>
      <p:sp>
        <p:nvSpPr>
          <p:cNvPr id="3" name="Text Placeholder 2">
            <a:extLst>
              <a:ext uri="{FF2B5EF4-FFF2-40B4-BE49-F238E27FC236}">
                <a16:creationId xmlns:a16="http://schemas.microsoft.com/office/drawing/2014/main" xmlns="" id="{3566D9B0-99E2-416A-8DB0-DDBA72B63D5A}"/>
              </a:ext>
            </a:extLst>
          </p:cNvPr>
          <p:cNvSpPr>
            <a:spLocks noGrp="1"/>
          </p:cNvSpPr>
          <p:nvPr>
            <p:ph type="body" idx="1"/>
          </p:nvPr>
        </p:nvSpPr>
        <p:spPr/>
        <p:txBody>
          <a:bodyPr/>
          <a:lstStyle/>
          <a:p>
            <a:r>
              <a:rPr lang="en-US" dirty="0" smtClean="0"/>
              <a:t>Determine the Best Replacement Option</a:t>
            </a:r>
            <a:endParaRPr lang="en-US" dirty="0"/>
          </a:p>
        </p:txBody>
      </p:sp>
    </p:spTree>
    <p:extLst>
      <p:ext uri="{BB962C8B-B14F-4D97-AF65-F5344CB8AC3E}">
        <p14:creationId xmlns:p14="http://schemas.microsoft.com/office/powerpoint/2010/main" val="1611346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63017167-869E-451B-BBA5-4184A0088CFE}"/>
              </a:ext>
            </a:extLst>
          </p:cNvPr>
          <p:cNvSpPr>
            <a:spLocks noGrp="1"/>
          </p:cNvSpPr>
          <p:nvPr>
            <p:ph type="title"/>
          </p:nvPr>
        </p:nvSpPr>
        <p:spPr/>
        <p:txBody>
          <a:bodyPr/>
          <a:lstStyle/>
          <a:p>
            <a:r>
              <a:rPr lang="en-US" dirty="0" smtClean="0"/>
              <a:t>Determine the Best Replacement</a:t>
            </a:r>
            <a:endParaRPr lang="en-US" dirty="0"/>
          </a:p>
        </p:txBody>
      </p:sp>
      <p:sp>
        <p:nvSpPr>
          <p:cNvPr id="7" name="Text Placeholder 6">
            <a:extLst>
              <a:ext uri="{FF2B5EF4-FFF2-40B4-BE49-F238E27FC236}">
                <a16:creationId xmlns:a16="http://schemas.microsoft.com/office/drawing/2014/main" xmlns="" id="{1849FE40-42F6-4E04-A503-8BE1B96DBD52}"/>
              </a:ext>
            </a:extLst>
          </p:cNvPr>
          <p:cNvSpPr>
            <a:spLocks noGrp="1"/>
          </p:cNvSpPr>
          <p:nvPr>
            <p:ph sz="half" idx="2"/>
          </p:nvPr>
        </p:nvSpPr>
        <p:spPr>
          <a:xfrm>
            <a:off x="1275861" y="1963498"/>
            <a:ext cx="9345246" cy="2702287"/>
          </a:xfrm>
        </p:spPr>
        <p:txBody>
          <a:bodyPr>
            <a:normAutofit/>
          </a:bodyPr>
          <a:lstStyle/>
          <a:p>
            <a:r>
              <a:rPr lang="en-US" sz="2400" dirty="0" smtClean="0">
                <a:solidFill>
                  <a:schemeClr val="tx1">
                    <a:lumMod val="65000"/>
                    <a:lumOff val="35000"/>
                  </a:schemeClr>
                </a:solidFill>
              </a:rPr>
              <a:t>Researched opportunities to replace the HR Self Service Tool</a:t>
            </a:r>
          </a:p>
          <a:p>
            <a:r>
              <a:rPr lang="en-US" sz="2400" dirty="0" smtClean="0">
                <a:solidFill>
                  <a:schemeClr val="tx1">
                    <a:lumMod val="65000"/>
                    <a:lumOff val="35000"/>
                  </a:schemeClr>
                </a:solidFill>
              </a:rPr>
              <a:t>Identified requirements and desired functionality</a:t>
            </a:r>
          </a:p>
          <a:p>
            <a:r>
              <a:rPr lang="en-US" sz="2400" dirty="0" smtClean="0">
                <a:solidFill>
                  <a:schemeClr val="tx1">
                    <a:lumMod val="65000"/>
                    <a:lumOff val="35000"/>
                  </a:schemeClr>
                </a:solidFill>
              </a:rPr>
              <a:t>Viewed demonstrations</a:t>
            </a:r>
          </a:p>
          <a:p>
            <a:r>
              <a:rPr lang="en-US" sz="2400" dirty="0" smtClean="0">
                <a:solidFill>
                  <a:schemeClr val="tx1">
                    <a:lumMod val="65000"/>
                    <a:lumOff val="35000"/>
                  </a:schemeClr>
                </a:solidFill>
              </a:rPr>
              <a:t>Received bids from various vendors</a:t>
            </a:r>
          </a:p>
          <a:p>
            <a:pPr marL="457200" lvl="1" indent="0">
              <a:buNone/>
            </a:pPr>
            <a:endParaRPr lang="en-US" sz="1400" dirty="0">
              <a:solidFill>
                <a:schemeClr val="tx1">
                  <a:lumMod val="65000"/>
                  <a:lumOff val="35000"/>
                </a:schemeClr>
              </a:solidFill>
            </a:endParaRPr>
          </a:p>
          <a:p>
            <a:pPr marL="0" lvl="0" indent="0">
              <a:buNone/>
            </a:pPr>
            <a:endParaRPr lang="en-US" sz="2400" dirty="0"/>
          </a:p>
        </p:txBody>
      </p:sp>
      <p:sp>
        <p:nvSpPr>
          <p:cNvPr id="10" name="Text Placeholder 9">
            <a:extLst>
              <a:ext uri="{FF2B5EF4-FFF2-40B4-BE49-F238E27FC236}">
                <a16:creationId xmlns:a16="http://schemas.microsoft.com/office/drawing/2014/main" xmlns="" id="{C0A20E23-2C40-4F84-8195-479CA22A0691}"/>
              </a:ext>
            </a:extLst>
          </p:cNvPr>
          <p:cNvSpPr>
            <a:spLocks noGrp="1"/>
          </p:cNvSpPr>
          <p:nvPr>
            <p:ph type="body" sz="quarter" idx="14"/>
          </p:nvPr>
        </p:nvSpPr>
        <p:spPr>
          <a:xfrm>
            <a:off x="838200" y="5278118"/>
            <a:ext cx="10515600" cy="1051570"/>
          </a:xfrm>
        </p:spPr>
        <p:txBody>
          <a:bodyPr/>
          <a:lstStyle/>
          <a:p>
            <a:pPr lvl="0"/>
            <a:r>
              <a:rPr lang="en-US" i="1" dirty="0" smtClean="0"/>
              <a:t>It’s not hard to make decisions when you know what your values are.</a:t>
            </a:r>
          </a:p>
          <a:p>
            <a:pPr lvl="0"/>
            <a:r>
              <a:rPr lang="en-US" i="1" dirty="0" smtClean="0"/>
              <a:t>- Roy E Disney</a:t>
            </a:r>
            <a:endParaRPr lang="en-US" i="1" dirty="0"/>
          </a:p>
        </p:txBody>
      </p:sp>
    </p:spTree>
    <p:extLst>
      <p:ext uri="{BB962C8B-B14F-4D97-AF65-F5344CB8AC3E}">
        <p14:creationId xmlns:p14="http://schemas.microsoft.com/office/powerpoint/2010/main" val="41671702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53DE72F83C304485CB48F0EB500F74" ma:contentTypeVersion="2" ma:contentTypeDescription="Create a new document." ma:contentTypeScope="" ma:versionID="bc0e187b71d5f5000abf84eeda08cfd5">
  <xsd:schema xmlns:xsd="http://www.w3.org/2001/XMLSchema" xmlns:xs="http://www.w3.org/2001/XMLSchema" xmlns:p="http://schemas.microsoft.com/office/2006/metadata/properties" xmlns:ns2="d3796eaa-2d76-446e-81b5-6c28c97e1d85" targetNamespace="http://schemas.microsoft.com/office/2006/metadata/properties" ma:root="true" ma:fieldsID="27c5c2825191b2bcf166a1bc037cdba0" ns2:_="">
    <xsd:import namespace="d3796eaa-2d76-446e-81b5-6c28c97e1d85"/>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796eaa-2d76-446e-81b5-6c28c97e1d8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C96D301-FA52-4A02-BEF7-02AB49A49D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796eaa-2d76-446e-81b5-6c28c97e1d8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93A67F0-211E-4811-B21E-15E243129B45}">
  <ds:schemaRefs>
    <ds:schemaRef ds:uri="http://purl.org/dc/dcmitype/"/>
    <ds:schemaRef ds:uri="http://www.w3.org/XML/1998/namespace"/>
    <ds:schemaRef ds:uri="http://purl.org/dc/elements/1.1/"/>
    <ds:schemaRef ds:uri="http://schemas.microsoft.com/office/2006/documentManagement/types"/>
    <ds:schemaRef ds:uri="http://schemas.microsoft.com/office/infopath/2007/PartnerControls"/>
    <ds:schemaRef ds:uri="http://purl.org/dc/terms/"/>
    <ds:schemaRef ds:uri="http://schemas.openxmlformats.org/package/2006/metadata/core-properties"/>
    <ds:schemaRef ds:uri="d3796eaa-2d76-446e-81b5-6c28c97e1d85"/>
    <ds:schemaRef ds:uri="http://schemas.microsoft.com/office/2006/metadata/properties"/>
  </ds:schemaRefs>
</ds:datastoreItem>
</file>

<file path=customXml/itemProps3.xml><?xml version="1.0" encoding="utf-8"?>
<ds:datastoreItem xmlns:ds="http://schemas.openxmlformats.org/officeDocument/2006/customXml" ds:itemID="{9252470D-3F94-4355-A69E-20AE1A50E08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909</TotalTime>
  <Words>776</Words>
  <Application>Microsoft Office PowerPoint</Application>
  <PresentationFormat>Widescreen</PresentationFormat>
  <Paragraphs>123</Paragraphs>
  <Slides>23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MS Gothic</vt:lpstr>
      <vt:lpstr>Arial</vt:lpstr>
      <vt:lpstr>Calibri</vt:lpstr>
      <vt:lpstr>Century Gothic</vt:lpstr>
      <vt:lpstr>Courier New</vt:lpstr>
      <vt:lpstr>Open Sans</vt:lpstr>
      <vt:lpstr>Office Theme</vt:lpstr>
      <vt:lpstr>Challenged, Accepted, Accomplished</vt:lpstr>
      <vt:lpstr>Challenged</vt:lpstr>
      <vt:lpstr>Accepted</vt:lpstr>
      <vt:lpstr>Accomplished</vt:lpstr>
      <vt:lpstr>Challenged</vt:lpstr>
      <vt:lpstr>Replace HR Self Service Tool</vt:lpstr>
      <vt:lpstr>HR Self Service Tool Gaps</vt:lpstr>
      <vt:lpstr>Accepted</vt:lpstr>
      <vt:lpstr>Determine the Best Replacement</vt:lpstr>
      <vt:lpstr>PS WebSolution Selected</vt:lpstr>
      <vt:lpstr>Accomplished</vt:lpstr>
      <vt:lpstr>Launch HR Transaction Tool (HRTT)</vt:lpstr>
      <vt:lpstr>HRTT Usage since Launch</vt:lpstr>
      <vt:lpstr>HR Transaction Tool</vt:lpstr>
      <vt:lpstr>HR Transaction Tool</vt:lpstr>
      <vt:lpstr>HR Transaction Tool</vt:lpstr>
      <vt:lpstr>HR Transaction Tool</vt:lpstr>
      <vt:lpstr>HR Transaction Tool</vt:lpstr>
      <vt:lpstr>Job Code Request</vt:lpstr>
      <vt:lpstr>SmartForm Transaction CAM</vt:lpstr>
      <vt:lpstr>HR Transaction Tool Roadmap</vt:lpstr>
      <vt:lpstr>Please complete a session evaluation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Derek Schroeder</dc:creator>
  <cp:lastModifiedBy>Knapper, Tammie</cp:lastModifiedBy>
  <cp:revision>73</cp:revision>
  <dcterms:created xsi:type="dcterms:W3CDTF">2018-02-12T16:36:46Z</dcterms:created>
  <dcterms:modified xsi:type="dcterms:W3CDTF">2019-07-08T19:44:21Z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0x010100BB53DE72F83C304485CB48F0EB500F74</vt:lpwstr>
  </property>
</Properties>
</file>