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5"/>
  </p:notesMasterIdLst>
  <p:sldIdLst>
    <p:sldId id="256" r:id="rId5"/>
    <p:sldId id="293" r:id="rId6"/>
    <p:sldId id="974" r:id="rId7"/>
    <p:sldId id="1027" r:id="rId8"/>
    <p:sldId id="973" r:id="rId9"/>
    <p:sldId id="292" r:id="rId10"/>
    <p:sldId id="940" r:id="rId11"/>
    <p:sldId id="952" r:id="rId12"/>
    <p:sldId id="934" r:id="rId13"/>
    <p:sldId id="972" r:id="rId14"/>
    <p:sldId id="971" r:id="rId15"/>
    <p:sldId id="956" r:id="rId16"/>
    <p:sldId id="957" r:id="rId17"/>
    <p:sldId id="966" r:id="rId18"/>
    <p:sldId id="959" r:id="rId19"/>
    <p:sldId id="958" r:id="rId20"/>
    <p:sldId id="967" r:id="rId21"/>
    <p:sldId id="964" r:id="rId22"/>
    <p:sldId id="968" r:id="rId23"/>
    <p:sldId id="960" r:id="rId24"/>
    <p:sldId id="961" r:id="rId25"/>
    <p:sldId id="954" r:id="rId26"/>
    <p:sldId id="965" r:id="rId27"/>
    <p:sldId id="953" r:id="rId28"/>
    <p:sldId id="962" r:id="rId29"/>
    <p:sldId id="963" r:id="rId30"/>
    <p:sldId id="938" r:id="rId31"/>
    <p:sldId id="946" r:id="rId32"/>
    <p:sldId id="948" r:id="rId33"/>
    <p:sldId id="947" r:id="rId34"/>
    <p:sldId id="1026" r:id="rId35"/>
    <p:sldId id="311" r:id="rId36"/>
    <p:sldId id="1028" r:id="rId37"/>
    <p:sldId id="1039" r:id="rId38"/>
    <p:sldId id="390" r:id="rId39"/>
    <p:sldId id="339" r:id="rId40"/>
    <p:sldId id="969" r:id="rId41"/>
    <p:sldId id="1037" r:id="rId42"/>
    <p:sldId id="1038" r:id="rId43"/>
    <p:sldId id="291" r:id="rId44"/>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mj-lt"/>
        <a:ea typeface="+mj-ea"/>
        <a:cs typeface="+mj-cs"/>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mj-lt"/>
        <a:ea typeface="+mj-ea"/>
        <a:cs typeface="+mj-cs"/>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mj-lt"/>
        <a:ea typeface="+mj-ea"/>
        <a:cs typeface="+mj-cs"/>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mj-lt"/>
        <a:ea typeface="+mj-ea"/>
        <a:cs typeface="+mj-cs"/>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mj-lt"/>
        <a:ea typeface="+mj-ea"/>
        <a:cs typeface="+mj-cs"/>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mj-lt"/>
        <a:ea typeface="+mj-ea"/>
        <a:cs typeface="+mj-cs"/>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mj-lt"/>
        <a:ea typeface="+mj-ea"/>
        <a:cs typeface="+mj-cs"/>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mj-lt"/>
        <a:ea typeface="+mj-ea"/>
        <a:cs typeface="+mj-cs"/>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5C90A5"/>
    <a:srgbClr val="355461"/>
    <a:srgbClr val="262D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96DA7E-A316-48CE-9C4F-E5D86B5DC5DC}" v="14" dt="2019-07-24T13:40:55.95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87" autoAdjust="0"/>
    <p:restoredTop sz="96068" autoAdjust="0"/>
  </p:normalViewPr>
  <p:slideViewPr>
    <p:cSldViewPr snapToGrid="0" snapToObjects="1">
      <p:cViewPr varScale="1">
        <p:scale>
          <a:sx n="98" d="100"/>
          <a:sy n="98" d="100"/>
        </p:scale>
        <p:origin x="900" y="78"/>
      </p:cViewPr>
      <p:guideLst>
        <p:guide orient="horz" pos="2160"/>
        <p:guide pos="3840"/>
      </p:guideLst>
    </p:cSldViewPr>
  </p:slideViewPr>
  <p:outlineViewPr>
    <p:cViewPr>
      <p:scale>
        <a:sx n="33" d="100"/>
        <a:sy n="33" d="100"/>
      </p:scale>
      <p:origin x="0" y="-9441"/>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Percent</c:v>
                </c:pt>
              </c:strCache>
            </c:strRef>
          </c:tx>
          <c:spPr>
            <a:effectLst/>
          </c:spPr>
          <c:dPt>
            <c:idx val="0"/>
            <c:bubble3D val="0"/>
            <c:spPr>
              <a:solidFill>
                <a:schemeClr val="accent3"/>
              </a:solidFill>
              <a:ln w="25400">
                <a:solidFill>
                  <a:schemeClr val="bg1"/>
                </a:solidFill>
              </a:ln>
              <a:effectLst/>
            </c:spPr>
            <c:extLst>
              <c:ext xmlns:c16="http://schemas.microsoft.com/office/drawing/2014/chart" uri="{C3380CC4-5D6E-409C-BE32-E72D297353CC}">
                <c16:uniqueId val="{00000001-48D6-45F3-BADA-F7CBF1DBE8BE}"/>
              </c:ext>
            </c:extLst>
          </c:dPt>
          <c:dPt>
            <c:idx val="1"/>
            <c:bubble3D val="0"/>
            <c:spPr>
              <a:solidFill>
                <a:schemeClr val="accent4"/>
              </a:solidFill>
              <a:ln w="25400">
                <a:solidFill>
                  <a:schemeClr val="bg1"/>
                </a:solidFill>
              </a:ln>
              <a:effectLst/>
            </c:spPr>
            <c:extLst>
              <c:ext xmlns:c16="http://schemas.microsoft.com/office/drawing/2014/chart" uri="{C3380CC4-5D6E-409C-BE32-E72D297353CC}">
                <c16:uniqueId val="{00000003-48D6-45F3-BADA-F7CBF1DBE8BE}"/>
              </c:ext>
            </c:extLst>
          </c:dPt>
          <c:dPt>
            <c:idx val="2"/>
            <c:bubble3D val="0"/>
            <c:spPr>
              <a:solidFill>
                <a:schemeClr val="accent5"/>
              </a:solidFill>
              <a:ln w="25400">
                <a:solidFill>
                  <a:schemeClr val="bg1"/>
                </a:solidFill>
              </a:ln>
              <a:effectLst/>
            </c:spPr>
            <c:extLst>
              <c:ext xmlns:c16="http://schemas.microsoft.com/office/drawing/2014/chart" uri="{C3380CC4-5D6E-409C-BE32-E72D297353CC}">
                <c16:uniqueId val="{00000005-48D6-45F3-BADA-F7CBF1DBE8BE}"/>
              </c:ext>
            </c:extLst>
          </c:dPt>
          <c:dPt>
            <c:idx val="3"/>
            <c:bubble3D val="0"/>
            <c:spPr>
              <a:solidFill>
                <a:schemeClr val="accent4">
                  <a:lumMod val="40000"/>
                  <a:lumOff val="60000"/>
                </a:schemeClr>
              </a:solidFill>
              <a:ln w="25400">
                <a:solidFill>
                  <a:schemeClr val="bg1"/>
                </a:solidFill>
              </a:ln>
              <a:effectLst/>
            </c:spPr>
            <c:extLst>
              <c:ext xmlns:c16="http://schemas.microsoft.com/office/drawing/2014/chart" uri="{C3380CC4-5D6E-409C-BE32-E72D297353CC}">
                <c16:uniqueId val="{00000007-48D6-45F3-BADA-F7CBF1DBE8BE}"/>
              </c:ext>
            </c:extLst>
          </c:dPt>
          <c:dLbls>
            <c:dLbl>
              <c:idx val="0"/>
              <c:tx>
                <c:rich>
                  <a:bodyPr rot="0" spcFirstLastPara="1" vertOverflow="ellipsis" wrap="square" lIns="0" tIns="0" rIns="0" bIns="0" anchor="ctr" anchorCtr="0">
                    <a:spAutoFit/>
                  </a:bodyPr>
                  <a:lstStyle/>
                  <a:p>
                    <a:pPr>
                      <a:defRPr sz="1800" b="1" i="0" u="none" strike="noStrike" kern="1200" baseline="0">
                        <a:solidFill>
                          <a:schemeClr val="lt1"/>
                        </a:solidFill>
                        <a:latin typeface="Open Sans Semibold" charset="0"/>
                        <a:ea typeface="Open Sans Semibold" charset="0"/>
                        <a:cs typeface="Open Sans Semibold" charset="0"/>
                      </a:defRPr>
                    </a:pPr>
                    <a:fld id="{F13E9C42-EA6B-4CBB-96AF-449C6ADFBDB3}" type="CATEGORYNAME">
                      <a:rPr lang="en-US"/>
                      <a:pPr>
                        <a:defRPr sz="1800" b="1" i="0" u="none" strike="noStrike" kern="1200" baseline="0">
                          <a:solidFill>
                            <a:schemeClr val="lt1"/>
                          </a:solidFill>
                          <a:latin typeface="Open Sans Semibold" charset="0"/>
                          <a:ea typeface="Open Sans Semibold" charset="0"/>
                          <a:cs typeface="Open Sans Semibold" charset="0"/>
                        </a:defRPr>
                      </a:pPr>
                      <a:t>[CATEGORY NAME]</a:t>
                    </a:fld>
                    <a:r>
                      <a:rPr lang="en-US" baseline="0" dirty="0"/>
                      <a:t>
50%</a:t>
                    </a:r>
                  </a:p>
                </c:rich>
              </c:tx>
              <c:spPr>
                <a:noFill/>
                <a:ln>
                  <a:noFill/>
                </a:ln>
                <a:effectLst/>
              </c:spPr>
              <c:dLblPos val="ct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1-48D6-45F3-BADA-F7CBF1DBE8BE}"/>
                </c:ext>
              </c:extLst>
            </c:dLbl>
            <c:dLbl>
              <c:idx val="1"/>
              <c:layout>
                <c:manualLayout>
                  <c:x val="-0.13882154190902055"/>
                  <c:y val="-0.25805758273872481"/>
                </c:manualLayout>
              </c:layout>
              <c:spPr>
                <a:noFill/>
                <a:ln>
                  <a:noFill/>
                </a:ln>
                <a:effectLst/>
              </c:spPr>
              <c:txPr>
                <a:bodyPr rot="0" spcFirstLastPara="1" vertOverflow="ellipsis" wrap="square" lIns="0" tIns="0" rIns="0" bIns="0" anchor="ctr" anchorCtr="0">
                  <a:spAutoFit/>
                </a:bodyPr>
                <a:lstStyle/>
                <a:p>
                  <a:pPr>
                    <a:defRPr sz="1800" b="1" i="0" u="none" strike="noStrike" kern="1200" baseline="0">
                      <a:solidFill>
                        <a:schemeClr val="lt1"/>
                      </a:solidFill>
                      <a:latin typeface="Open Sans Semibold" charset="0"/>
                      <a:ea typeface="Open Sans Semibold" charset="0"/>
                      <a:cs typeface="Open Sans Semibold"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48D6-45F3-BADA-F7CBF1DBE8BE}"/>
                </c:ext>
              </c:extLst>
            </c:dLbl>
            <c:dLbl>
              <c:idx val="2"/>
              <c:layout>
                <c:manualLayout>
                  <c:x val="0.19954487662470127"/>
                  <c:y val="-0.1658458128904689"/>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7015753473729459"/>
                      <c:h val="0.20798447771222359"/>
                    </c:manualLayout>
                  </c15:layout>
                </c:ext>
                <c:ext xmlns:c16="http://schemas.microsoft.com/office/drawing/2014/chart" uri="{C3380CC4-5D6E-409C-BE32-E72D297353CC}">
                  <c16:uniqueId val="{00000005-48D6-45F3-BADA-F7CBF1DBE8BE}"/>
                </c:ext>
              </c:extLst>
            </c:dLbl>
            <c:dLbl>
              <c:idx val="3"/>
              <c:layout>
                <c:manualLayout>
                  <c:x val="0.13603165539361792"/>
                  <c:y val="-6.6738022823402562E-2"/>
                </c:manualLayout>
              </c:layout>
              <c:spPr>
                <a:noFill/>
                <a:ln>
                  <a:noFill/>
                </a:ln>
                <a:effectLst/>
              </c:spPr>
              <c:txPr>
                <a:bodyPr rot="0" spcFirstLastPara="1" vertOverflow="ellipsis" wrap="square" lIns="0" tIns="0" rIns="0" bIns="0" anchor="ctr" anchorCtr="0">
                  <a:noAutofit/>
                </a:bodyPr>
                <a:lstStyle/>
                <a:p>
                  <a:pPr>
                    <a:defRPr sz="1100" b="1" i="0" u="none" strike="noStrike" kern="1200" baseline="0">
                      <a:solidFill>
                        <a:schemeClr val="lt1"/>
                      </a:solidFill>
                      <a:latin typeface="Open Sans Semibold" charset="0"/>
                      <a:ea typeface="Open Sans Semibold" charset="0"/>
                      <a:cs typeface="Open Sans Semibold"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35912137327231669"/>
                      <c:h val="0.13394723794850771"/>
                    </c:manualLayout>
                  </c15:layout>
                </c:ext>
                <c:ext xmlns:c16="http://schemas.microsoft.com/office/drawing/2014/chart" uri="{C3380CC4-5D6E-409C-BE32-E72D297353CC}">
                  <c16:uniqueId val="{00000007-48D6-45F3-BADA-F7CBF1DBE8BE}"/>
                </c:ext>
              </c:extLst>
            </c:dLbl>
            <c:spPr>
              <a:noFill/>
              <a:ln>
                <a:noFill/>
              </a:ln>
              <a:effectLst/>
            </c:spPr>
            <c:txPr>
              <a:bodyPr rot="0" spcFirstLastPara="1" vertOverflow="ellipsis" wrap="square" lIns="0" tIns="0" rIns="0" bIns="0" anchor="ctr" anchorCtr="0">
                <a:spAutoFit/>
              </a:bodyPr>
              <a:lstStyle/>
              <a:p>
                <a:pPr>
                  <a:defRPr sz="1400" b="1" i="0" u="none" strike="noStrike" kern="1200" baseline="0">
                    <a:solidFill>
                      <a:schemeClr val="lt1"/>
                    </a:solidFill>
                    <a:latin typeface="Open Sans Semibold" charset="0"/>
                    <a:ea typeface="Open Sans Semibold" charset="0"/>
                    <a:cs typeface="Open Sans Semibold" charset="0"/>
                  </a:defRPr>
                </a:pPr>
                <a:endParaRPr lang="en-US"/>
              </a:p>
            </c:txPr>
            <c:dLblPos val="ct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rect">
                    <a:avLst/>
                  </a:prstGeom>
                </c15:spPr>
              </c:ext>
            </c:extLst>
          </c:dLbls>
          <c:cat>
            <c:strRef>
              <c:f>Sheet1!$A$2:$A$5</c:f>
              <c:strCache>
                <c:ptCount val="4"/>
                <c:pt idx="0">
                  <c:v>How-To</c:v>
                </c:pt>
                <c:pt idx="1">
                  <c:v>Strategy</c:v>
                </c:pt>
                <c:pt idx="2">
                  <c:v>Shameless Plugs</c:v>
                </c:pt>
                <c:pt idx="3">
                  <c:v>Gratuitous InfoGraphics</c:v>
                </c:pt>
              </c:strCache>
            </c:strRef>
          </c:cat>
          <c:val>
            <c:numRef>
              <c:f>Sheet1!$B$2:$B$5</c:f>
              <c:numCache>
                <c:formatCode>0%</c:formatCode>
                <c:ptCount val="4"/>
                <c:pt idx="0">
                  <c:v>0.5</c:v>
                </c:pt>
                <c:pt idx="1">
                  <c:v>0.35</c:v>
                </c:pt>
                <c:pt idx="2">
                  <c:v>0.1</c:v>
                </c:pt>
                <c:pt idx="3">
                  <c:v>0.05</c:v>
                </c:pt>
              </c:numCache>
            </c:numRef>
          </c:val>
          <c:extLst>
            <c:ext xmlns:c16="http://schemas.microsoft.com/office/drawing/2014/chart" uri="{C3380CC4-5D6E-409C-BE32-E72D297353CC}">
              <c16:uniqueId val="{00000008-48D6-45F3-BADA-F7CBF1DBE8BE}"/>
            </c:ext>
          </c:extLst>
        </c:ser>
        <c:dLbls>
          <c:dLblPos val="inEnd"/>
          <c:showLegendKey val="0"/>
          <c:showVal val="0"/>
          <c:showCatName val="0"/>
          <c:showSerName val="0"/>
          <c:showPercent val="1"/>
          <c:showBubbleSize val="0"/>
          <c:showLeaderLines val="0"/>
        </c:dLbls>
        <c:firstSliceAng val="264"/>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7" name="Shape 47"/>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48" name="Shape 4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9497345"/>
      </p:ext>
    </p:extLst>
  </p:cSld>
  <p:clrMap bg1="lt1" tx1="dk1" bg2="lt2" tx2="dk2" accent1="accent1" accent2="accent2" accent3="accent3" accent4="accent4" accent5="accent5" accent6="accent6" hlink="hlink" folHlink="folHlink"/>
  <p:notesStyle>
    <a:lvl1pPr latinLnBrk="0">
      <a:spcBef>
        <a:spcPts val="400"/>
      </a:spcBef>
      <a:defRPr sz="1200">
        <a:latin typeface="Open Sans"/>
        <a:ea typeface="Open Sans"/>
        <a:cs typeface="Open Sans"/>
        <a:sym typeface="Arial"/>
      </a:defRPr>
    </a:lvl1pPr>
    <a:lvl2pPr indent="228600" latinLnBrk="0">
      <a:spcBef>
        <a:spcPts val="400"/>
      </a:spcBef>
      <a:defRPr sz="1200">
        <a:latin typeface="+mj-lt"/>
        <a:ea typeface="+mj-ea"/>
        <a:cs typeface="+mj-cs"/>
        <a:sym typeface="Arial"/>
      </a:defRPr>
    </a:lvl2pPr>
    <a:lvl3pPr indent="457200" latinLnBrk="0">
      <a:spcBef>
        <a:spcPts val="400"/>
      </a:spcBef>
      <a:defRPr sz="1200">
        <a:latin typeface="+mj-lt"/>
        <a:ea typeface="+mj-ea"/>
        <a:cs typeface="+mj-cs"/>
        <a:sym typeface="Arial"/>
      </a:defRPr>
    </a:lvl3pPr>
    <a:lvl4pPr indent="685800" latinLnBrk="0">
      <a:spcBef>
        <a:spcPts val="400"/>
      </a:spcBef>
      <a:defRPr sz="1200">
        <a:latin typeface="+mj-lt"/>
        <a:ea typeface="+mj-ea"/>
        <a:cs typeface="+mj-cs"/>
        <a:sym typeface="Arial"/>
      </a:defRPr>
    </a:lvl4pPr>
    <a:lvl5pPr indent="914400" latinLnBrk="0">
      <a:spcBef>
        <a:spcPts val="400"/>
      </a:spcBef>
      <a:defRPr sz="1200">
        <a:latin typeface="+mj-lt"/>
        <a:ea typeface="+mj-ea"/>
        <a:cs typeface="+mj-cs"/>
        <a:sym typeface="Arial"/>
      </a:defRPr>
    </a:lvl5pPr>
    <a:lvl6pPr indent="1143000" latinLnBrk="0">
      <a:spcBef>
        <a:spcPts val="400"/>
      </a:spcBef>
      <a:defRPr sz="1200">
        <a:latin typeface="+mj-lt"/>
        <a:ea typeface="+mj-ea"/>
        <a:cs typeface="+mj-cs"/>
        <a:sym typeface="Arial"/>
      </a:defRPr>
    </a:lvl6pPr>
    <a:lvl7pPr indent="1371600" latinLnBrk="0">
      <a:spcBef>
        <a:spcPts val="400"/>
      </a:spcBef>
      <a:defRPr sz="1200">
        <a:latin typeface="+mj-lt"/>
        <a:ea typeface="+mj-ea"/>
        <a:cs typeface="+mj-cs"/>
        <a:sym typeface="Arial"/>
      </a:defRPr>
    </a:lvl7pPr>
    <a:lvl8pPr indent="1600200" latinLnBrk="0">
      <a:spcBef>
        <a:spcPts val="400"/>
      </a:spcBef>
      <a:defRPr sz="1200">
        <a:latin typeface="+mj-lt"/>
        <a:ea typeface="+mj-ea"/>
        <a:cs typeface="+mj-cs"/>
        <a:sym typeface="Arial"/>
      </a:defRPr>
    </a:lvl8pPr>
    <a:lvl9pPr indent="1828800" latinLnBrk="0">
      <a:spcBef>
        <a:spcPts val="400"/>
      </a:spcBef>
      <a:defRPr sz="12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41673941-F0B1-45FC-AADC-74D9F1391CED}" type="slidenum">
              <a:rPr lang="en-US" smtClean="0"/>
              <a:pPr/>
              <a:t>4</a:t>
            </a:fld>
            <a:endParaRPr lang="en-US"/>
          </a:p>
        </p:txBody>
      </p:sp>
      <p:sp>
        <p:nvSpPr>
          <p:cNvPr id="40963" name="Rectangle 2"/>
          <p:cNvSpPr>
            <a:spLocks noGrp="1" noRot="1" noChangeAspect="1" noChangeArrowheads="1" noTextEdit="1"/>
          </p:cNvSpPr>
          <p:nvPr>
            <p:ph type="sldImg"/>
          </p:nvPr>
        </p:nvSpPr>
        <p:spPr>
          <a:xfrm>
            <a:off x="381000" y="685800"/>
            <a:ext cx="6096000" cy="3429000"/>
          </a:xfrm>
          <a:ln/>
        </p:spPr>
      </p:sp>
      <p:sp>
        <p:nvSpPr>
          <p:cNvPr id="40964" name="Rectangle 3"/>
          <p:cNvSpPr>
            <a:spLocks noGrp="1" noChangeArrowheads="1"/>
          </p:cNvSpPr>
          <p:nvPr>
            <p:ph type="body" idx="1"/>
          </p:nvPr>
        </p:nvSpPr>
        <p:spPr>
          <a:noFill/>
          <a:ln/>
        </p:spPr>
        <p:txBody>
          <a:bodyPr/>
          <a:lstStyle/>
          <a:p>
            <a:pPr eaLnBrk="1" hangingPunct="1"/>
            <a:r>
              <a:rPr lang="en-US" b="1" dirty="0"/>
              <a:t>Principal</a:t>
            </a:r>
            <a:r>
              <a:rPr lang="en-US" dirty="0"/>
              <a:t> – Senior consultant</a:t>
            </a:r>
            <a:r>
              <a:rPr lang="en-US" baseline="0" dirty="0"/>
              <a:t> who will do the initial project planning and solution design. Making sure the proper team is in place for both GT and client, and then assuming an ongoing role directing the project team and managing solution delivery.</a:t>
            </a:r>
          </a:p>
          <a:p>
            <a:pPr eaLnBrk="1" hangingPunct="1"/>
            <a:r>
              <a:rPr lang="en-US" b="1" baseline="0" dirty="0"/>
              <a:t>Functional</a:t>
            </a:r>
            <a:r>
              <a:rPr lang="en-US" baseline="0" dirty="0"/>
              <a:t> – Working side-by-side on a daily basis, ensuring that the business requirements are met by the solution design and configuration.</a:t>
            </a:r>
          </a:p>
          <a:p>
            <a:pPr eaLnBrk="1" hangingPunct="1"/>
            <a:r>
              <a:rPr lang="en-US" b="1" baseline="0" dirty="0"/>
              <a:t>Technical</a:t>
            </a:r>
            <a:r>
              <a:rPr lang="en-US" baseline="0" dirty="0"/>
              <a:t> – Technical integration and development specialist. Helps with the technical aspects of the initial solution design. Acts as lead developer and technical architect for the solution.</a:t>
            </a:r>
            <a:endParaRPr lang="en-US" dirty="0"/>
          </a:p>
        </p:txBody>
      </p:sp>
    </p:spTree>
    <p:extLst>
      <p:ext uri="{BB962C8B-B14F-4D97-AF65-F5344CB8AC3E}">
        <p14:creationId xmlns:p14="http://schemas.microsoft.com/office/powerpoint/2010/main" val="2854568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41673941-F0B1-45FC-AADC-74D9F1391CED}" type="slidenum">
              <a:rPr lang="en-US" smtClean="0">
                <a:solidFill>
                  <a:prstClr val="black"/>
                </a:solidFill>
              </a:rPr>
              <a:pPr/>
              <a:t>31</a:t>
            </a:fld>
            <a:endParaRPr lang="en-US">
              <a:solidFill>
                <a:prstClr val="black"/>
              </a:solidFill>
            </a:endParaRPr>
          </a:p>
        </p:txBody>
      </p:sp>
      <p:sp>
        <p:nvSpPr>
          <p:cNvPr id="40963" name="Rectangle 2"/>
          <p:cNvSpPr>
            <a:spLocks noGrp="1" noRot="1" noChangeAspect="1" noChangeArrowheads="1" noTextEdit="1"/>
          </p:cNvSpPr>
          <p:nvPr>
            <p:ph type="sldImg"/>
          </p:nvPr>
        </p:nvSpPr>
        <p:spPr>
          <a:xfrm>
            <a:off x="381000" y="685800"/>
            <a:ext cx="6096000" cy="3429000"/>
          </a:xfrm>
          <a:ln/>
        </p:spPr>
      </p:sp>
      <p:sp>
        <p:nvSpPr>
          <p:cNvPr id="409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3845549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14" name="dmitri-popov-173676.jpg" descr="dmitri-popov-173676.jpg"/>
          <p:cNvPicPr>
            <a:picLocks noChangeAspect="1"/>
          </p:cNvPicPr>
          <p:nvPr/>
        </p:nvPicPr>
        <p:blipFill>
          <a:blip r:embed="rId2"/>
          <a:srcRect l="9373" t="17136" r="21670" b="5309"/>
          <a:stretch>
            <a:fillRect/>
          </a:stretch>
        </p:blipFill>
        <p:spPr>
          <a:xfrm>
            <a:off x="-17105" y="-11123"/>
            <a:ext cx="12333121" cy="6935493"/>
          </a:xfrm>
          <a:prstGeom prst="rect">
            <a:avLst/>
          </a:prstGeom>
          <a:ln w="12700">
            <a:miter lim="400000"/>
          </a:ln>
        </p:spPr>
      </p:pic>
      <p:sp>
        <p:nvSpPr>
          <p:cNvPr id="15" name="Rectangle"/>
          <p:cNvSpPr/>
          <p:nvPr/>
        </p:nvSpPr>
        <p:spPr>
          <a:xfrm>
            <a:off x="-17106" y="-11122"/>
            <a:ext cx="12333123" cy="6935492"/>
          </a:xfrm>
          <a:prstGeom prst="rect">
            <a:avLst/>
          </a:prstGeom>
          <a:solidFill>
            <a:srgbClr val="355461">
              <a:alpha val="80000"/>
            </a:srgbClr>
          </a:solidFill>
          <a:ln w="12700">
            <a:miter lim="400000"/>
          </a:ln>
        </p:spPr>
        <p:txBody>
          <a:bodyPr lIns="45719" rIns="45719" anchor="ctr"/>
          <a:lstStyle/>
          <a:p>
            <a:pPr>
              <a:defRPr>
                <a:solidFill>
                  <a:srgbClr val="355461"/>
                </a:solidFill>
              </a:defRPr>
            </a:pPr>
            <a:endParaRPr sz="1800" dirty="0">
              <a:latin typeface="Open Sans"/>
              <a:ea typeface="Open Sans"/>
              <a:cs typeface="Open Sans"/>
            </a:endParaRPr>
          </a:p>
        </p:txBody>
      </p:sp>
      <p:sp>
        <p:nvSpPr>
          <p:cNvPr id="16" name="Title Text"/>
          <p:cNvSpPr txBox="1">
            <a:spLocks noGrp="1"/>
          </p:cNvSpPr>
          <p:nvPr>
            <p:ph type="title"/>
          </p:nvPr>
        </p:nvSpPr>
        <p:spPr>
          <a:xfrm>
            <a:off x="475488" y="1243584"/>
            <a:ext cx="10436352" cy="1655064"/>
          </a:xfrm>
          <a:prstGeom prst="rect">
            <a:avLst/>
          </a:prstGeom>
          <a:noFill/>
        </p:spPr>
        <p:txBody>
          <a:bodyPr lIns="0" tIns="0" rIns="0" bIns="0"/>
          <a:lstStyle>
            <a:lvl1pPr>
              <a:defRPr sz="4800" baseline="0">
                <a:latin typeface="Open Sans Light"/>
                <a:ea typeface="Open Sans Light"/>
                <a:cs typeface="Open Sans Light"/>
                <a:sym typeface="Open Sans Light"/>
              </a:defRPr>
            </a:lvl1pPr>
          </a:lstStyle>
          <a:p>
            <a:r>
              <a:rPr lang="en-US"/>
              <a:t>Click to edit Master title style</a:t>
            </a:r>
            <a:endParaRPr dirty="0"/>
          </a:p>
        </p:txBody>
      </p:sp>
      <p:pic>
        <p:nvPicPr>
          <p:cNvPr id="5" name="Picture 4">
            <a:extLst>
              <a:ext uri="{FF2B5EF4-FFF2-40B4-BE49-F238E27FC236}">
                <a16:creationId xmlns:a16="http://schemas.microsoft.com/office/drawing/2014/main" id="{2E2580F1-1B6E-4B7B-8D9B-223894A72B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9921" y="5909533"/>
            <a:ext cx="4367793" cy="813818"/>
          </a:xfrm>
          <a:prstGeom prst="rect">
            <a:avLst/>
          </a:prstGeom>
        </p:spPr>
      </p:pic>
      <p:pic>
        <p:nvPicPr>
          <p:cNvPr id="7" name="Picture 6">
            <a:extLst>
              <a:ext uri="{FF2B5EF4-FFF2-40B4-BE49-F238E27FC236}">
                <a16:creationId xmlns:a16="http://schemas.microsoft.com/office/drawing/2014/main" id="{BCD28C6B-2C96-4296-9653-9EE9E45A0EA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31879" y="5909533"/>
            <a:ext cx="2259622" cy="742693"/>
          </a:xfrm>
          <a:prstGeom prst="rect">
            <a:avLst/>
          </a:prstGeom>
        </p:spPr>
      </p:pic>
      <p:pic>
        <p:nvPicPr>
          <p:cNvPr id="9" name="Picture 8">
            <a:extLst>
              <a:ext uri="{FF2B5EF4-FFF2-40B4-BE49-F238E27FC236}">
                <a16:creationId xmlns:a16="http://schemas.microsoft.com/office/drawing/2014/main" id="{1D24D1A8-5EF5-4D33-BCB2-22632443198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6503" y="134649"/>
            <a:ext cx="5409386" cy="1655065"/>
          </a:xfrm>
          <a:prstGeom prst="rect">
            <a:avLst/>
          </a:prstGeom>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sp>
        <p:nvSpPr>
          <p:cNvPr id="26" name="Text Box 5"/>
          <p:cNvSpPr txBox="1"/>
          <p:nvPr/>
        </p:nvSpPr>
        <p:spPr>
          <a:xfrm>
            <a:off x="5231375" y="6337300"/>
            <a:ext cx="5748867" cy="21544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r">
              <a:defRPr sz="800">
                <a:solidFill>
                  <a:srgbClr val="C0C0C0"/>
                </a:solidFill>
                <a:latin typeface="Open Sans"/>
                <a:ea typeface="Open Sans"/>
                <a:cs typeface="Open Sans"/>
                <a:sym typeface="Open Sans"/>
              </a:defRPr>
            </a:lvl1pPr>
          </a:lstStyle>
          <a:p>
            <a:pPr algn="l"/>
            <a:r>
              <a:rPr sz="800" dirty="0"/>
              <a:t>COPYRIGHT © 201</a:t>
            </a:r>
            <a:r>
              <a:rPr lang="en-US" sz="800" dirty="0"/>
              <a:t>9</a:t>
            </a:r>
            <a:r>
              <a:rPr sz="800" dirty="0"/>
              <a:t> GIDEON TAYLOR CONSULTING. ALL RIGHTS RESERVED</a:t>
            </a:r>
          </a:p>
        </p:txBody>
      </p:sp>
      <p:sp>
        <p:nvSpPr>
          <p:cNvPr id="27" name="Title Text"/>
          <p:cNvSpPr txBox="1">
            <a:spLocks noGrp="1"/>
          </p:cNvSpPr>
          <p:nvPr>
            <p:ph type="title"/>
          </p:nvPr>
        </p:nvSpPr>
        <p:spPr>
          <a:xfrm>
            <a:off x="338667" y="320040"/>
            <a:ext cx="11514667" cy="548640"/>
          </a:xfrm>
          <a:prstGeom prst="rect">
            <a:avLst/>
          </a:prstGeom>
        </p:spPr>
        <p:txBody>
          <a:bodyPr/>
          <a:lstStyle>
            <a:lvl1pPr>
              <a:defRPr sz="3600" baseline="0">
                <a:solidFill>
                  <a:srgbClr val="5C90A5"/>
                </a:solidFill>
                <a:latin typeface="Open Sans Light" charset="0"/>
              </a:defRPr>
            </a:lvl1pPr>
          </a:lstStyle>
          <a:p>
            <a:r>
              <a:rPr lang="en-US"/>
              <a:t>Click to edit Master title style</a:t>
            </a:r>
            <a:endParaRPr dirty="0"/>
          </a:p>
        </p:txBody>
      </p:sp>
      <p:sp>
        <p:nvSpPr>
          <p:cNvPr id="28" name="Body Level One…"/>
          <p:cNvSpPr txBox="1">
            <a:spLocks noGrp="1"/>
          </p:cNvSpPr>
          <p:nvPr>
            <p:ph type="body" idx="1"/>
          </p:nvPr>
        </p:nvSpPr>
        <p:spPr>
          <a:xfrm>
            <a:off x="341375" y="1325881"/>
            <a:ext cx="11509248" cy="4030663"/>
          </a:xfrm>
          <a:prstGeom prst="rect">
            <a:avLst/>
          </a:prstGeom>
        </p:spPr>
        <p:txBody>
          <a:bodyPr>
            <a:normAutofit/>
          </a:bodyPr>
          <a:lstStyle>
            <a:lvl1pPr>
              <a:spcBef>
                <a:spcPts val="1100"/>
              </a:spcBef>
              <a:defRPr sz="1600" baseline="0">
                <a:latin typeface="Open Sans" charset="0"/>
              </a:defRPr>
            </a:lvl1pPr>
            <a:lvl2pPr>
              <a:spcBef>
                <a:spcPts val="1100"/>
              </a:spcBef>
              <a:defRPr sz="1600" baseline="0">
                <a:latin typeface="Open Sans" charset="0"/>
              </a:defRPr>
            </a:lvl2pPr>
            <a:lvl3pPr>
              <a:spcBef>
                <a:spcPts val="1100"/>
              </a:spcBef>
              <a:defRPr sz="1600" baseline="0">
                <a:latin typeface="Open Sans" charset="0"/>
              </a:defRPr>
            </a:lvl3pPr>
            <a:lvl4pPr>
              <a:spcBef>
                <a:spcPts val="1100"/>
              </a:spcBef>
              <a:defRPr sz="1600" baseline="0">
                <a:latin typeface="Open Sans" charset="0"/>
              </a:defRPr>
            </a:lvl4pPr>
            <a:lvl5pPr>
              <a:spcBef>
                <a:spcPts val="1100"/>
              </a:spcBef>
              <a:defRPr sz="1600" baseline="0">
                <a:latin typeface="Open Sans"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31" name="Rectangle"/>
          <p:cNvSpPr/>
          <p:nvPr/>
        </p:nvSpPr>
        <p:spPr>
          <a:xfrm>
            <a:off x="-40284" y="1"/>
            <a:ext cx="9421352" cy="127001"/>
          </a:xfrm>
          <a:prstGeom prst="rect">
            <a:avLst/>
          </a:prstGeom>
          <a:solidFill>
            <a:srgbClr val="262D30"/>
          </a:solidFill>
          <a:ln w="12700">
            <a:miter lim="400000"/>
          </a:ln>
        </p:spPr>
        <p:txBody>
          <a:bodyPr lIns="45719" rIns="45719" anchor="ctr"/>
          <a:lstStyle/>
          <a:p>
            <a:endParaRPr sz="1800" dirty="0">
              <a:latin typeface="Open Sans"/>
              <a:ea typeface="Open Sans"/>
              <a:cs typeface="Open Sans"/>
            </a:endParaRPr>
          </a:p>
        </p:txBody>
      </p:sp>
      <p:sp>
        <p:nvSpPr>
          <p:cNvPr id="32" name="Rectangle"/>
          <p:cNvSpPr/>
          <p:nvPr/>
        </p:nvSpPr>
        <p:spPr>
          <a:xfrm>
            <a:off x="9547013" y="1"/>
            <a:ext cx="2641601" cy="127001"/>
          </a:xfrm>
          <a:prstGeom prst="rect">
            <a:avLst/>
          </a:prstGeom>
          <a:solidFill>
            <a:srgbClr val="5C90A5"/>
          </a:solidFill>
          <a:ln w="12700">
            <a:miter lim="400000"/>
          </a:ln>
        </p:spPr>
        <p:txBody>
          <a:bodyPr lIns="45719" rIns="45719" anchor="ctr"/>
          <a:lstStyle/>
          <a:p>
            <a:endParaRPr sz="1800" dirty="0">
              <a:latin typeface="Open Sans"/>
              <a:ea typeface="Open Sans"/>
              <a:cs typeface="Open Sans"/>
            </a:endParaRPr>
          </a:p>
        </p:txBody>
      </p:sp>
      <p:pic>
        <p:nvPicPr>
          <p:cNvPr id="3" name="Picture 2">
            <a:extLst>
              <a:ext uri="{FF2B5EF4-FFF2-40B4-BE49-F238E27FC236}">
                <a16:creationId xmlns:a16="http://schemas.microsoft.com/office/drawing/2014/main" id="{6587993C-D88C-46E9-B576-3257BAB1FB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7238" y="6230370"/>
            <a:ext cx="2271395" cy="213860"/>
          </a:xfrm>
          <a:prstGeom prst="rect">
            <a:avLst/>
          </a:prstGeom>
        </p:spPr>
      </p:pic>
      <p:sp>
        <p:nvSpPr>
          <p:cNvPr id="11" name="Oracle® Gold Partner">
            <a:extLst>
              <a:ext uri="{FF2B5EF4-FFF2-40B4-BE49-F238E27FC236}">
                <a16:creationId xmlns:a16="http://schemas.microsoft.com/office/drawing/2014/main" id="{8F12FC06-106E-4221-B478-7EEAC3294823}"/>
              </a:ext>
            </a:extLst>
          </p:cNvPr>
          <p:cNvSpPr txBox="1"/>
          <p:nvPr userDrawn="1"/>
        </p:nvSpPr>
        <p:spPr>
          <a:xfrm>
            <a:off x="3194751" y="6291739"/>
            <a:ext cx="1392367" cy="24622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sz="900">
                <a:solidFill>
                  <a:srgbClr val="5C90A5"/>
                </a:solidFill>
                <a:latin typeface="Open Sans"/>
                <a:ea typeface="Open Sans"/>
                <a:cs typeface="Open Sans"/>
                <a:sym typeface="Open Sans"/>
              </a:defRPr>
            </a:pPr>
            <a:r>
              <a:rPr sz="1000" dirty="0"/>
              <a:t>Oracle® Gold Partner</a:t>
            </a:r>
          </a:p>
        </p:txBody>
      </p:sp>
      <p:pic>
        <p:nvPicPr>
          <p:cNvPr id="12" name="Picture 11">
            <a:extLst>
              <a:ext uri="{FF2B5EF4-FFF2-40B4-BE49-F238E27FC236}">
                <a16:creationId xmlns:a16="http://schemas.microsoft.com/office/drawing/2014/main" id="{7B71038A-9DDD-461B-9942-993A37E99A4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15774" y="5813745"/>
            <a:ext cx="2862072" cy="876758"/>
          </a:xfrm>
          <a:prstGeom prst="rect">
            <a:avLst/>
          </a:prstGeom>
        </p:spPr>
      </p:pic>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reserve="1">
  <p:cSld name="1_Custom Layout">
    <p:bg>
      <p:bgPr>
        <a:solidFill>
          <a:srgbClr val="355461"/>
        </a:solidFill>
        <a:effectLst/>
      </p:bgPr>
    </p:bg>
    <p:spTree>
      <p:nvGrpSpPr>
        <p:cNvPr id="1" name=""/>
        <p:cNvGrpSpPr/>
        <p:nvPr/>
      </p:nvGrpSpPr>
      <p:grpSpPr>
        <a:xfrm>
          <a:off x="0" y="0"/>
          <a:ext cx="0" cy="0"/>
          <a:chOff x="0" y="0"/>
          <a:chExt cx="0" cy="0"/>
        </a:xfrm>
      </p:grpSpPr>
      <p:sp>
        <p:nvSpPr>
          <p:cNvPr id="27" name="Title Text"/>
          <p:cNvSpPr txBox="1">
            <a:spLocks noGrp="1"/>
          </p:cNvSpPr>
          <p:nvPr>
            <p:ph type="title"/>
          </p:nvPr>
        </p:nvSpPr>
        <p:spPr>
          <a:xfrm>
            <a:off x="338667" y="320040"/>
            <a:ext cx="11514667" cy="548640"/>
          </a:xfrm>
          <a:prstGeom prst="rect">
            <a:avLst/>
          </a:prstGeom>
        </p:spPr>
        <p:txBody>
          <a:bodyPr/>
          <a:lstStyle>
            <a:lvl1pPr>
              <a:defRPr sz="3600" baseline="0">
                <a:solidFill>
                  <a:schemeClr val="bg1"/>
                </a:solidFill>
                <a:latin typeface="Open Sans Light" charset="0"/>
              </a:defRPr>
            </a:lvl1pPr>
          </a:lstStyle>
          <a:p>
            <a:r>
              <a:rPr lang="en-US"/>
              <a:t>Click to edit Master title style</a:t>
            </a:r>
            <a:endParaRPr dirty="0"/>
          </a:p>
        </p:txBody>
      </p:sp>
      <p:sp>
        <p:nvSpPr>
          <p:cNvPr id="28" name="Body Level One…"/>
          <p:cNvSpPr txBox="1">
            <a:spLocks noGrp="1"/>
          </p:cNvSpPr>
          <p:nvPr>
            <p:ph type="body" idx="1"/>
          </p:nvPr>
        </p:nvSpPr>
        <p:spPr>
          <a:xfrm>
            <a:off x="341375" y="1325881"/>
            <a:ext cx="11509248" cy="4030663"/>
          </a:xfrm>
          <a:prstGeom prst="rect">
            <a:avLst/>
          </a:prstGeom>
        </p:spPr>
        <p:txBody>
          <a:bodyPr>
            <a:normAutofit/>
          </a:bodyPr>
          <a:lstStyle>
            <a:lvl1pPr>
              <a:spcBef>
                <a:spcPts val="1100"/>
              </a:spcBef>
              <a:defRPr sz="1600" baseline="0">
                <a:solidFill>
                  <a:schemeClr val="bg1"/>
                </a:solidFill>
                <a:latin typeface="Open Sans" charset="0"/>
              </a:defRPr>
            </a:lvl1pPr>
            <a:lvl2pPr>
              <a:spcBef>
                <a:spcPts val="1100"/>
              </a:spcBef>
              <a:defRPr sz="1600" baseline="0">
                <a:solidFill>
                  <a:schemeClr val="bg1"/>
                </a:solidFill>
                <a:latin typeface="Open Sans" charset="0"/>
              </a:defRPr>
            </a:lvl2pPr>
            <a:lvl3pPr>
              <a:spcBef>
                <a:spcPts val="1100"/>
              </a:spcBef>
              <a:defRPr sz="1600" baseline="0">
                <a:solidFill>
                  <a:schemeClr val="bg1"/>
                </a:solidFill>
                <a:latin typeface="Open Sans" charset="0"/>
              </a:defRPr>
            </a:lvl3pPr>
            <a:lvl4pPr>
              <a:spcBef>
                <a:spcPts val="1100"/>
              </a:spcBef>
              <a:defRPr sz="1600" baseline="0">
                <a:solidFill>
                  <a:schemeClr val="bg1"/>
                </a:solidFill>
                <a:latin typeface="Open Sans" charset="0"/>
              </a:defRPr>
            </a:lvl4pPr>
            <a:lvl5pPr>
              <a:spcBef>
                <a:spcPts val="1100"/>
              </a:spcBef>
              <a:defRPr sz="1600" baseline="0">
                <a:solidFill>
                  <a:schemeClr val="bg1"/>
                </a:solidFill>
                <a:latin typeface="Open Sans"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31" name="Rectangle"/>
          <p:cNvSpPr/>
          <p:nvPr/>
        </p:nvSpPr>
        <p:spPr>
          <a:xfrm>
            <a:off x="-40284" y="1"/>
            <a:ext cx="9421352" cy="127001"/>
          </a:xfrm>
          <a:prstGeom prst="rect">
            <a:avLst/>
          </a:prstGeom>
          <a:solidFill>
            <a:srgbClr val="262D30"/>
          </a:solidFill>
          <a:ln w="12700">
            <a:miter lim="400000"/>
          </a:ln>
        </p:spPr>
        <p:txBody>
          <a:bodyPr lIns="45719" rIns="45719" anchor="ctr"/>
          <a:lstStyle/>
          <a:p>
            <a:endParaRPr sz="1800" dirty="0">
              <a:latin typeface="Open Sans"/>
              <a:ea typeface="Open Sans"/>
              <a:cs typeface="Open Sans"/>
            </a:endParaRPr>
          </a:p>
        </p:txBody>
      </p:sp>
      <p:sp>
        <p:nvSpPr>
          <p:cNvPr id="32" name="Rectangle"/>
          <p:cNvSpPr/>
          <p:nvPr/>
        </p:nvSpPr>
        <p:spPr>
          <a:xfrm>
            <a:off x="9547013" y="1"/>
            <a:ext cx="2641601" cy="127001"/>
          </a:xfrm>
          <a:prstGeom prst="rect">
            <a:avLst/>
          </a:prstGeom>
          <a:solidFill>
            <a:srgbClr val="5C90A5"/>
          </a:solidFill>
          <a:ln w="12700">
            <a:miter lim="400000"/>
          </a:ln>
        </p:spPr>
        <p:txBody>
          <a:bodyPr lIns="45719" rIns="45719" anchor="ctr"/>
          <a:lstStyle/>
          <a:p>
            <a:endParaRPr sz="1800" dirty="0">
              <a:latin typeface="Open Sans"/>
              <a:ea typeface="Open Sans"/>
              <a:cs typeface="Open Sans"/>
            </a:endParaRPr>
          </a:p>
        </p:txBody>
      </p:sp>
      <p:sp>
        <p:nvSpPr>
          <p:cNvPr id="10" name="Oracle® Gold Partner">
            <a:extLst>
              <a:ext uri="{FF2B5EF4-FFF2-40B4-BE49-F238E27FC236}">
                <a16:creationId xmlns:a16="http://schemas.microsoft.com/office/drawing/2014/main" id="{FB08975D-A544-4770-AFB1-6193152D7F12}"/>
              </a:ext>
            </a:extLst>
          </p:cNvPr>
          <p:cNvSpPr txBox="1"/>
          <p:nvPr userDrawn="1"/>
        </p:nvSpPr>
        <p:spPr>
          <a:xfrm>
            <a:off x="3194751" y="6299590"/>
            <a:ext cx="1392367" cy="24622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sz="900">
                <a:solidFill>
                  <a:srgbClr val="5C90A5"/>
                </a:solidFill>
                <a:latin typeface="Open Sans"/>
                <a:ea typeface="Open Sans"/>
                <a:cs typeface="Open Sans"/>
                <a:sym typeface="Open Sans"/>
              </a:defRPr>
            </a:pPr>
            <a:r>
              <a:rPr sz="1000" dirty="0"/>
              <a:t>Oracle® Gold Partner</a:t>
            </a:r>
          </a:p>
        </p:txBody>
      </p:sp>
      <p:pic>
        <p:nvPicPr>
          <p:cNvPr id="12" name="Picture 11">
            <a:extLst>
              <a:ext uri="{FF2B5EF4-FFF2-40B4-BE49-F238E27FC236}">
                <a16:creationId xmlns:a16="http://schemas.microsoft.com/office/drawing/2014/main" id="{C41D1570-F105-42A9-B85F-1DC07CFCAE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8668" y="6095370"/>
            <a:ext cx="2596896" cy="483860"/>
          </a:xfrm>
          <a:prstGeom prst="rect">
            <a:avLst/>
          </a:prstGeom>
        </p:spPr>
      </p:pic>
      <p:sp>
        <p:nvSpPr>
          <p:cNvPr id="9" name="Text Box 5">
            <a:extLst>
              <a:ext uri="{FF2B5EF4-FFF2-40B4-BE49-F238E27FC236}">
                <a16:creationId xmlns:a16="http://schemas.microsoft.com/office/drawing/2014/main" id="{64C21AB6-9C2A-40C6-8650-D97F382F9595}"/>
              </a:ext>
            </a:extLst>
          </p:cNvPr>
          <p:cNvSpPr txBox="1"/>
          <p:nvPr userDrawn="1"/>
        </p:nvSpPr>
        <p:spPr>
          <a:xfrm>
            <a:off x="5231375" y="6337300"/>
            <a:ext cx="5748867" cy="21544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r">
              <a:defRPr sz="800">
                <a:solidFill>
                  <a:srgbClr val="C0C0C0"/>
                </a:solidFill>
                <a:latin typeface="Open Sans"/>
                <a:ea typeface="Open Sans"/>
                <a:cs typeface="Open Sans"/>
                <a:sym typeface="Open Sans"/>
              </a:defRPr>
            </a:lvl1pPr>
          </a:lstStyle>
          <a:p>
            <a:pPr algn="l"/>
            <a:r>
              <a:rPr sz="800" dirty="0"/>
              <a:t>COPYRIGHT © 201</a:t>
            </a:r>
            <a:r>
              <a:rPr lang="en-US" sz="800" dirty="0"/>
              <a:t>9</a:t>
            </a:r>
            <a:r>
              <a:rPr sz="800" dirty="0"/>
              <a:t> GIDEON TAYLOR CONSULTING. ALL RIGHTS RESERVED</a:t>
            </a:r>
          </a:p>
        </p:txBody>
      </p:sp>
      <p:pic>
        <p:nvPicPr>
          <p:cNvPr id="11" name="Picture 10" descr="A picture containing clipart&#10;&#10;Description automatically generated">
            <a:extLst>
              <a:ext uri="{FF2B5EF4-FFF2-40B4-BE49-F238E27FC236}">
                <a16:creationId xmlns:a16="http://schemas.microsoft.com/office/drawing/2014/main" id="{B8FB2243-91F6-4647-8B40-68869B064B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88585" y="5827896"/>
            <a:ext cx="2867388" cy="876983"/>
          </a:xfrm>
          <a:prstGeom prst="rect">
            <a:avLst/>
          </a:prstGeom>
        </p:spPr>
      </p:pic>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reserve="1">
  <p:cSld name="2_Custom Layout">
    <p:bg>
      <p:bgPr>
        <a:solidFill>
          <a:srgbClr val="5C90A5"/>
        </a:solidFill>
        <a:effectLst/>
      </p:bgPr>
    </p:bg>
    <p:spTree>
      <p:nvGrpSpPr>
        <p:cNvPr id="1" name=""/>
        <p:cNvGrpSpPr/>
        <p:nvPr/>
      </p:nvGrpSpPr>
      <p:grpSpPr>
        <a:xfrm>
          <a:off x="0" y="0"/>
          <a:ext cx="0" cy="0"/>
          <a:chOff x="0" y="0"/>
          <a:chExt cx="0" cy="0"/>
        </a:xfrm>
      </p:grpSpPr>
      <p:sp>
        <p:nvSpPr>
          <p:cNvPr id="27" name="Title Text"/>
          <p:cNvSpPr txBox="1">
            <a:spLocks noGrp="1"/>
          </p:cNvSpPr>
          <p:nvPr>
            <p:ph type="title"/>
          </p:nvPr>
        </p:nvSpPr>
        <p:spPr>
          <a:xfrm>
            <a:off x="341376" y="320040"/>
            <a:ext cx="11514667" cy="548640"/>
          </a:xfrm>
          <a:prstGeom prst="rect">
            <a:avLst/>
          </a:prstGeom>
        </p:spPr>
        <p:txBody>
          <a:bodyPr/>
          <a:lstStyle>
            <a:lvl1pPr>
              <a:defRPr sz="3600" baseline="0">
                <a:solidFill>
                  <a:schemeClr val="bg1"/>
                </a:solidFill>
                <a:latin typeface="Open Sans Light" charset="0"/>
              </a:defRPr>
            </a:lvl1pPr>
          </a:lstStyle>
          <a:p>
            <a:r>
              <a:rPr lang="en-US"/>
              <a:t>Click to edit Master title style</a:t>
            </a:r>
            <a:endParaRPr dirty="0"/>
          </a:p>
        </p:txBody>
      </p:sp>
      <p:sp>
        <p:nvSpPr>
          <p:cNvPr id="28" name="Body Level One…"/>
          <p:cNvSpPr txBox="1">
            <a:spLocks noGrp="1"/>
          </p:cNvSpPr>
          <p:nvPr>
            <p:ph type="body" idx="1"/>
          </p:nvPr>
        </p:nvSpPr>
        <p:spPr>
          <a:xfrm>
            <a:off x="341375" y="1325881"/>
            <a:ext cx="11509248" cy="4030663"/>
          </a:xfrm>
          <a:prstGeom prst="rect">
            <a:avLst/>
          </a:prstGeom>
        </p:spPr>
        <p:txBody>
          <a:bodyPr>
            <a:normAutofit/>
          </a:bodyPr>
          <a:lstStyle>
            <a:lvl1pPr>
              <a:spcBef>
                <a:spcPts val="1100"/>
              </a:spcBef>
              <a:defRPr sz="1600" baseline="0">
                <a:solidFill>
                  <a:schemeClr val="bg1"/>
                </a:solidFill>
                <a:latin typeface="Open Sans" charset="0"/>
              </a:defRPr>
            </a:lvl1pPr>
            <a:lvl2pPr>
              <a:spcBef>
                <a:spcPts val="1100"/>
              </a:spcBef>
              <a:defRPr sz="1600" baseline="0">
                <a:solidFill>
                  <a:schemeClr val="bg1"/>
                </a:solidFill>
                <a:latin typeface="Open Sans" charset="0"/>
              </a:defRPr>
            </a:lvl2pPr>
            <a:lvl3pPr>
              <a:spcBef>
                <a:spcPts val="1100"/>
              </a:spcBef>
              <a:defRPr sz="1600" baseline="0">
                <a:solidFill>
                  <a:schemeClr val="bg1"/>
                </a:solidFill>
                <a:latin typeface="Open Sans" charset="0"/>
              </a:defRPr>
            </a:lvl3pPr>
            <a:lvl4pPr>
              <a:spcBef>
                <a:spcPts val="1100"/>
              </a:spcBef>
              <a:defRPr sz="1600" baseline="0">
                <a:solidFill>
                  <a:schemeClr val="bg1"/>
                </a:solidFill>
                <a:latin typeface="Open Sans" charset="0"/>
              </a:defRPr>
            </a:lvl4pPr>
            <a:lvl5pPr>
              <a:spcBef>
                <a:spcPts val="1100"/>
              </a:spcBef>
              <a:defRPr sz="1600" baseline="0">
                <a:solidFill>
                  <a:schemeClr val="bg1"/>
                </a:solidFill>
                <a:latin typeface="Open Sans"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31" name="Rectangle"/>
          <p:cNvSpPr/>
          <p:nvPr/>
        </p:nvSpPr>
        <p:spPr>
          <a:xfrm>
            <a:off x="-40284" y="1"/>
            <a:ext cx="9421352" cy="127001"/>
          </a:xfrm>
          <a:prstGeom prst="rect">
            <a:avLst/>
          </a:prstGeom>
          <a:solidFill>
            <a:srgbClr val="262D30"/>
          </a:solidFill>
          <a:ln w="12700">
            <a:miter lim="400000"/>
          </a:ln>
        </p:spPr>
        <p:txBody>
          <a:bodyPr lIns="45719" rIns="45719" anchor="ctr"/>
          <a:lstStyle/>
          <a:p>
            <a:endParaRPr sz="1800" dirty="0">
              <a:latin typeface="Open Sans"/>
              <a:ea typeface="Open Sans"/>
              <a:cs typeface="Open Sans"/>
            </a:endParaRPr>
          </a:p>
        </p:txBody>
      </p:sp>
      <p:sp>
        <p:nvSpPr>
          <p:cNvPr id="32" name="Rectangle"/>
          <p:cNvSpPr/>
          <p:nvPr/>
        </p:nvSpPr>
        <p:spPr>
          <a:xfrm>
            <a:off x="9547013" y="1"/>
            <a:ext cx="2641601" cy="127001"/>
          </a:xfrm>
          <a:prstGeom prst="rect">
            <a:avLst/>
          </a:prstGeom>
          <a:solidFill>
            <a:schemeClr val="bg1"/>
          </a:solidFill>
          <a:ln w="12700">
            <a:miter lim="400000"/>
          </a:ln>
        </p:spPr>
        <p:txBody>
          <a:bodyPr lIns="45719" rIns="45719" anchor="ctr"/>
          <a:lstStyle/>
          <a:p>
            <a:endParaRPr sz="1800" dirty="0">
              <a:latin typeface="Open Sans"/>
              <a:ea typeface="Open Sans"/>
              <a:cs typeface="Open Sans"/>
            </a:endParaRPr>
          </a:p>
        </p:txBody>
      </p:sp>
      <p:sp>
        <p:nvSpPr>
          <p:cNvPr id="33" name="Oracle® Gold Partner"/>
          <p:cNvSpPr txBox="1"/>
          <p:nvPr/>
        </p:nvSpPr>
        <p:spPr>
          <a:xfrm>
            <a:off x="3194751" y="6291739"/>
            <a:ext cx="1392367" cy="24622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sz="900">
                <a:solidFill>
                  <a:srgbClr val="5C90A5"/>
                </a:solidFill>
                <a:latin typeface="Open Sans"/>
                <a:ea typeface="Open Sans"/>
                <a:cs typeface="Open Sans"/>
                <a:sym typeface="Open Sans"/>
              </a:defRPr>
            </a:pPr>
            <a:r>
              <a:rPr sz="1000" dirty="0">
                <a:solidFill>
                  <a:srgbClr val="355461"/>
                </a:solidFill>
              </a:rPr>
              <a:t>Oracle® Gold Partner</a:t>
            </a:r>
          </a:p>
        </p:txBody>
      </p:sp>
      <p:pic>
        <p:nvPicPr>
          <p:cNvPr id="9" name="Picture 8">
            <a:extLst>
              <a:ext uri="{FF2B5EF4-FFF2-40B4-BE49-F238E27FC236}">
                <a16:creationId xmlns:a16="http://schemas.microsoft.com/office/drawing/2014/main" id="{4A2F7566-4B5D-4DC5-9A87-74BC40243F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8668" y="6095370"/>
            <a:ext cx="2596896" cy="483860"/>
          </a:xfrm>
          <a:prstGeom prst="rect">
            <a:avLst/>
          </a:prstGeom>
        </p:spPr>
      </p:pic>
      <p:sp>
        <p:nvSpPr>
          <p:cNvPr id="10" name="Text Box 5">
            <a:extLst>
              <a:ext uri="{FF2B5EF4-FFF2-40B4-BE49-F238E27FC236}">
                <a16:creationId xmlns:a16="http://schemas.microsoft.com/office/drawing/2014/main" id="{C46763F0-7EF5-49B7-9F2F-8932CD8C286C}"/>
              </a:ext>
            </a:extLst>
          </p:cNvPr>
          <p:cNvSpPr txBox="1"/>
          <p:nvPr userDrawn="1"/>
        </p:nvSpPr>
        <p:spPr>
          <a:xfrm>
            <a:off x="5231375" y="6337300"/>
            <a:ext cx="5748867" cy="21544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r">
              <a:defRPr sz="800">
                <a:solidFill>
                  <a:srgbClr val="C0C0C0"/>
                </a:solidFill>
                <a:latin typeface="Open Sans"/>
                <a:ea typeface="Open Sans"/>
                <a:cs typeface="Open Sans"/>
                <a:sym typeface="Open Sans"/>
              </a:defRPr>
            </a:lvl1pPr>
          </a:lstStyle>
          <a:p>
            <a:pPr algn="l"/>
            <a:r>
              <a:rPr sz="800" dirty="0"/>
              <a:t>COPYRIGHT © 201</a:t>
            </a:r>
            <a:r>
              <a:rPr lang="en-US" sz="800" dirty="0"/>
              <a:t>9</a:t>
            </a:r>
            <a:r>
              <a:rPr sz="800" dirty="0"/>
              <a:t> GIDEON TAYLOR CONSULTING. ALL RIGHTS RESERVED</a:t>
            </a:r>
          </a:p>
        </p:txBody>
      </p:sp>
      <p:pic>
        <p:nvPicPr>
          <p:cNvPr id="11" name="Picture 10">
            <a:extLst>
              <a:ext uri="{FF2B5EF4-FFF2-40B4-BE49-F238E27FC236}">
                <a16:creationId xmlns:a16="http://schemas.microsoft.com/office/drawing/2014/main" id="{B840767F-DE3E-4C0E-9F0D-25A4A49462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95777" y="5813745"/>
            <a:ext cx="2866627" cy="877824"/>
          </a:xfrm>
          <a:prstGeom prst="rect">
            <a:avLst/>
          </a:prstGeom>
        </p:spPr>
      </p:pic>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reserve="1">
  <p:cSld name="4_Custom Layout">
    <p:spTree>
      <p:nvGrpSpPr>
        <p:cNvPr id="1" name=""/>
        <p:cNvGrpSpPr/>
        <p:nvPr/>
      </p:nvGrpSpPr>
      <p:grpSpPr>
        <a:xfrm>
          <a:off x="0" y="0"/>
          <a:ext cx="0" cy="0"/>
          <a:chOff x="0" y="0"/>
          <a:chExt cx="0" cy="0"/>
        </a:xfrm>
      </p:grpSpPr>
      <p:sp>
        <p:nvSpPr>
          <p:cNvPr id="27" name="Title Text"/>
          <p:cNvSpPr txBox="1">
            <a:spLocks noGrp="1"/>
          </p:cNvSpPr>
          <p:nvPr>
            <p:ph type="title"/>
          </p:nvPr>
        </p:nvSpPr>
        <p:spPr>
          <a:xfrm>
            <a:off x="338667" y="320040"/>
            <a:ext cx="11514667" cy="548640"/>
          </a:xfrm>
          <a:prstGeom prst="rect">
            <a:avLst/>
          </a:prstGeom>
        </p:spPr>
        <p:txBody>
          <a:bodyPr/>
          <a:lstStyle>
            <a:lvl1pPr>
              <a:defRPr sz="3600" baseline="0">
                <a:solidFill>
                  <a:srgbClr val="5C90A5"/>
                </a:solidFill>
                <a:latin typeface="Open Sans Light" charset="0"/>
              </a:defRPr>
            </a:lvl1pPr>
          </a:lstStyle>
          <a:p>
            <a:r>
              <a:rPr lang="en-US"/>
              <a:t>Click to edit Master title style</a:t>
            </a:r>
            <a:endParaRPr dirty="0"/>
          </a:p>
        </p:txBody>
      </p:sp>
      <p:sp>
        <p:nvSpPr>
          <p:cNvPr id="28" name="Body Level One…"/>
          <p:cNvSpPr txBox="1">
            <a:spLocks noGrp="1"/>
          </p:cNvSpPr>
          <p:nvPr>
            <p:ph type="body" idx="1"/>
          </p:nvPr>
        </p:nvSpPr>
        <p:spPr>
          <a:xfrm>
            <a:off x="341375" y="1325879"/>
            <a:ext cx="6120384" cy="4114800"/>
          </a:xfrm>
          <a:prstGeom prst="rect">
            <a:avLst/>
          </a:prstGeom>
        </p:spPr>
        <p:txBody>
          <a:bodyPr>
            <a:normAutofit/>
          </a:bodyPr>
          <a:lstStyle>
            <a:lvl1pPr>
              <a:spcBef>
                <a:spcPts val="1100"/>
              </a:spcBef>
              <a:defRPr sz="1600" baseline="0">
                <a:latin typeface="Open Sans" charset="0"/>
              </a:defRPr>
            </a:lvl1pPr>
            <a:lvl2pPr>
              <a:spcBef>
                <a:spcPts val="1100"/>
              </a:spcBef>
              <a:defRPr sz="1600" baseline="0">
                <a:latin typeface="Open Sans" charset="0"/>
              </a:defRPr>
            </a:lvl2pPr>
            <a:lvl3pPr>
              <a:spcBef>
                <a:spcPts val="1100"/>
              </a:spcBef>
              <a:defRPr sz="1600" baseline="0">
                <a:latin typeface="Open Sans" charset="0"/>
              </a:defRPr>
            </a:lvl3pPr>
            <a:lvl4pPr>
              <a:spcBef>
                <a:spcPts val="1100"/>
              </a:spcBef>
              <a:defRPr sz="1600" baseline="0">
                <a:latin typeface="Open Sans" charset="0"/>
              </a:defRPr>
            </a:lvl4pPr>
            <a:lvl5pPr>
              <a:spcBef>
                <a:spcPts val="1100"/>
              </a:spcBef>
              <a:defRPr sz="1600" baseline="0">
                <a:latin typeface="Open Sans"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31" name="Rectangle"/>
          <p:cNvSpPr/>
          <p:nvPr/>
        </p:nvSpPr>
        <p:spPr>
          <a:xfrm>
            <a:off x="-40284" y="1"/>
            <a:ext cx="9421352" cy="127001"/>
          </a:xfrm>
          <a:prstGeom prst="rect">
            <a:avLst/>
          </a:prstGeom>
          <a:solidFill>
            <a:srgbClr val="262D30"/>
          </a:solidFill>
          <a:ln w="12700">
            <a:miter lim="400000"/>
          </a:ln>
        </p:spPr>
        <p:txBody>
          <a:bodyPr lIns="45719" rIns="45719" anchor="ctr"/>
          <a:lstStyle/>
          <a:p>
            <a:endParaRPr sz="1800" dirty="0">
              <a:latin typeface="Open Sans"/>
              <a:ea typeface="Open Sans"/>
              <a:cs typeface="Open Sans"/>
            </a:endParaRPr>
          </a:p>
        </p:txBody>
      </p:sp>
      <p:sp>
        <p:nvSpPr>
          <p:cNvPr id="32" name="Rectangle"/>
          <p:cNvSpPr/>
          <p:nvPr/>
        </p:nvSpPr>
        <p:spPr>
          <a:xfrm>
            <a:off x="9547013" y="1"/>
            <a:ext cx="2641601" cy="127001"/>
          </a:xfrm>
          <a:prstGeom prst="rect">
            <a:avLst/>
          </a:prstGeom>
          <a:solidFill>
            <a:srgbClr val="5C90A5"/>
          </a:solidFill>
          <a:ln w="12700">
            <a:miter lim="400000"/>
          </a:ln>
        </p:spPr>
        <p:txBody>
          <a:bodyPr lIns="45719" rIns="45719" anchor="ctr"/>
          <a:lstStyle/>
          <a:p>
            <a:endParaRPr sz="1800" dirty="0">
              <a:latin typeface="Open Sans"/>
              <a:ea typeface="Open Sans"/>
              <a:cs typeface="Open Sans"/>
            </a:endParaRPr>
          </a:p>
        </p:txBody>
      </p:sp>
      <p:sp>
        <p:nvSpPr>
          <p:cNvPr id="9" name="Oracle® Gold Partner">
            <a:extLst>
              <a:ext uri="{FF2B5EF4-FFF2-40B4-BE49-F238E27FC236}">
                <a16:creationId xmlns:a16="http://schemas.microsoft.com/office/drawing/2014/main" id="{7AC02802-5EDD-4F50-B4AF-B8BC33FFC5EF}"/>
              </a:ext>
            </a:extLst>
          </p:cNvPr>
          <p:cNvSpPr txBox="1"/>
          <p:nvPr userDrawn="1"/>
        </p:nvSpPr>
        <p:spPr>
          <a:xfrm>
            <a:off x="3194751" y="6291739"/>
            <a:ext cx="1392367" cy="24622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sz="900">
                <a:solidFill>
                  <a:srgbClr val="5C90A5"/>
                </a:solidFill>
                <a:latin typeface="Open Sans"/>
                <a:ea typeface="Open Sans"/>
                <a:cs typeface="Open Sans"/>
                <a:sym typeface="Open Sans"/>
              </a:defRPr>
            </a:pPr>
            <a:r>
              <a:rPr sz="1000" dirty="0"/>
              <a:t>Oracle® Gold Partner</a:t>
            </a:r>
          </a:p>
        </p:txBody>
      </p:sp>
      <p:pic>
        <p:nvPicPr>
          <p:cNvPr id="10" name="Picture 9">
            <a:extLst>
              <a:ext uri="{FF2B5EF4-FFF2-40B4-BE49-F238E27FC236}">
                <a16:creationId xmlns:a16="http://schemas.microsoft.com/office/drawing/2014/main" id="{5DB9610C-F06F-4232-B657-7D1FDC09D8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7238" y="6230370"/>
            <a:ext cx="2271395" cy="213860"/>
          </a:xfrm>
          <a:prstGeom prst="rect">
            <a:avLst/>
          </a:prstGeom>
        </p:spPr>
      </p:pic>
      <p:sp>
        <p:nvSpPr>
          <p:cNvPr id="11" name="Text Box 5">
            <a:extLst>
              <a:ext uri="{FF2B5EF4-FFF2-40B4-BE49-F238E27FC236}">
                <a16:creationId xmlns:a16="http://schemas.microsoft.com/office/drawing/2014/main" id="{8AC81D81-4C16-4A36-BC83-00048EFC59B9}"/>
              </a:ext>
            </a:extLst>
          </p:cNvPr>
          <p:cNvSpPr txBox="1"/>
          <p:nvPr userDrawn="1"/>
        </p:nvSpPr>
        <p:spPr>
          <a:xfrm>
            <a:off x="5231375" y="6337300"/>
            <a:ext cx="5748867" cy="21544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r">
              <a:defRPr sz="800">
                <a:solidFill>
                  <a:srgbClr val="C0C0C0"/>
                </a:solidFill>
                <a:latin typeface="Open Sans"/>
                <a:ea typeface="Open Sans"/>
                <a:cs typeface="Open Sans"/>
                <a:sym typeface="Open Sans"/>
              </a:defRPr>
            </a:lvl1pPr>
          </a:lstStyle>
          <a:p>
            <a:pPr algn="l"/>
            <a:r>
              <a:rPr sz="800" dirty="0"/>
              <a:t>COPYRIGHT © 201</a:t>
            </a:r>
            <a:r>
              <a:rPr lang="en-US" sz="800" dirty="0"/>
              <a:t>9</a:t>
            </a:r>
            <a:r>
              <a:rPr sz="800" dirty="0"/>
              <a:t> GIDEON TAYLOR CONSULTING. ALL RIGHTS RESERVED</a:t>
            </a:r>
          </a:p>
        </p:txBody>
      </p:sp>
      <p:pic>
        <p:nvPicPr>
          <p:cNvPr id="12" name="Picture 11">
            <a:extLst>
              <a:ext uri="{FF2B5EF4-FFF2-40B4-BE49-F238E27FC236}">
                <a16:creationId xmlns:a16="http://schemas.microsoft.com/office/drawing/2014/main" id="{BDFCEED1-E787-49C2-B454-AED1095A7A0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15774" y="5813745"/>
            <a:ext cx="2862072" cy="876758"/>
          </a:xfrm>
          <a:prstGeom prst="rect">
            <a:avLst/>
          </a:prstGeom>
        </p:spPr>
      </p:pic>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27" name="Title Text"/>
          <p:cNvSpPr txBox="1">
            <a:spLocks noGrp="1"/>
          </p:cNvSpPr>
          <p:nvPr>
            <p:ph type="title"/>
          </p:nvPr>
        </p:nvSpPr>
        <p:spPr>
          <a:xfrm>
            <a:off x="338667" y="320040"/>
            <a:ext cx="11514667" cy="548640"/>
          </a:xfrm>
          <a:prstGeom prst="rect">
            <a:avLst/>
          </a:prstGeom>
        </p:spPr>
        <p:txBody>
          <a:bodyPr/>
          <a:lstStyle>
            <a:lvl1pPr>
              <a:defRPr sz="3600" baseline="0">
                <a:solidFill>
                  <a:srgbClr val="5C90A5"/>
                </a:solidFill>
                <a:latin typeface="Open Sans Light" charset="0"/>
              </a:defRPr>
            </a:lvl1pPr>
          </a:lstStyle>
          <a:p>
            <a:r>
              <a:rPr lang="en-US"/>
              <a:t>Click to edit Master title style</a:t>
            </a:r>
            <a:endParaRPr dirty="0"/>
          </a:p>
        </p:txBody>
      </p:sp>
      <p:sp>
        <p:nvSpPr>
          <p:cNvPr id="31" name="Rectangle"/>
          <p:cNvSpPr/>
          <p:nvPr/>
        </p:nvSpPr>
        <p:spPr>
          <a:xfrm>
            <a:off x="-40284" y="1"/>
            <a:ext cx="9421352" cy="127001"/>
          </a:xfrm>
          <a:prstGeom prst="rect">
            <a:avLst/>
          </a:prstGeom>
          <a:solidFill>
            <a:srgbClr val="262D30"/>
          </a:solidFill>
          <a:ln w="12700">
            <a:miter lim="400000"/>
          </a:ln>
        </p:spPr>
        <p:txBody>
          <a:bodyPr lIns="45719" rIns="45719" anchor="ctr"/>
          <a:lstStyle/>
          <a:p>
            <a:endParaRPr sz="1800" dirty="0">
              <a:latin typeface="Open Sans"/>
              <a:ea typeface="Open Sans"/>
              <a:cs typeface="Open Sans"/>
            </a:endParaRPr>
          </a:p>
        </p:txBody>
      </p:sp>
      <p:sp>
        <p:nvSpPr>
          <p:cNvPr id="32" name="Rectangle"/>
          <p:cNvSpPr/>
          <p:nvPr/>
        </p:nvSpPr>
        <p:spPr>
          <a:xfrm>
            <a:off x="9547013" y="1"/>
            <a:ext cx="2641601" cy="127001"/>
          </a:xfrm>
          <a:prstGeom prst="rect">
            <a:avLst/>
          </a:prstGeom>
          <a:solidFill>
            <a:srgbClr val="5C90A5"/>
          </a:solidFill>
          <a:ln w="12700">
            <a:miter lim="400000"/>
          </a:ln>
        </p:spPr>
        <p:txBody>
          <a:bodyPr lIns="45719" rIns="45719" anchor="ctr"/>
          <a:lstStyle/>
          <a:p>
            <a:endParaRPr sz="1800" dirty="0">
              <a:latin typeface="Open Sans"/>
              <a:ea typeface="Open Sans"/>
              <a:cs typeface="Open Sans"/>
            </a:endParaRPr>
          </a:p>
        </p:txBody>
      </p:sp>
      <p:sp>
        <p:nvSpPr>
          <p:cNvPr id="8" name="Oracle® Gold Partner">
            <a:extLst>
              <a:ext uri="{FF2B5EF4-FFF2-40B4-BE49-F238E27FC236}">
                <a16:creationId xmlns:a16="http://schemas.microsoft.com/office/drawing/2014/main" id="{CC2B1695-8481-4136-AA24-27D6BC6AA15E}"/>
              </a:ext>
            </a:extLst>
          </p:cNvPr>
          <p:cNvSpPr txBox="1"/>
          <p:nvPr userDrawn="1"/>
        </p:nvSpPr>
        <p:spPr>
          <a:xfrm>
            <a:off x="3194751" y="6291739"/>
            <a:ext cx="1392367" cy="24622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sz="900">
                <a:solidFill>
                  <a:srgbClr val="5C90A5"/>
                </a:solidFill>
                <a:latin typeface="Open Sans"/>
                <a:ea typeface="Open Sans"/>
                <a:cs typeface="Open Sans"/>
                <a:sym typeface="Open Sans"/>
              </a:defRPr>
            </a:pPr>
            <a:r>
              <a:rPr sz="1000" dirty="0"/>
              <a:t>Oracle® Gold Partner</a:t>
            </a:r>
          </a:p>
        </p:txBody>
      </p:sp>
      <p:pic>
        <p:nvPicPr>
          <p:cNvPr id="9" name="Picture 8">
            <a:extLst>
              <a:ext uri="{FF2B5EF4-FFF2-40B4-BE49-F238E27FC236}">
                <a16:creationId xmlns:a16="http://schemas.microsoft.com/office/drawing/2014/main" id="{CFE32B96-58F8-487C-BA3C-13827289A0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7238" y="6230370"/>
            <a:ext cx="2271395" cy="213860"/>
          </a:xfrm>
          <a:prstGeom prst="rect">
            <a:avLst/>
          </a:prstGeom>
        </p:spPr>
      </p:pic>
      <p:sp>
        <p:nvSpPr>
          <p:cNvPr id="10" name="Text Box 5">
            <a:extLst>
              <a:ext uri="{FF2B5EF4-FFF2-40B4-BE49-F238E27FC236}">
                <a16:creationId xmlns:a16="http://schemas.microsoft.com/office/drawing/2014/main" id="{5776C802-00FD-40C3-9C09-FF7A5862BA11}"/>
              </a:ext>
            </a:extLst>
          </p:cNvPr>
          <p:cNvSpPr txBox="1"/>
          <p:nvPr userDrawn="1"/>
        </p:nvSpPr>
        <p:spPr>
          <a:xfrm>
            <a:off x="5231375" y="6337300"/>
            <a:ext cx="5748867" cy="21544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r">
              <a:defRPr sz="800">
                <a:solidFill>
                  <a:srgbClr val="C0C0C0"/>
                </a:solidFill>
                <a:latin typeface="Open Sans"/>
                <a:ea typeface="Open Sans"/>
                <a:cs typeface="Open Sans"/>
                <a:sym typeface="Open Sans"/>
              </a:defRPr>
            </a:lvl1pPr>
          </a:lstStyle>
          <a:p>
            <a:pPr algn="l"/>
            <a:r>
              <a:rPr sz="800" dirty="0"/>
              <a:t>COPYRIGHT © 201</a:t>
            </a:r>
            <a:r>
              <a:rPr lang="en-US" sz="800" dirty="0"/>
              <a:t>9</a:t>
            </a:r>
            <a:r>
              <a:rPr sz="800" dirty="0"/>
              <a:t> GIDEON TAYLOR CONSULTING. ALL RIGHTS RESERVED</a:t>
            </a:r>
          </a:p>
        </p:txBody>
      </p:sp>
      <p:pic>
        <p:nvPicPr>
          <p:cNvPr id="11" name="Picture 10">
            <a:extLst>
              <a:ext uri="{FF2B5EF4-FFF2-40B4-BE49-F238E27FC236}">
                <a16:creationId xmlns:a16="http://schemas.microsoft.com/office/drawing/2014/main" id="{281F88D0-C97E-46B8-A5AE-F97B6A80ECD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15774" y="5813745"/>
            <a:ext cx="2862072" cy="876758"/>
          </a:xfrm>
          <a:prstGeom prst="rect">
            <a:avLst/>
          </a:prstGeom>
        </p:spPr>
      </p:pic>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ustom Title Only">
    <p:spTree>
      <p:nvGrpSpPr>
        <p:cNvPr id="1" name=""/>
        <p:cNvGrpSpPr/>
        <p:nvPr/>
      </p:nvGrpSpPr>
      <p:grpSpPr>
        <a:xfrm>
          <a:off x="0" y="0"/>
          <a:ext cx="0" cy="0"/>
          <a:chOff x="0" y="0"/>
          <a:chExt cx="0" cy="0"/>
        </a:xfrm>
      </p:grpSpPr>
      <p:sp>
        <p:nvSpPr>
          <p:cNvPr id="2" name="Oracle® Gold Partner">
            <a:extLst>
              <a:ext uri="{FF2B5EF4-FFF2-40B4-BE49-F238E27FC236}">
                <a16:creationId xmlns:a16="http://schemas.microsoft.com/office/drawing/2014/main" id="{EC8E0C17-BFE8-48AC-9D45-0728F4F9B96A}"/>
              </a:ext>
            </a:extLst>
          </p:cNvPr>
          <p:cNvSpPr txBox="1"/>
          <p:nvPr userDrawn="1"/>
        </p:nvSpPr>
        <p:spPr>
          <a:xfrm>
            <a:off x="3194751" y="6299590"/>
            <a:ext cx="1392367" cy="24622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sz="900">
                <a:solidFill>
                  <a:srgbClr val="5C90A5"/>
                </a:solidFill>
                <a:latin typeface="Open Sans"/>
                <a:ea typeface="Open Sans"/>
                <a:cs typeface="Open Sans"/>
                <a:sym typeface="Open Sans"/>
              </a:defRPr>
            </a:pPr>
            <a:r>
              <a:rPr sz="1000" dirty="0"/>
              <a:t>Oracle® Gold Partner</a:t>
            </a:r>
          </a:p>
        </p:txBody>
      </p:sp>
      <p:pic>
        <p:nvPicPr>
          <p:cNvPr id="3" name="Picture 2">
            <a:extLst>
              <a:ext uri="{FF2B5EF4-FFF2-40B4-BE49-F238E27FC236}">
                <a16:creationId xmlns:a16="http://schemas.microsoft.com/office/drawing/2014/main" id="{83B2C281-2965-4103-A0F9-F408C64533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8668" y="6095370"/>
            <a:ext cx="2596896" cy="483860"/>
          </a:xfrm>
          <a:prstGeom prst="rect">
            <a:avLst/>
          </a:prstGeom>
        </p:spPr>
      </p:pic>
      <p:sp>
        <p:nvSpPr>
          <p:cNvPr id="4" name="Text Box 5">
            <a:extLst>
              <a:ext uri="{FF2B5EF4-FFF2-40B4-BE49-F238E27FC236}">
                <a16:creationId xmlns:a16="http://schemas.microsoft.com/office/drawing/2014/main" id="{E50F07FF-8BF3-4667-9BAC-037C4DC1CDF2}"/>
              </a:ext>
            </a:extLst>
          </p:cNvPr>
          <p:cNvSpPr txBox="1"/>
          <p:nvPr userDrawn="1"/>
        </p:nvSpPr>
        <p:spPr>
          <a:xfrm>
            <a:off x="5231375" y="6337300"/>
            <a:ext cx="5748867" cy="21544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r">
              <a:defRPr sz="800">
                <a:solidFill>
                  <a:srgbClr val="C0C0C0"/>
                </a:solidFill>
                <a:latin typeface="Open Sans"/>
                <a:ea typeface="Open Sans"/>
                <a:cs typeface="Open Sans"/>
                <a:sym typeface="Open Sans"/>
              </a:defRPr>
            </a:lvl1pPr>
          </a:lstStyle>
          <a:p>
            <a:pPr algn="l"/>
            <a:r>
              <a:rPr sz="800" dirty="0"/>
              <a:t>COPYRIGHT © 201</a:t>
            </a:r>
            <a:r>
              <a:rPr lang="en-US" sz="800" dirty="0"/>
              <a:t>9</a:t>
            </a:r>
            <a:r>
              <a:rPr sz="800" dirty="0"/>
              <a:t> GIDEON TAYLOR CONSULTING. ALL RIGHTS RESERVED</a:t>
            </a:r>
          </a:p>
        </p:txBody>
      </p:sp>
      <p:pic>
        <p:nvPicPr>
          <p:cNvPr id="6" name="Picture 5" descr="A picture containing clipart&#10;&#10;Description automatically generated">
            <a:extLst>
              <a:ext uri="{FF2B5EF4-FFF2-40B4-BE49-F238E27FC236}">
                <a16:creationId xmlns:a16="http://schemas.microsoft.com/office/drawing/2014/main" id="{A0AFD1B3-019F-42D7-A134-BA87BE6545B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88585" y="5827896"/>
            <a:ext cx="2867388" cy="876983"/>
          </a:xfrm>
          <a:prstGeom prst="rect">
            <a:avLst/>
          </a:prstGeom>
        </p:spPr>
      </p:pic>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p:cNvSpPr/>
          <p:nvPr userDrawn="1"/>
        </p:nvSpPr>
        <p:spPr>
          <a:xfrm>
            <a:off x="1" y="0"/>
            <a:ext cx="12209105" cy="6870828"/>
          </a:xfrm>
          <a:prstGeom prst="rect">
            <a:avLst/>
          </a:prstGeom>
          <a:solidFill>
            <a:srgbClr val="355461"/>
          </a:solidFill>
          <a:ln w="12700">
            <a:miter lim="400000"/>
          </a:ln>
        </p:spPr>
        <p:txBody>
          <a:bodyPr lIns="45719" rIns="45719" anchor="ctr"/>
          <a:lstStyle/>
          <a:p>
            <a:pPr>
              <a:defRPr>
                <a:solidFill>
                  <a:srgbClr val="355461"/>
                </a:solidFill>
              </a:defRPr>
            </a:pPr>
            <a:endParaRPr sz="1800" dirty="0">
              <a:latin typeface="Open Sans"/>
              <a:ea typeface="Open Sans"/>
              <a:cs typeface="Open Sans"/>
            </a:endParaRPr>
          </a:p>
        </p:txBody>
      </p:sp>
      <p:pic>
        <p:nvPicPr>
          <p:cNvPr id="5" name="Picture 4">
            <a:extLst>
              <a:ext uri="{FF2B5EF4-FFF2-40B4-BE49-F238E27FC236}">
                <a16:creationId xmlns:a16="http://schemas.microsoft.com/office/drawing/2014/main" id="{E650D892-C154-4AC9-82D6-C56908C3F01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259832" y="1539784"/>
            <a:ext cx="4013666" cy="747836"/>
          </a:xfrm>
          <a:prstGeom prst="rect">
            <a:avLst/>
          </a:prstGeom>
        </p:spPr>
      </p:pic>
      <p:pic>
        <p:nvPicPr>
          <p:cNvPr id="6" name="Picture 5">
            <a:extLst>
              <a:ext uri="{FF2B5EF4-FFF2-40B4-BE49-F238E27FC236}">
                <a16:creationId xmlns:a16="http://schemas.microsoft.com/office/drawing/2014/main" id="{F6114D69-E3EF-4B2E-8C2C-2D04E55CCE5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794990" y="1539784"/>
            <a:ext cx="2259622" cy="74269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5" r:id="rId5"/>
    <p:sldLayoutId id="2147483654" r:id="rId6"/>
    <p:sldLayoutId id="2147483651" r:id="rId7"/>
  </p:sldLayoutIdLst>
  <p:transition spd="med"/>
  <p:txStyles>
    <p:titleStyle>
      <a:lvl1pPr marL="0" marR="0" indent="0" algn="l" defTabSz="914400" rtl="0" eaLnBrk="1" latinLnBrk="0" hangingPunct="1">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Cambria"/>
          <a:ea typeface="Cambria"/>
          <a:cs typeface="Cambria"/>
          <a:sym typeface="Cambria"/>
        </a:defRPr>
      </a:lvl1pPr>
      <a:lvl2pPr marL="0" marR="0" indent="0" algn="l" defTabSz="914400" rtl="0" eaLnBrk="1" latinLnBrk="0" hangingPunct="1">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Cambria"/>
          <a:ea typeface="Cambria"/>
          <a:cs typeface="Cambria"/>
          <a:sym typeface="Cambria"/>
        </a:defRPr>
      </a:lvl2pPr>
      <a:lvl3pPr marL="0" marR="0" indent="0" algn="l" defTabSz="914400" rtl="0" eaLnBrk="1" latinLnBrk="0" hangingPunct="1">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Cambria"/>
          <a:ea typeface="Cambria"/>
          <a:cs typeface="Cambria"/>
          <a:sym typeface="Cambria"/>
        </a:defRPr>
      </a:lvl3pPr>
      <a:lvl4pPr marL="0" marR="0" indent="0" algn="l" defTabSz="914400" rtl="0" eaLnBrk="1" latinLnBrk="0" hangingPunct="1">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Cambria"/>
          <a:ea typeface="Cambria"/>
          <a:cs typeface="Cambria"/>
          <a:sym typeface="Cambria"/>
        </a:defRPr>
      </a:lvl4pPr>
      <a:lvl5pPr marL="0" marR="0" indent="0" algn="l" defTabSz="914400" rtl="0" eaLnBrk="1" latinLnBrk="0" hangingPunct="1">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Cambria"/>
          <a:ea typeface="Cambria"/>
          <a:cs typeface="Cambria"/>
          <a:sym typeface="Cambria"/>
        </a:defRPr>
      </a:lvl5pPr>
      <a:lvl6pPr marL="0" marR="0" indent="457200" algn="l" defTabSz="914400" rtl="0" eaLnBrk="1" latinLnBrk="0" hangingPunct="1">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Cambria"/>
          <a:ea typeface="Cambria"/>
          <a:cs typeface="Cambria"/>
          <a:sym typeface="Cambria"/>
        </a:defRPr>
      </a:lvl6pPr>
      <a:lvl7pPr marL="0" marR="0" indent="914400" algn="l" defTabSz="914400" rtl="0" eaLnBrk="1" latinLnBrk="0" hangingPunct="1">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Cambria"/>
          <a:ea typeface="Cambria"/>
          <a:cs typeface="Cambria"/>
          <a:sym typeface="Cambria"/>
        </a:defRPr>
      </a:lvl7pPr>
      <a:lvl8pPr marL="0" marR="0" indent="1371600" algn="l" defTabSz="914400" rtl="0" eaLnBrk="1" latinLnBrk="0" hangingPunct="1">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Cambria"/>
          <a:ea typeface="Cambria"/>
          <a:cs typeface="Cambria"/>
          <a:sym typeface="Cambria"/>
        </a:defRPr>
      </a:lvl8pPr>
      <a:lvl9pPr marL="0" marR="0" indent="1828800" algn="l" defTabSz="914400" rtl="0" eaLnBrk="1" latinLnBrk="0" hangingPunct="1">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Cambria"/>
          <a:ea typeface="Cambria"/>
          <a:cs typeface="Cambria"/>
          <a:sym typeface="Cambria"/>
        </a:defRPr>
      </a:lvl9pPr>
    </p:titleStyle>
    <p:bodyStyle>
      <a:lvl1pPr marL="365125" marR="0" indent="-365125" algn="l" defTabSz="914400" rtl="0" eaLnBrk="1" latinLnBrk="0" hangingPunct="1">
        <a:lnSpc>
          <a:spcPct val="100000"/>
        </a:lnSpc>
        <a:spcBef>
          <a:spcPts val="500"/>
        </a:spcBef>
        <a:spcAft>
          <a:spcPts val="0"/>
        </a:spcAft>
        <a:buClrTx/>
        <a:buSzPct val="100000"/>
        <a:buFontTx/>
        <a:buChar char="•"/>
        <a:tabLst/>
        <a:defRPr sz="2400" b="0" i="0" u="none" strike="noStrike" cap="none" spc="0" baseline="0">
          <a:ln>
            <a:noFill/>
          </a:ln>
          <a:solidFill>
            <a:srgbClr val="333333"/>
          </a:solidFill>
          <a:uFillTx/>
          <a:latin typeface="Calibri"/>
          <a:ea typeface="Calibri"/>
          <a:cs typeface="Calibri"/>
          <a:sym typeface="Calibri"/>
        </a:defRPr>
      </a:lvl1pPr>
      <a:lvl2pPr marL="803275" marR="0" indent="-438150" algn="l" defTabSz="914400" rtl="0" eaLnBrk="1" latinLnBrk="0" hangingPunct="1">
        <a:lnSpc>
          <a:spcPct val="100000"/>
        </a:lnSpc>
        <a:spcBef>
          <a:spcPts val="500"/>
        </a:spcBef>
        <a:spcAft>
          <a:spcPts val="0"/>
        </a:spcAft>
        <a:buClrTx/>
        <a:buSzPct val="100000"/>
        <a:buFontTx/>
        <a:buChar char="o"/>
        <a:tabLst/>
        <a:defRPr sz="2400" b="0" i="0" u="none" strike="noStrike" cap="none" spc="0" baseline="0">
          <a:ln>
            <a:noFill/>
          </a:ln>
          <a:solidFill>
            <a:srgbClr val="333333"/>
          </a:solidFill>
          <a:uFillTx/>
          <a:latin typeface="Calibri"/>
          <a:ea typeface="Calibri"/>
          <a:cs typeface="Calibri"/>
          <a:sym typeface="Calibri"/>
        </a:defRPr>
      </a:lvl2pPr>
      <a:lvl3pPr marL="1279525" marR="0" indent="-547687" algn="l" defTabSz="914400" rtl="0" eaLnBrk="1" latinLnBrk="0" hangingPunct="1">
        <a:lnSpc>
          <a:spcPct val="100000"/>
        </a:lnSpc>
        <a:spcBef>
          <a:spcPts val="500"/>
        </a:spcBef>
        <a:spcAft>
          <a:spcPts val="0"/>
        </a:spcAft>
        <a:buClrTx/>
        <a:buSzPct val="100000"/>
        <a:buFontTx/>
        <a:buChar char="•"/>
        <a:tabLst/>
        <a:defRPr sz="2400" b="0" i="0" u="none" strike="noStrike" cap="none" spc="0" baseline="0">
          <a:ln>
            <a:noFill/>
          </a:ln>
          <a:solidFill>
            <a:srgbClr val="333333"/>
          </a:solidFill>
          <a:uFillTx/>
          <a:latin typeface="Calibri"/>
          <a:ea typeface="Calibri"/>
          <a:cs typeface="Calibri"/>
          <a:sym typeface="Calibri"/>
        </a:defRPr>
      </a:lvl3pPr>
      <a:lvl4pPr marL="1681162" marR="0" indent="-584199" algn="l" defTabSz="914400" rtl="0" eaLnBrk="1" latinLnBrk="0" hangingPunct="1">
        <a:lnSpc>
          <a:spcPct val="100000"/>
        </a:lnSpc>
        <a:spcBef>
          <a:spcPts val="500"/>
        </a:spcBef>
        <a:spcAft>
          <a:spcPts val="0"/>
        </a:spcAft>
        <a:buClrTx/>
        <a:buSzPct val="100000"/>
        <a:buFontTx/>
        <a:buChar char="–"/>
        <a:tabLst/>
        <a:defRPr sz="2400" b="0" i="0" u="none" strike="noStrike" cap="none" spc="0" baseline="0">
          <a:ln>
            <a:noFill/>
          </a:ln>
          <a:solidFill>
            <a:srgbClr val="333333"/>
          </a:solidFill>
          <a:uFillTx/>
          <a:latin typeface="Calibri"/>
          <a:ea typeface="Calibri"/>
          <a:cs typeface="Calibri"/>
          <a:sym typeface="Calibri"/>
        </a:defRPr>
      </a:lvl4pPr>
      <a:lvl5pPr marL="2088016" marR="0" indent="-625928" algn="l" defTabSz="914400" rtl="0" eaLnBrk="1" latinLnBrk="0" hangingPunct="1">
        <a:lnSpc>
          <a:spcPct val="100000"/>
        </a:lnSpc>
        <a:spcBef>
          <a:spcPts val="500"/>
        </a:spcBef>
        <a:spcAft>
          <a:spcPts val="0"/>
        </a:spcAft>
        <a:buClrTx/>
        <a:buSzPct val="100000"/>
        <a:buFontTx/>
        <a:buChar char="»"/>
        <a:tabLst/>
        <a:defRPr sz="2400" b="0" i="0" u="none" strike="noStrike" cap="none" spc="0" baseline="0">
          <a:ln>
            <a:noFill/>
          </a:ln>
          <a:solidFill>
            <a:srgbClr val="333333"/>
          </a:solidFill>
          <a:uFillTx/>
          <a:latin typeface="Calibri"/>
          <a:ea typeface="Calibri"/>
          <a:cs typeface="Calibri"/>
          <a:sym typeface="Calibri"/>
        </a:defRPr>
      </a:lvl5pPr>
      <a:lvl6pPr marL="0" marR="0" indent="16573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6pPr>
      <a:lvl7pPr marL="0" marR="0" indent="21145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7pPr>
      <a:lvl8pPr marL="0" marR="0" indent="25717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8pPr>
      <a:lvl9pPr marL="0" marR="0" indent="30289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Arial"/>
        </a:defRPr>
      </a:lvl1pPr>
      <a:lvl2pPr marL="0" marR="0" indent="457200" algn="r" defTabSz="914400" rtl="0" eaLnBrk="1" latinLnBrk="0" hangingPunct="1">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Arial"/>
        </a:defRPr>
      </a:lvl2pPr>
      <a:lvl3pPr marL="0" marR="0" indent="914400" algn="r" defTabSz="914400" rtl="0" eaLnBrk="1" latinLnBrk="0" hangingPunct="1">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Arial"/>
        </a:defRPr>
      </a:lvl3pPr>
      <a:lvl4pPr marL="0" marR="0" indent="1371600" algn="r" defTabSz="914400" rtl="0" eaLnBrk="1" latinLnBrk="0" hangingPunct="1">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Arial"/>
        </a:defRPr>
      </a:lvl4pPr>
      <a:lvl5pPr marL="0" marR="0" indent="1828800" algn="r" defTabSz="914400" rtl="0" eaLnBrk="1" latinLnBrk="0" hangingPunct="1">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Arial"/>
        </a:defRPr>
      </a:lvl5pPr>
      <a:lvl6pPr marL="0" marR="0" indent="2286000" algn="r" defTabSz="914400" rtl="0" eaLnBrk="1" latinLnBrk="0" hangingPunct="1">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Arial"/>
        </a:defRPr>
      </a:lvl6pPr>
      <a:lvl7pPr marL="0" marR="0" indent="2743200" algn="r" defTabSz="914400" rtl="0" eaLnBrk="1" latinLnBrk="0" hangingPunct="1">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Arial"/>
        </a:defRPr>
      </a:lvl7pPr>
      <a:lvl8pPr marL="0" marR="0" indent="3200400" algn="r" defTabSz="914400" rtl="0" eaLnBrk="1" latinLnBrk="0" hangingPunct="1">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Arial"/>
        </a:defRPr>
      </a:lvl8pPr>
      <a:lvl9pPr marL="0" marR="0" indent="3657600" algn="r" defTabSz="914400" rtl="0" eaLnBrk="1" latinLnBrk="0" hangingPunct="1">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hyperlink" Target="https://docs.oracle.com/cd/E99483_01/pt857pbr1/eng/pt/tflu/task_CreatingAndConfiguringDropZones.html?pli=ul_d41e41_tflu#u60a85cdb-d142-421e-8578-2e4a3f9038a7"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hyperlink" Target="https://docs.oracle.com/cd/E90017_01/hcm92pbr16/eng/hcm/ecch/task_UsingPageAndFieldConfigurator.html"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hyperlink" Target="https://docs.oracle.com/cd/E99483_01/pt857pbr1/eng/pt/tprt/task_MappingApplicationClassPeopleCodeToComponentEvents.html" TargetMode="External"/><Relationship Id="rId2" Type="http://schemas.openxmlformats.org/officeDocument/2006/relationships/hyperlink" Target="https://docs.oracle.com/cd/E99483_01/pt857pbr1/eng/pt/tprt/task_CreatingAndManagingRelatedContentServiceDefinitions.html#u2b82b080-4b59-475d-9d33-21afbfe75d7f"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en.wikipedia.org/wiki/File:RedX.svg" TargetMode="External"/><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hyperlink" Target="http://openclipart.org/detail/15814/-by--15814" TargetMode="External"/><Relationship Id="rId5" Type="http://schemas.openxmlformats.org/officeDocument/2006/relationships/image" Target="../media/image40.png"/><Relationship Id="rId4" Type="http://schemas.openxmlformats.org/officeDocument/2006/relationships/hyperlink" Target="https://creativecommons.org/licenses/by-sa/3.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cid:ii_jy6968jq0"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image" Target="../media/image15.jpeg"/><Relationship Id="rId16"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8.gif"/><Relationship Id="rId15" Type="http://schemas.openxmlformats.org/officeDocument/2006/relationships/image" Target="../media/image28.jpe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2"/>
          <p:cNvSpPr txBox="1">
            <a:spLocks noGrp="1"/>
          </p:cNvSpPr>
          <p:nvPr>
            <p:ph type="title"/>
          </p:nvPr>
        </p:nvSpPr>
        <p:spPr>
          <a:xfrm>
            <a:off x="457201" y="2121969"/>
            <a:ext cx="9252466" cy="1654300"/>
          </a:xfrm>
          <a:prstGeom prst="rect">
            <a:avLst/>
          </a:prstGeom>
        </p:spPr>
        <p:txBody>
          <a:bodyPr anchor="t">
            <a:noAutofit/>
          </a:bodyPr>
          <a:lstStyle>
            <a:lvl1pPr>
              <a:defRPr sz="4800"/>
            </a:lvl1pPr>
          </a:lstStyle>
          <a:p>
            <a:r>
              <a:rPr lang="en-US" dirty="0"/>
              <a:t>Drop Zones and Other Special Forces Tactics to Go Vanilla</a:t>
            </a:r>
            <a:br>
              <a:rPr lang="en-US" dirty="0"/>
            </a:br>
            <a:br>
              <a:rPr lang="en-US" sz="2400" dirty="0"/>
            </a:br>
            <a:r>
              <a:rPr lang="en-US" sz="2400" dirty="0"/>
              <a:t>Session # 101430</a:t>
            </a:r>
            <a:endParaRPr dirty="0"/>
          </a:p>
        </p:txBody>
      </p:sp>
      <p:sp>
        <p:nvSpPr>
          <p:cNvPr id="51" name="Latham &amp; Watkins LLP  |  April 27, 2017"/>
          <p:cNvSpPr txBox="1"/>
          <p:nvPr/>
        </p:nvSpPr>
        <p:spPr>
          <a:xfrm>
            <a:off x="457201" y="4625360"/>
            <a:ext cx="6694844" cy="378355"/>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spcBef>
                <a:spcPts val="1800"/>
              </a:spcBef>
              <a:defRPr b="0">
                <a:solidFill>
                  <a:srgbClr val="FFFFFF"/>
                </a:solidFill>
                <a:latin typeface="Open Sans"/>
                <a:ea typeface="Open Sans"/>
                <a:cs typeface="Open Sans"/>
                <a:sym typeface="Open Sans"/>
              </a:defRPr>
            </a:lvl1pPr>
          </a:lstStyle>
          <a:p>
            <a:pPr>
              <a:defRPr b="1"/>
            </a:pPr>
            <a:r>
              <a:rPr lang="en-US" b="1" dirty="0"/>
              <a:t>July 17, </a:t>
            </a:r>
            <a:r>
              <a:rPr b="1" dirty="0"/>
              <a:t>201</a:t>
            </a:r>
            <a:r>
              <a:rPr lang="en-US" b="1" dirty="0"/>
              <a:t>9</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A4DDA-18CA-4A57-923F-020A5EA1DEAE}"/>
              </a:ext>
            </a:extLst>
          </p:cNvPr>
          <p:cNvSpPr>
            <a:spLocks noGrp="1"/>
          </p:cNvSpPr>
          <p:nvPr>
            <p:ph type="title"/>
          </p:nvPr>
        </p:nvSpPr>
        <p:spPr/>
        <p:txBody>
          <a:bodyPr/>
          <a:lstStyle/>
          <a:p>
            <a:r>
              <a:rPr lang="en-US" dirty="0"/>
              <a:t>Drop Zones – Introduction</a:t>
            </a:r>
          </a:p>
        </p:txBody>
      </p:sp>
      <p:sp>
        <p:nvSpPr>
          <p:cNvPr id="3" name="Text Placeholder 2">
            <a:extLst>
              <a:ext uri="{FF2B5EF4-FFF2-40B4-BE49-F238E27FC236}">
                <a16:creationId xmlns:a16="http://schemas.microsoft.com/office/drawing/2014/main" id="{B94F01CE-808D-40FF-8A27-6D81EE6021A9}"/>
              </a:ext>
            </a:extLst>
          </p:cNvPr>
          <p:cNvSpPr>
            <a:spLocks noGrp="1"/>
          </p:cNvSpPr>
          <p:nvPr>
            <p:ph type="body" idx="1"/>
          </p:nvPr>
        </p:nvSpPr>
        <p:spPr>
          <a:xfrm>
            <a:off x="341375" y="1325881"/>
            <a:ext cx="11509248" cy="4859162"/>
          </a:xfrm>
        </p:spPr>
        <p:txBody>
          <a:bodyPr>
            <a:normAutofit fontScale="85000" lnSpcReduction="20000"/>
          </a:bodyPr>
          <a:lstStyle/>
          <a:p>
            <a:pPr marL="0" indent="0">
              <a:buNone/>
            </a:pPr>
            <a:r>
              <a:rPr lang="en-US" b="1" baseline="0" dirty="0"/>
              <a:t>Q:</a:t>
            </a:r>
            <a:r>
              <a:rPr lang="en-US" baseline="0" dirty="0"/>
              <a:t> When are they available?</a:t>
            </a:r>
          </a:p>
          <a:p>
            <a:pPr marL="0" indent="0">
              <a:buNone/>
            </a:pPr>
            <a:r>
              <a:rPr lang="en-US" b="1" baseline="0" dirty="0">
                <a:solidFill>
                  <a:schemeClr val="accent3"/>
                </a:solidFill>
              </a:rPr>
              <a:t>A:</a:t>
            </a:r>
            <a:r>
              <a:rPr lang="en-US" baseline="0" dirty="0">
                <a:solidFill>
                  <a:schemeClr val="accent3"/>
                </a:solidFill>
              </a:rPr>
              <a:t> The Drop Zones feature is delivered with PT 8.57. Fluid applications with Drop Zone support currently include:</a:t>
            </a:r>
          </a:p>
          <a:p>
            <a:pPr lvl="1"/>
            <a:r>
              <a:rPr lang="en-US" dirty="0">
                <a:solidFill>
                  <a:schemeClr val="accent3"/>
                </a:solidFill>
              </a:rPr>
              <a:t>HCM Image 30: Absence management, Benefits Administration, Company Directory, </a:t>
            </a:r>
            <a:r>
              <a:rPr lang="en-US" dirty="0" err="1">
                <a:solidFill>
                  <a:schemeClr val="accent3"/>
                </a:solidFill>
              </a:rPr>
              <a:t>eCompensation</a:t>
            </a:r>
            <a:r>
              <a:rPr lang="en-US" dirty="0">
                <a:solidFill>
                  <a:schemeClr val="accent3"/>
                </a:solidFill>
              </a:rPr>
              <a:t>, </a:t>
            </a:r>
            <a:r>
              <a:rPr lang="en-US" dirty="0" err="1">
                <a:solidFill>
                  <a:schemeClr val="accent3"/>
                </a:solidFill>
              </a:rPr>
              <a:t>ePerformance</a:t>
            </a:r>
            <a:r>
              <a:rPr lang="en-US" dirty="0">
                <a:solidFill>
                  <a:schemeClr val="accent3"/>
                </a:solidFill>
              </a:rPr>
              <a:t> Management, Employee Snapshot, Guided Self Service, My Team, Onboarding, Personal Details, Position Management, US Federal, Global Payroll, Payroll for North America, Recruiting, Time &amp; Labor</a:t>
            </a:r>
          </a:p>
          <a:p>
            <a:pPr lvl="1"/>
            <a:r>
              <a:rPr lang="en-US" dirty="0">
                <a:solidFill>
                  <a:schemeClr val="accent3"/>
                </a:solidFill>
              </a:rPr>
              <a:t>FSCM Image 31: </a:t>
            </a:r>
          </a:p>
          <a:p>
            <a:pPr lvl="2"/>
            <a:r>
              <a:rPr lang="en-US" dirty="0">
                <a:solidFill>
                  <a:schemeClr val="accent3"/>
                </a:solidFill>
              </a:rPr>
              <a:t>Asset Management: Find Asset, Scan Asset, Scan By Location, Physical Inventory</a:t>
            </a:r>
          </a:p>
          <a:p>
            <a:pPr lvl="2"/>
            <a:r>
              <a:rPr lang="en-US" dirty="0">
                <a:solidFill>
                  <a:schemeClr val="accent3"/>
                </a:solidFill>
              </a:rPr>
              <a:t>eProcurement: Create Requisition, My Requisitions, </a:t>
            </a:r>
            <a:r>
              <a:rPr lang="en-US" dirty="0" err="1">
                <a:solidFill>
                  <a:schemeClr val="accent3"/>
                </a:solidFill>
              </a:rPr>
              <a:t>ePro</a:t>
            </a:r>
            <a:r>
              <a:rPr lang="en-US" dirty="0">
                <a:solidFill>
                  <a:schemeClr val="accent3"/>
                </a:solidFill>
              </a:rPr>
              <a:t> Receiving</a:t>
            </a:r>
          </a:p>
          <a:p>
            <a:pPr lvl="2"/>
            <a:r>
              <a:rPr lang="en-US" dirty="0">
                <a:solidFill>
                  <a:schemeClr val="accent3"/>
                </a:solidFill>
              </a:rPr>
              <a:t>Expenses: Create Expense Report, My Wallet, Create Travel Authorization, View Travel Authorization</a:t>
            </a:r>
          </a:p>
          <a:p>
            <a:pPr lvl="2"/>
            <a:r>
              <a:rPr lang="en-US" dirty="0">
                <a:solidFill>
                  <a:schemeClr val="accent3"/>
                </a:solidFill>
              </a:rPr>
              <a:t>General Ledger: Simple Journal</a:t>
            </a:r>
          </a:p>
          <a:p>
            <a:pPr lvl="2"/>
            <a:r>
              <a:rPr lang="en-US" dirty="0">
                <a:solidFill>
                  <a:schemeClr val="accent3"/>
                </a:solidFill>
              </a:rPr>
              <a:t>Grants Management: Update Award Certification, Award Expiration, PI Portal Summary, Update Award Milestone</a:t>
            </a:r>
          </a:p>
          <a:p>
            <a:pPr lvl="2"/>
            <a:r>
              <a:rPr lang="en-US" dirty="0">
                <a:solidFill>
                  <a:schemeClr val="accent3"/>
                </a:solidFill>
              </a:rPr>
              <a:t>Inventory: Par Count, Par Count Ad Hoc, Count by Item, Count by Location, Manual Count, Guided Count, Receiving PO</a:t>
            </a:r>
          </a:p>
          <a:p>
            <a:pPr lvl="2"/>
            <a:r>
              <a:rPr lang="en-US" dirty="0">
                <a:solidFill>
                  <a:schemeClr val="accent3"/>
                </a:solidFill>
              </a:rPr>
              <a:t>Payables: Payment Request Center, Payment Request Wizard</a:t>
            </a:r>
          </a:p>
          <a:p>
            <a:pPr lvl="2"/>
            <a:r>
              <a:rPr lang="en-US" dirty="0">
                <a:solidFill>
                  <a:schemeClr val="accent3"/>
                </a:solidFill>
              </a:rPr>
              <a:t>Resource Management: Resource Assignment Detail</a:t>
            </a:r>
          </a:p>
          <a:p>
            <a:pPr lvl="2"/>
            <a:r>
              <a:rPr lang="en-US" dirty="0">
                <a:solidFill>
                  <a:schemeClr val="accent3"/>
                </a:solidFill>
              </a:rPr>
              <a:t>https://docs.oracle.com/cd/F16440_01/psft/pdf/fscm92fspf-b022019.pdf</a:t>
            </a:r>
          </a:p>
          <a:p>
            <a:pPr lvl="1"/>
            <a:r>
              <a:rPr lang="en-US" dirty="0">
                <a:solidFill>
                  <a:schemeClr val="accent3"/>
                </a:solidFill>
              </a:rPr>
              <a:t>CS Image 13: Not Yet – Keep you eyes open and fingers crossed for Image 14!</a:t>
            </a:r>
          </a:p>
          <a:p>
            <a:pPr lvl="0"/>
            <a:endParaRPr lang="en-US" dirty="0"/>
          </a:p>
        </p:txBody>
      </p:sp>
    </p:spTree>
    <p:extLst>
      <p:ext uri="{BB962C8B-B14F-4D97-AF65-F5344CB8AC3E}">
        <p14:creationId xmlns:p14="http://schemas.microsoft.com/office/powerpoint/2010/main" val="27088236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animEffect transition="in" filter="fade">
                                      <p:cBhvr>
                                        <p:cTn id="21" dur="500"/>
                                        <p:tgtEl>
                                          <p:spTgt spid="3">
                                            <p:txEl>
                                              <p:pRg st="11" end="1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500"/>
                                        <p:tgtEl>
                                          <p:spTgt spid="3">
                                            <p:txEl>
                                              <p:pRg st="8" end="8"/>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fade">
                                      <p:cBhvr>
                                        <p:cTn id="39" dur="500"/>
                                        <p:tgtEl>
                                          <p:spTgt spid="3">
                                            <p:txEl>
                                              <p:pRg st="9" end="9"/>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animEffect transition="in" filter="fade">
                                      <p:cBhvr>
                                        <p:cTn id="45" dur="500"/>
                                        <p:tgtEl>
                                          <p:spTgt spid="3">
                                            <p:txEl>
                                              <p:pRg st="12" end="12"/>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3">
                                            <p:txEl>
                                              <p:pRg st="13" end="13"/>
                                            </p:txEl>
                                          </p:spTgt>
                                        </p:tgtEl>
                                        <p:attrNameLst>
                                          <p:attrName>style.visibility</p:attrName>
                                        </p:attrNameLst>
                                      </p:cBhvr>
                                      <p:to>
                                        <p:strVal val="visible"/>
                                      </p:to>
                                    </p:set>
                                    <p:animEffect transition="in" filter="fade">
                                      <p:cBhvr>
                                        <p:cTn id="48"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3809B-C2B7-4844-96D8-B08458DF9207}"/>
              </a:ext>
            </a:extLst>
          </p:cNvPr>
          <p:cNvSpPr>
            <a:spLocks noGrp="1"/>
          </p:cNvSpPr>
          <p:nvPr>
            <p:ph type="title"/>
          </p:nvPr>
        </p:nvSpPr>
        <p:spPr/>
        <p:txBody>
          <a:bodyPr/>
          <a:lstStyle/>
          <a:p>
            <a:r>
              <a:rPr lang="en-US" dirty="0"/>
              <a:t>But with HCM Image 30…</a:t>
            </a:r>
          </a:p>
        </p:txBody>
      </p:sp>
      <p:pic>
        <p:nvPicPr>
          <p:cNvPr id="4" name="Picture 3">
            <a:extLst>
              <a:ext uri="{FF2B5EF4-FFF2-40B4-BE49-F238E27FC236}">
                <a16:creationId xmlns:a16="http://schemas.microsoft.com/office/drawing/2014/main" id="{9DBD90AD-2B38-4EB1-8977-3AFAAD5FFB80}"/>
              </a:ext>
            </a:extLst>
          </p:cNvPr>
          <p:cNvPicPr>
            <a:picLocks noChangeAspect="1"/>
          </p:cNvPicPr>
          <p:nvPr/>
        </p:nvPicPr>
        <p:blipFill>
          <a:blip r:embed="rId2"/>
          <a:stretch>
            <a:fillRect/>
          </a:stretch>
        </p:blipFill>
        <p:spPr>
          <a:xfrm>
            <a:off x="0" y="3048"/>
            <a:ext cx="12192000" cy="6851904"/>
          </a:xfrm>
          <a:prstGeom prst="rect">
            <a:avLst/>
          </a:prstGeom>
        </p:spPr>
      </p:pic>
    </p:spTree>
    <p:extLst>
      <p:ext uri="{BB962C8B-B14F-4D97-AF65-F5344CB8AC3E}">
        <p14:creationId xmlns:p14="http://schemas.microsoft.com/office/powerpoint/2010/main" val="53103284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53EE2-320E-40EF-B883-76E198B09648}"/>
              </a:ext>
            </a:extLst>
          </p:cNvPr>
          <p:cNvSpPr>
            <a:spLocks noGrp="1"/>
          </p:cNvSpPr>
          <p:nvPr>
            <p:ph type="title"/>
          </p:nvPr>
        </p:nvSpPr>
        <p:spPr>
          <a:xfrm>
            <a:off x="338667" y="2703645"/>
            <a:ext cx="11514667" cy="548640"/>
          </a:xfrm>
        </p:spPr>
        <p:txBody>
          <a:bodyPr/>
          <a:lstStyle/>
          <a:p>
            <a:pPr algn="ctr"/>
            <a:r>
              <a:rPr lang="en-US" i="1" dirty="0"/>
              <a:t>Enabling Fluid Position Management – A Brief Comedy</a:t>
            </a:r>
          </a:p>
        </p:txBody>
      </p:sp>
    </p:spTree>
    <p:extLst>
      <p:ext uri="{BB962C8B-B14F-4D97-AF65-F5344CB8AC3E}">
        <p14:creationId xmlns:p14="http://schemas.microsoft.com/office/powerpoint/2010/main" val="202498072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lliance 2019 Drop Zones Fluid Position Issues Pass 1">
            <a:hlinkClick r:id="" action="ppaction://media"/>
            <a:extLst>
              <a:ext uri="{FF2B5EF4-FFF2-40B4-BE49-F238E27FC236}">
                <a16:creationId xmlns:a16="http://schemas.microsoft.com/office/drawing/2014/main" id="{49CFC62A-549E-429C-897E-0D03D4BBC57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00751" y="10993"/>
            <a:ext cx="9923074" cy="6615383"/>
          </a:xfrm>
          <a:prstGeom prst="rect">
            <a:avLst/>
          </a:prstGeom>
        </p:spPr>
      </p:pic>
    </p:spTree>
    <p:extLst>
      <p:ext uri="{BB962C8B-B14F-4D97-AF65-F5344CB8AC3E}">
        <p14:creationId xmlns:p14="http://schemas.microsoft.com/office/powerpoint/2010/main" val="16268608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0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A860A-9E55-4BC5-99C5-5C0F740F859B}"/>
              </a:ext>
            </a:extLst>
          </p:cNvPr>
          <p:cNvSpPr>
            <a:spLocks noGrp="1"/>
          </p:cNvSpPr>
          <p:nvPr>
            <p:ph type="title"/>
          </p:nvPr>
        </p:nvSpPr>
        <p:spPr/>
        <p:txBody>
          <a:bodyPr/>
          <a:lstStyle/>
          <a:p>
            <a:r>
              <a:rPr lang="en-US" dirty="0"/>
              <a:t>Drop Zones – How-To</a:t>
            </a:r>
          </a:p>
        </p:txBody>
      </p:sp>
      <p:sp>
        <p:nvSpPr>
          <p:cNvPr id="3" name="Text Placeholder 2">
            <a:extLst>
              <a:ext uri="{FF2B5EF4-FFF2-40B4-BE49-F238E27FC236}">
                <a16:creationId xmlns:a16="http://schemas.microsoft.com/office/drawing/2014/main" id="{F4531A81-F0E2-4186-A013-0899CA96C665}"/>
              </a:ext>
            </a:extLst>
          </p:cNvPr>
          <p:cNvSpPr>
            <a:spLocks noGrp="1"/>
          </p:cNvSpPr>
          <p:nvPr>
            <p:ph type="body" idx="1"/>
          </p:nvPr>
        </p:nvSpPr>
        <p:spPr>
          <a:xfrm>
            <a:off x="341375" y="1325879"/>
            <a:ext cx="5422427" cy="4114800"/>
          </a:xfrm>
        </p:spPr>
        <p:txBody>
          <a:bodyPr>
            <a:normAutofit/>
          </a:bodyPr>
          <a:lstStyle/>
          <a:p>
            <a:pPr>
              <a:buFont typeface="+mj-lt"/>
              <a:buAutoNum type="arabicPeriod"/>
            </a:pPr>
            <a:r>
              <a:rPr lang="en-US" b="1" dirty="0"/>
              <a:t>Create a Fluid Subpage with your new fields on it</a:t>
            </a:r>
          </a:p>
          <a:p>
            <a:pPr lvl="1"/>
            <a:r>
              <a:rPr lang="en-US" dirty="0"/>
              <a:t>Use the PSL_SIMPLE_SBP page layout</a:t>
            </a:r>
          </a:p>
          <a:p>
            <a:pPr>
              <a:buFont typeface="+mj-lt"/>
              <a:buAutoNum type="arabicPeriod"/>
            </a:pPr>
            <a:r>
              <a:rPr lang="en-US" b="1" dirty="0"/>
              <a:t>Assign the Subpage to an existing Drop Zone</a:t>
            </a:r>
          </a:p>
          <a:p>
            <a:pPr lvl="1"/>
            <a:r>
              <a:rPr lang="en-US" dirty="0"/>
              <a:t>PeopleTools &gt; Portal &gt; Configure Drop Zones</a:t>
            </a:r>
          </a:p>
          <a:p>
            <a:pPr>
              <a:buFont typeface="+mj-lt"/>
              <a:buAutoNum type="arabicPeriod"/>
            </a:pPr>
            <a:r>
              <a:rPr lang="en-US" b="1" dirty="0"/>
              <a:t>Style your Subpage appropriately (optional)</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887E7E80-436D-48A3-9B56-C55A9776CB2B}"/>
              </a:ext>
            </a:extLst>
          </p:cNvPr>
          <p:cNvPicPr>
            <a:picLocks noChangeAspect="1"/>
          </p:cNvPicPr>
          <p:nvPr/>
        </p:nvPicPr>
        <p:blipFill>
          <a:blip r:embed="rId2"/>
          <a:stretch>
            <a:fillRect/>
          </a:stretch>
        </p:blipFill>
        <p:spPr>
          <a:xfrm>
            <a:off x="5671770" y="1317529"/>
            <a:ext cx="6520230" cy="2674441"/>
          </a:xfrm>
          <a:prstGeom prst="rect">
            <a:avLst/>
          </a:prstGeom>
        </p:spPr>
      </p:pic>
    </p:spTree>
    <p:extLst>
      <p:ext uri="{BB962C8B-B14F-4D97-AF65-F5344CB8AC3E}">
        <p14:creationId xmlns:p14="http://schemas.microsoft.com/office/powerpoint/2010/main" val="139253686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53EE2-320E-40EF-B883-76E198B09648}"/>
              </a:ext>
            </a:extLst>
          </p:cNvPr>
          <p:cNvSpPr>
            <a:spLocks noGrp="1"/>
          </p:cNvSpPr>
          <p:nvPr>
            <p:ph type="title"/>
          </p:nvPr>
        </p:nvSpPr>
        <p:spPr>
          <a:xfrm>
            <a:off x="338667" y="2703645"/>
            <a:ext cx="11514667" cy="548640"/>
          </a:xfrm>
        </p:spPr>
        <p:txBody>
          <a:bodyPr/>
          <a:lstStyle/>
          <a:p>
            <a:pPr algn="ctr"/>
            <a:r>
              <a:rPr lang="en-US" i="1" dirty="0"/>
              <a:t>Drop Zones – Walkthrough</a:t>
            </a:r>
          </a:p>
        </p:txBody>
      </p:sp>
    </p:spTree>
    <p:extLst>
      <p:ext uri="{BB962C8B-B14F-4D97-AF65-F5344CB8AC3E}">
        <p14:creationId xmlns:p14="http://schemas.microsoft.com/office/powerpoint/2010/main" val="347377877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53EE2-320E-40EF-B883-76E198B09648}"/>
              </a:ext>
            </a:extLst>
          </p:cNvPr>
          <p:cNvSpPr>
            <a:spLocks noGrp="1"/>
          </p:cNvSpPr>
          <p:nvPr>
            <p:ph type="title"/>
          </p:nvPr>
        </p:nvSpPr>
        <p:spPr/>
        <p:txBody>
          <a:bodyPr/>
          <a:lstStyle/>
          <a:p>
            <a:r>
              <a:rPr lang="en-US" dirty="0"/>
              <a:t>Drop Zones – Video</a:t>
            </a:r>
          </a:p>
        </p:txBody>
      </p:sp>
      <p:pic>
        <p:nvPicPr>
          <p:cNvPr id="4" name="Alliance 2019 Drop Zones Drop Zones Pass 1">
            <a:hlinkClick r:id="" action="ppaction://media"/>
            <a:extLst>
              <a:ext uri="{FF2B5EF4-FFF2-40B4-BE49-F238E27FC236}">
                <a16:creationId xmlns:a16="http://schemas.microsoft.com/office/drawing/2014/main" id="{95CAD80F-DF23-4677-AEBA-5A74BA236F8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4" t="11286" r="4" b="7905"/>
          <a:stretch/>
        </p:blipFill>
        <p:spPr>
          <a:xfrm>
            <a:off x="-5035" y="61416"/>
            <a:ext cx="12169739" cy="6556248"/>
          </a:xfrm>
          <a:prstGeom prst="rect">
            <a:avLst/>
          </a:prstGeom>
        </p:spPr>
      </p:pic>
    </p:spTree>
    <p:extLst>
      <p:ext uri="{BB962C8B-B14F-4D97-AF65-F5344CB8AC3E}">
        <p14:creationId xmlns:p14="http://schemas.microsoft.com/office/powerpoint/2010/main" val="42347056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5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282D4-FA88-4E16-A64A-D50A48E10BBD}"/>
              </a:ext>
            </a:extLst>
          </p:cNvPr>
          <p:cNvSpPr>
            <a:spLocks noGrp="1"/>
          </p:cNvSpPr>
          <p:nvPr>
            <p:ph type="title"/>
          </p:nvPr>
        </p:nvSpPr>
        <p:spPr/>
        <p:txBody>
          <a:bodyPr/>
          <a:lstStyle/>
          <a:p>
            <a:r>
              <a:rPr lang="en-US" dirty="0"/>
              <a:t>Drop Zones </a:t>
            </a:r>
            <a:r>
              <a:rPr lang="en-US" baseline="0" dirty="0"/>
              <a:t>– Considerations and </a:t>
            </a:r>
            <a:r>
              <a:rPr lang="en-US" dirty="0"/>
              <a:t>Reference</a:t>
            </a:r>
          </a:p>
        </p:txBody>
      </p:sp>
      <p:sp>
        <p:nvSpPr>
          <p:cNvPr id="3" name="Text Placeholder 2">
            <a:extLst>
              <a:ext uri="{FF2B5EF4-FFF2-40B4-BE49-F238E27FC236}">
                <a16:creationId xmlns:a16="http://schemas.microsoft.com/office/drawing/2014/main" id="{9405AA3A-01E9-4BB2-A585-25B2AAF13F12}"/>
              </a:ext>
            </a:extLst>
          </p:cNvPr>
          <p:cNvSpPr>
            <a:spLocks noGrp="1"/>
          </p:cNvSpPr>
          <p:nvPr>
            <p:ph type="body" idx="1"/>
          </p:nvPr>
        </p:nvSpPr>
        <p:spPr/>
        <p:txBody>
          <a:bodyPr/>
          <a:lstStyle/>
          <a:p>
            <a:r>
              <a:rPr lang="en-US" dirty="0"/>
              <a:t>Remember that:</a:t>
            </a:r>
          </a:p>
          <a:p>
            <a:pPr lvl="1"/>
            <a:r>
              <a:rPr lang="en-US" dirty="0"/>
              <a:t>Drop Zones only prevent modifications if the page you want to add fields to </a:t>
            </a:r>
            <a:r>
              <a:rPr lang="en-US" b="1" dirty="0"/>
              <a:t>already has a Drop Zone delivered for it.</a:t>
            </a:r>
            <a:endParaRPr lang="en-US" dirty="0"/>
          </a:p>
          <a:p>
            <a:pPr lvl="1"/>
            <a:r>
              <a:rPr lang="en-US" dirty="0"/>
              <a:t>Drop Zones are currently only available for Fluid pages.</a:t>
            </a:r>
          </a:p>
          <a:p>
            <a:pPr lvl="1"/>
            <a:r>
              <a:rPr lang="en-US" dirty="0"/>
              <a:t>Drop Zones add fields to the Component Buffer. They are subject to the same page order and level restrictions and rules as in regular page development – including the rule that only one database record can exist on any level above 0.</a:t>
            </a:r>
          </a:p>
          <a:p>
            <a:pPr lvl="1"/>
            <a:r>
              <a:rPr lang="en-US" dirty="0"/>
              <a:t>Drop Zones can potentially be nested up to two levels.</a:t>
            </a:r>
          </a:p>
          <a:p>
            <a:r>
              <a:rPr lang="en-US" dirty="0">
                <a:solidFill>
                  <a:schemeClr val="accent6">
                    <a:lumMod val="60000"/>
                    <a:lumOff val="40000"/>
                  </a:schemeClr>
                </a:solidFill>
                <a:hlinkClick r:id="rId2">
                  <a:extLst>
                    <a:ext uri="{A12FA001-AC4F-418D-AE19-62706E023703}">
                      <ahyp:hlinkClr xmlns:ahyp="http://schemas.microsoft.com/office/drawing/2018/hyperlinkcolor" val="tx"/>
                    </a:ext>
                  </a:extLst>
                </a:hlinkClick>
              </a:rPr>
              <a:t>https://docs.oracle.com/cd/E99483_01/pt857pbr1/eng/pt/tflu/task_CreatingAndConfiguringDropZones.html?pli=ul_d41e41_tflu#u60a85cdb-d142-421e-8578-2e4a3f9038a7</a:t>
            </a:r>
            <a:endParaRPr lang="en-US" dirty="0">
              <a:solidFill>
                <a:schemeClr val="accent6">
                  <a:lumMod val="60000"/>
                  <a:lumOff val="40000"/>
                </a:schemeClr>
              </a:solidFill>
            </a:endParaRPr>
          </a:p>
          <a:p>
            <a:r>
              <a:rPr lang="en-US" dirty="0">
                <a:solidFill>
                  <a:schemeClr val="accent6">
                    <a:lumMod val="60000"/>
                    <a:lumOff val="40000"/>
                  </a:schemeClr>
                </a:solidFill>
              </a:rPr>
              <a:t>https://www.youtube.com/watch?v=Z9pJI5nInJ8&amp;t=104s</a:t>
            </a:r>
          </a:p>
          <a:p>
            <a:endParaRPr lang="en-US" dirty="0"/>
          </a:p>
        </p:txBody>
      </p:sp>
    </p:spTree>
    <p:extLst>
      <p:ext uri="{BB962C8B-B14F-4D97-AF65-F5344CB8AC3E}">
        <p14:creationId xmlns:p14="http://schemas.microsoft.com/office/powerpoint/2010/main" val="114093285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A4DDA-18CA-4A57-923F-020A5EA1DEAE}"/>
              </a:ext>
            </a:extLst>
          </p:cNvPr>
          <p:cNvSpPr>
            <a:spLocks noGrp="1"/>
          </p:cNvSpPr>
          <p:nvPr>
            <p:ph type="title"/>
          </p:nvPr>
        </p:nvSpPr>
        <p:spPr/>
        <p:txBody>
          <a:bodyPr/>
          <a:lstStyle/>
          <a:p>
            <a:r>
              <a:rPr lang="en-US" dirty="0"/>
              <a:t>Page and Field Configurator – Introduction</a:t>
            </a:r>
          </a:p>
        </p:txBody>
      </p:sp>
      <p:sp>
        <p:nvSpPr>
          <p:cNvPr id="3" name="Text Placeholder 2">
            <a:extLst>
              <a:ext uri="{FF2B5EF4-FFF2-40B4-BE49-F238E27FC236}">
                <a16:creationId xmlns:a16="http://schemas.microsoft.com/office/drawing/2014/main" id="{B94F01CE-808D-40FF-8A27-6D81EE6021A9}"/>
              </a:ext>
            </a:extLst>
          </p:cNvPr>
          <p:cNvSpPr>
            <a:spLocks noGrp="1"/>
          </p:cNvSpPr>
          <p:nvPr>
            <p:ph type="body" idx="1"/>
          </p:nvPr>
        </p:nvSpPr>
        <p:spPr/>
        <p:txBody>
          <a:bodyPr>
            <a:normAutofit/>
          </a:bodyPr>
          <a:lstStyle/>
          <a:p>
            <a:pPr marL="0" indent="0">
              <a:buNone/>
            </a:pPr>
            <a:r>
              <a:rPr lang="en-US" b="1" dirty="0"/>
              <a:t>Q: </a:t>
            </a:r>
            <a:r>
              <a:rPr lang="en-US" dirty="0"/>
              <a:t>What is</a:t>
            </a:r>
            <a:r>
              <a:rPr lang="en-US" baseline="0" dirty="0"/>
              <a:t> the Page and Field Configurator?</a:t>
            </a:r>
          </a:p>
          <a:p>
            <a:pPr marL="0" indent="0">
              <a:buNone/>
            </a:pPr>
            <a:r>
              <a:rPr lang="en-US" b="1" baseline="0" dirty="0">
                <a:solidFill>
                  <a:schemeClr val="accent3"/>
                </a:solidFill>
              </a:rPr>
              <a:t>A: </a:t>
            </a:r>
            <a:r>
              <a:rPr lang="en-US" baseline="0" dirty="0">
                <a:solidFill>
                  <a:schemeClr val="accent3"/>
                </a:solidFill>
              </a:rPr>
              <a:t>A tool to customize the appearance and behavior of delivered classic and fluid pages and their fields without modifying any delivered objects.</a:t>
            </a:r>
          </a:p>
          <a:p>
            <a:pPr marL="0" indent="0">
              <a:buNone/>
            </a:pPr>
            <a:r>
              <a:rPr lang="en-US" b="1" baseline="0" dirty="0"/>
              <a:t>Q:</a:t>
            </a:r>
            <a:r>
              <a:rPr lang="en-US" baseline="0" dirty="0"/>
              <a:t> What skill set do I need to use them?</a:t>
            </a:r>
          </a:p>
          <a:p>
            <a:pPr marL="0" indent="0">
              <a:buNone/>
            </a:pPr>
            <a:r>
              <a:rPr lang="en-US" b="1" baseline="0" dirty="0">
                <a:solidFill>
                  <a:schemeClr val="accent3"/>
                </a:solidFill>
              </a:rPr>
              <a:t>A:</a:t>
            </a:r>
            <a:r>
              <a:rPr lang="en-US" baseline="0" dirty="0">
                <a:solidFill>
                  <a:schemeClr val="accent3"/>
                </a:solidFill>
              </a:rPr>
              <a:t> </a:t>
            </a:r>
            <a:r>
              <a:rPr lang="en-US" dirty="0">
                <a:solidFill>
                  <a:schemeClr val="accent3"/>
                </a:solidFill>
              </a:rPr>
              <a:t>Functional – PIA-based configuration. You need to know the Component Name and Market.</a:t>
            </a:r>
            <a:endParaRPr lang="en-US" baseline="0" dirty="0">
              <a:solidFill>
                <a:schemeClr val="accent3"/>
              </a:solidFill>
            </a:endParaRPr>
          </a:p>
          <a:p>
            <a:pPr marL="0" indent="0">
              <a:buNone/>
            </a:pPr>
            <a:r>
              <a:rPr lang="en-US" b="1" baseline="0" dirty="0"/>
              <a:t>Q:</a:t>
            </a:r>
            <a:r>
              <a:rPr lang="en-US" baseline="0" dirty="0"/>
              <a:t> When is it available?</a:t>
            </a:r>
          </a:p>
          <a:p>
            <a:pPr marL="0" indent="0">
              <a:buNone/>
            </a:pPr>
            <a:r>
              <a:rPr lang="en-US" b="1" baseline="0" dirty="0">
                <a:solidFill>
                  <a:schemeClr val="accent3"/>
                </a:solidFill>
              </a:rPr>
              <a:t>A:</a:t>
            </a:r>
            <a:r>
              <a:rPr lang="en-US" baseline="0" dirty="0">
                <a:solidFill>
                  <a:schemeClr val="accent3"/>
                </a:solidFill>
              </a:rPr>
              <a:t> The Page and Field Configurator feature requires PeopleTools 8.56.02, plus:</a:t>
            </a:r>
          </a:p>
          <a:p>
            <a:pPr lvl="1"/>
            <a:r>
              <a:rPr lang="en-US" dirty="0">
                <a:solidFill>
                  <a:schemeClr val="accent3"/>
                </a:solidFill>
              </a:rPr>
              <a:t>HCM Image 24</a:t>
            </a:r>
          </a:p>
          <a:p>
            <a:pPr lvl="1"/>
            <a:r>
              <a:rPr lang="en-US" dirty="0">
                <a:solidFill>
                  <a:schemeClr val="accent3"/>
                </a:solidFill>
              </a:rPr>
              <a:t>FSCM Image 25</a:t>
            </a:r>
          </a:p>
          <a:p>
            <a:pPr lvl="1"/>
            <a:r>
              <a:rPr lang="en-US" dirty="0">
                <a:solidFill>
                  <a:schemeClr val="accent3"/>
                </a:solidFill>
              </a:rPr>
              <a:t>CS Image 8</a:t>
            </a:r>
          </a:p>
          <a:p>
            <a:pPr marL="0" lvl="0" indent="0">
              <a:buNone/>
            </a:pPr>
            <a:endParaRPr lang="en-US" dirty="0"/>
          </a:p>
        </p:txBody>
      </p:sp>
    </p:spTree>
    <p:extLst>
      <p:ext uri="{BB962C8B-B14F-4D97-AF65-F5344CB8AC3E}">
        <p14:creationId xmlns:p14="http://schemas.microsoft.com/office/powerpoint/2010/main" val="2693653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A860A-9E55-4BC5-99C5-5C0F740F859B}"/>
              </a:ext>
            </a:extLst>
          </p:cNvPr>
          <p:cNvSpPr>
            <a:spLocks noGrp="1"/>
          </p:cNvSpPr>
          <p:nvPr>
            <p:ph type="title"/>
          </p:nvPr>
        </p:nvSpPr>
        <p:spPr/>
        <p:txBody>
          <a:bodyPr/>
          <a:lstStyle/>
          <a:p>
            <a:r>
              <a:rPr lang="en-US" dirty="0"/>
              <a:t>Page and Field Configurator – How-To</a:t>
            </a:r>
          </a:p>
        </p:txBody>
      </p:sp>
      <p:sp>
        <p:nvSpPr>
          <p:cNvPr id="3" name="Text Placeholder 2">
            <a:extLst>
              <a:ext uri="{FF2B5EF4-FFF2-40B4-BE49-F238E27FC236}">
                <a16:creationId xmlns:a16="http://schemas.microsoft.com/office/drawing/2014/main" id="{F4531A81-F0E2-4186-A013-0899CA96C665}"/>
              </a:ext>
            </a:extLst>
          </p:cNvPr>
          <p:cNvSpPr>
            <a:spLocks noGrp="1"/>
          </p:cNvSpPr>
          <p:nvPr>
            <p:ph type="body" idx="1"/>
          </p:nvPr>
        </p:nvSpPr>
        <p:spPr>
          <a:xfrm>
            <a:off x="341375" y="1325879"/>
            <a:ext cx="5422427" cy="4945268"/>
          </a:xfrm>
        </p:spPr>
        <p:txBody>
          <a:bodyPr>
            <a:normAutofit lnSpcReduction="10000"/>
          </a:bodyPr>
          <a:lstStyle/>
          <a:p>
            <a:pPr>
              <a:buFont typeface="+mj-lt"/>
              <a:buAutoNum type="arabicPeriod"/>
            </a:pPr>
            <a:r>
              <a:rPr lang="en-US" b="1" dirty="0"/>
              <a:t>Find the Field names and the target Component name and Market</a:t>
            </a:r>
          </a:p>
          <a:p>
            <a:pPr lvl="1"/>
            <a:r>
              <a:rPr lang="en-US" dirty="0"/>
              <a:t>Field Names: Use your browser’s Inspect tool – right-click on the field you need the name of, choose Inspect to get a hint</a:t>
            </a:r>
          </a:p>
          <a:p>
            <a:pPr lvl="1"/>
            <a:r>
              <a:rPr lang="en-US" dirty="0"/>
              <a:t>Component Name and Market: Use Ctrl-Shift-J</a:t>
            </a:r>
          </a:p>
          <a:p>
            <a:pPr>
              <a:buFont typeface="+mj-lt"/>
              <a:buAutoNum type="arabicPeriod"/>
            </a:pPr>
            <a:r>
              <a:rPr lang="en-US" b="1" dirty="0"/>
              <a:t>Set field and page override properties in the Page and Field Configurator</a:t>
            </a:r>
          </a:p>
          <a:p>
            <a:pPr lvl="1"/>
            <a:r>
              <a:rPr lang="en-US" dirty="0"/>
              <a:t>Enterprise Components &gt; Page and Field Configuration &gt; Page and Field Configurator</a:t>
            </a:r>
          </a:p>
          <a:p>
            <a:pPr>
              <a:buFont typeface="+mj-lt"/>
              <a:buAutoNum type="arabicPeriod"/>
            </a:pPr>
            <a:r>
              <a:rPr lang="en-US" b="1" dirty="0"/>
              <a:t>Restrict configuration application to certain field value criteria or user lists (Optional)</a:t>
            </a:r>
          </a:p>
          <a:p>
            <a:pPr>
              <a:buFont typeface="+mj-lt"/>
              <a:buAutoNum type="arabicPeriod"/>
            </a:pPr>
            <a:r>
              <a:rPr lang="en-US" b="1" dirty="0"/>
              <a:t>Don’t forget to map the new configuration to the Portal Registry!</a:t>
            </a:r>
          </a:p>
          <a:p>
            <a:pPr lvl="1"/>
            <a:r>
              <a:rPr lang="en-US" dirty="0"/>
              <a:t>Map to Portal Registry tab, check the checkbox, Apply Configuration</a:t>
            </a:r>
          </a:p>
          <a:p>
            <a:endParaRPr lang="en-US" dirty="0"/>
          </a:p>
          <a:p>
            <a:endParaRPr lang="en-US" dirty="0"/>
          </a:p>
          <a:p>
            <a:endParaRPr lang="en-US" dirty="0"/>
          </a:p>
        </p:txBody>
      </p:sp>
      <p:pic>
        <p:nvPicPr>
          <p:cNvPr id="5" name="Picture 4">
            <a:extLst>
              <a:ext uri="{FF2B5EF4-FFF2-40B4-BE49-F238E27FC236}">
                <a16:creationId xmlns:a16="http://schemas.microsoft.com/office/drawing/2014/main" id="{CA01B31D-D628-40CD-A328-9C8D6856F402}"/>
              </a:ext>
            </a:extLst>
          </p:cNvPr>
          <p:cNvPicPr>
            <a:picLocks noChangeAspect="1"/>
          </p:cNvPicPr>
          <p:nvPr/>
        </p:nvPicPr>
        <p:blipFill>
          <a:blip r:embed="rId2"/>
          <a:stretch>
            <a:fillRect/>
          </a:stretch>
        </p:blipFill>
        <p:spPr>
          <a:xfrm>
            <a:off x="5697940" y="1325879"/>
            <a:ext cx="6494060" cy="1899590"/>
          </a:xfrm>
          <a:prstGeom prst="rect">
            <a:avLst/>
          </a:prstGeom>
        </p:spPr>
      </p:pic>
    </p:spTree>
    <p:extLst>
      <p:ext uri="{BB962C8B-B14F-4D97-AF65-F5344CB8AC3E}">
        <p14:creationId xmlns:p14="http://schemas.microsoft.com/office/powerpoint/2010/main" val="338995313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Text Placeholder 2"/>
          <p:cNvSpPr>
            <a:spLocks noGrp="1"/>
          </p:cNvSpPr>
          <p:nvPr>
            <p:ph type="body" idx="1"/>
          </p:nvPr>
        </p:nvSpPr>
        <p:spPr>
          <a:xfrm>
            <a:off x="1711205" y="1601696"/>
            <a:ext cx="8631936" cy="3654608"/>
          </a:xfrm>
        </p:spPr>
        <p:txBody>
          <a:bodyPr>
            <a:normAutofit/>
          </a:bodyPr>
          <a:lstStyle/>
          <a:p>
            <a:pPr>
              <a:buFont typeface="+mj-lt"/>
              <a:buAutoNum type="arabicPeriod"/>
            </a:pPr>
            <a:r>
              <a:rPr lang="en-US" sz="1800" dirty="0"/>
              <a:t>Welcome and Introductions  </a:t>
            </a:r>
          </a:p>
          <a:p>
            <a:pPr>
              <a:buFont typeface="+mj-lt"/>
              <a:buAutoNum type="arabicPeriod"/>
            </a:pPr>
            <a:r>
              <a:rPr lang="en-US" sz="1800" dirty="0"/>
              <a:t>What To Expect from This Session</a:t>
            </a:r>
            <a:endParaRPr lang="en-US" sz="1800" i="1" dirty="0"/>
          </a:p>
          <a:p>
            <a:pPr>
              <a:buFont typeface="+mj-lt"/>
              <a:buAutoNum type="arabicPeriod"/>
            </a:pPr>
            <a:r>
              <a:rPr lang="en-US" sz="1800" dirty="0"/>
              <a:t>Drop Zones</a:t>
            </a:r>
          </a:p>
          <a:p>
            <a:pPr>
              <a:buFont typeface="+mj-lt"/>
              <a:buAutoNum type="arabicPeriod"/>
            </a:pPr>
            <a:r>
              <a:rPr lang="en-US" sz="1800" dirty="0"/>
              <a:t>Page and Field Configurator</a:t>
            </a:r>
          </a:p>
          <a:p>
            <a:pPr>
              <a:buFont typeface="+mj-lt"/>
              <a:buAutoNum type="arabicPeriod"/>
            </a:pPr>
            <a:r>
              <a:rPr lang="en-US" sz="1800" dirty="0"/>
              <a:t>Event Mapping</a:t>
            </a:r>
          </a:p>
          <a:p>
            <a:pPr>
              <a:buFont typeface="+mj-lt"/>
              <a:buAutoNum type="arabicPeriod"/>
            </a:pPr>
            <a:r>
              <a:rPr lang="en-US" sz="1800" dirty="0"/>
              <a:t>“Go Vanilla” Strategy</a:t>
            </a:r>
          </a:p>
          <a:p>
            <a:pPr>
              <a:buFont typeface="+mj-lt"/>
              <a:buAutoNum type="arabicPeriod"/>
            </a:pPr>
            <a:r>
              <a:rPr lang="en-US" sz="1800" dirty="0"/>
              <a:t>Creating Configuration-Based Fluid Bolt-On Applications</a:t>
            </a:r>
            <a:endParaRPr lang="en-US" sz="1800" i="1" dirty="0"/>
          </a:p>
          <a:p>
            <a:pPr>
              <a:buFont typeface="+mj-lt"/>
              <a:buAutoNum type="arabicPeriod"/>
            </a:pPr>
            <a:r>
              <a:rPr lang="en-US" sz="1800" dirty="0"/>
              <a:t>Q&amp;A</a:t>
            </a:r>
          </a:p>
        </p:txBody>
      </p:sp>
    </p:spTree>
    <p:extLst>
      <p:ext uri="{BB962C8B-B14F-4D97-AF65-F5344CB8AC3E}">
        <p14:creationId xmlns:p14="http://schemas.microsoft.com/office/powerpoint/2010/main" val="410707928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53EE2-320E-40EF-B883-76E198B09648}"/>
              </a:ext>
            </a:extLst>
          </p:cNvPr>
          <p:cNvSpPr>
            <a:spLocks noGrp="1"/>
          </p:cNvSpPr>
          <p:nvPr>
            <p:ph type="title"/>
          </p:nvPr>
        </p:nvSpPr>
        <p:spPr>
          <a:xfrm>
            <a:off x="338667" y="2703645"/>
            <a:ext cx="11514667" cy="548640"/>
          </a:xfrm>
        </p:spPr>
        <p:txBody>
          <a:bodyPr/>
          <a:lstStyle/>
          <a:p>
            <a:pPr algn="ctr"/>
            <a:r>
              <a:rPr lang="en-US" i="1" dirty="0"/>
              <a:t>Page and Field Configurator – Walkthrough</a:t>
            </a:r>
          </a:p>
        </p:txBody>
      </p:sp>
    </p:spTree>
    <p:extLst>
      <p:ext uri="{BB962C8B-B14F-4D97-AF65-F5344CB8AC3E}">
        <p14:creationId xmlns:p14="http://schemas.microsoft.com/office/powerpoint/2010/main" val="252471633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lliance 2019 Drop Zones Page Field Config Pass 1">
            <a:hlinkClick r:id="" action="ppaction://media"/>
            <a:extLst>
              <a:ext uri="{FF2B5EF4-FFF2-40B4-BE49-F238E27FC236}">
                <a16:creationId xmlns:a16="http://schemas.microsoft.com/office/drawing/2014/main" id="{2A2D5D80-68FF-4E7D-8371-F5A1DF5F384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 t="11274" r="1" b="7892"/>
          <a:stretch/>
        </p:blipFill>
        <p:spPr>
          <a:xfrm>
            <a:off x="18288" y="64008"/>
            <a:ext cx="12170664" cy="6556248"/>
          </a:xfrm>
          <a:prstGeom prst="rect">
            <a:avLst/>
          </a:prstGeom>
        </p:spPr>
      </p:pic>
    </p:spTree>
    <p:extLst>
      <p:ext uri="{BB962C8B-B14F-4D97-AF65-F5344CB8AC3E}">
        <p14:creationId xmlns:p14="http://schemas.microsoft.com/office/powerpoint/2010/main" val="21129956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1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282D4-FA88-4E16-A64A-D50A48E10BBD}"/>
              </a:ext>
            </a:extLst>
          </p:cNvPr>
          <p:cNvSpPr>
            <a:spLocks noGrp="1"/>
          </p:cNvSpPr>
          <p:nvPr>
            <p:ph type="title"/>
          </p:nvPr>
        </p:nvSpPr>
        <p:spPr/>
        <p:txBody>
          <a:bodyPr/>
          <a:lstStyle/>
          <a:p>
            <a:r>
              <a:rPr lang="en-US" dirty="0"/>
              <a:t>Page</a:t>
            </a:r>
            <a:r>
              <a:rPr lang="en-US" baseline="0" dirty="0"/>
              <a:t> and Field Configurator – Considerations and </a:t>
            </a:r>
            <a:r>
              <a:rPr lang="en-US" dirty="0"/>
              <a:t>Reference</a:t>
            </a:r>
          </a:p>
        </p:txBody>
      </p:sp>
      <p:sp>
        <p:nvSpPr>
          <p:cNvPr id="3" name="Text Placeholder 2">
            <a:extLst>
              <a:ext uri="{FF2B5EF4-FFF2-40B4-BE49-F238E27FC236}">
                <a16:creationId xmlns:a16="http://schemas.microsoft.com/office/drawing/2014/main" id="{9405AA3A-01E9-4BB2-A585-25B2AAF13F12}"/>
              </a:ext>
            </a:extLst>
          </p:cNvPr>
          <p:cNvSpPr>
            <a:spLocks noGrp="1"/>
          </p:cNvSpPr>
          <p:nvPr>
            <p:ph type="body" idx="1"/>
          </p:nvPr>
        </p:nvSpPr>
        <p:spPr>
          <a:xfrm>
            <a:off x="341375" y="1653427"/>
            <a:ext cx="11509248" cy="4030663"/>
          </a:xfrm>
        </p:spPr>
        <p:txBody>
          <a:bodyPr/>
          <a:lstStyle/>
          <a:p>
            <a:r>
              <a:rPr lang="en-US" dirty="0"/>
              <a:t>Remember that:</a:t>
            </a:r>
          </a:p>
          <a:p>
            <a:pPr lvl="1"/>
            <a:r>
              <a:rPr lang="en-US" dirty="0"/>
              <a:t>Configuration can be applied to registered components only. Secondary pages and other modal windows cannot use the Page and Field Configurator.</a:t>
            </a:r>
          </a:p>
          <a:p>
            <a:pPr lvl="1"/>
            <a:r>
              <a:rPr lang="en-US" dirty="0"/>
              <a:t>Configurations still require maintenance and migration – especially conditional and user list-specific ones.</a:t>
            </a:r>
          </a:p>
          <a:p>
            <a:pPr lvl="1"/>
            <a:r>
              <a:rPr lang="en-US" dirty="0"/>
              <a:t>Configurations must often be applied on multiple components where the same fields and pages appear.</a:t>
            </a:r>
          </a:p>
          <a:p>
            <a:r>
              <a:rPr lang="en-US" dirty="0">
                <a:solidFill>
                  <a:schemeClr val="accent6">
                    <a:lumMod val="60000"/>
                    <a:lumOff val="40000"/>
                  </a:schemeClr>
                </a:solidFill>
                <a:hlinkClick r:id="rId2">
                  <a:extLst>
                    <a:ext uri="{A12FA001-AC4F-418D-AE19-62706E023703}">
                      <ahyp:hlinkClr xmlns:ahyp="http://schemas.microsoft.com/office/drawing/2018/hyperlinkcolor" val="tx"/>
                    </a:ext>
                  </a:extLst>
                </a:hlinkClick>
              </a:rPr>
              <a:t>https://docs.oracle.com/cd/E90017_01/hcm92pbr16/eng/hcm/ecch/task_UsingPageAndFieldConfigurator.html</a:t>
            </a:r>
            <a:endParaRPr lang="en-US" dirty="0">
              <a:solidFill>
                <a:schemeClr val="accent6">
                  <a:lumMod val="60000"/>
                  <a:lumOff val="40000"/>
                </a:schemeClr>
              </a:solidFill>
            </a:endParaRPr>
          </a:p>
          <a:p>
            <a:r>
              <a:rPr lang="en-US" dirty="0">
                <a:solidFill>
                  <a:schemeClr val="accent6">
                    <a:lumMod val="60000"/>
                    <a:lumOff val="40000"/>
                  </a:schemeClr>
                </a:solidFill>
              </a:rPr>
              <a:t>https://www.youtube.com/watch?v=sJBeqK8gJ0A</a:t>
            </a:r>
          </a:p>
          <a:p>
            <a:endParaRPr lang="en-US" dirty="0"/>
          </a:p>
        </p:txBody>
      </p:sp>
    </p:spTree>
    <p:extLst>
      <p:ext uri="{BB962C8B-B14F-4D97-AF65-F5344CB8AC3E}">
        <p14:creationId xmlns:p14="http://schemas.microsoft.com/office/powerpoint/2010/main" val="350600141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A4DDA-18CA-4A57-923F-020A5EA1DEAE}"/>
              </a:ext>
            </a:extLst>
          </p:cNvPr>
          <p:cNvSpPr>
            <a:spLocks noGrp="1"/>
          </p:cNvSpPr>
          <p:nvPr>
            <p:ph type="title"/>
          </p:nvPr>
        </p:nvSpPr>
        <p:spPr/>
        <p:txBody>
          <a:bodyPr/>
          <a:lstStyle/>
          <a:p>
            <a:r>
              <a:rPr lang="en-US" dirty="0"/>
              <a:t>Event Mapping – Introduction</a:t>
            </a:r>
          </a:p>
        </p:txBody>
      </p:sp>
      <p:sp>
        <p:nvSpPr>
          <p:cNvPr id="3" name="Text Placeholder 2">
            <a:extLst>
              <a:ext uri="{FF2B5EF4-FFF2-40B4-BE49-F238E27FC236}">
                <a16:creationId xmlns:a16="http://schemas.microsoft.com/office/drawing/2014/main" id="{B94F01CE-808D-40FF-8A27-6D81EE6021A9}"/>
              </a:ext>
            </a:extLst>
          </p:cNvPr>
          <p:cNvSpPr>
            <a:spLocks noGrp="1"/>
          </p:cNvSpPr>
          <p:nvPr>
            <p:ph type="body" idx="1"/>
          </p:nvPr>
        </p:nvSpPr>
        <p:spPr/>
        <p:txBody>
          <a:bodyPr>
            <a:normAutofit/>
          </a:bodyPr>
          <a:lstStyle/>
          <a:p>
            <a:pPr marL="0" indent="0">
              <a:buNone/>
            </a:pPr>
            <a:r>
              <a:rPr lang="en-US" b="1" dirty="0"/>
              <a:t>Q: </a:t>
            </a:r>
            <a:r>
              <a:rPr lang="en-US" dirty="0"/>
              <a:t>What is</a:t>
            </a:r>
            <a:r>
              <a:rPr lang="en-US" baseline="0" dirty="0"/>
              <a:t> Event Mapping?</a:t>
            </a:r>
          </a:p>
          <a:p>
            <a:pPr marL="0" indent="0">
              <a:buNone/>
            </a:pPr>
            <a:r>
              <a:rPr lang="en-US" b="1" baseline="0" dirty="0">
                <a:solidFill>
                  <a:schemeClr val="accent3"/>
                </a:solidFill>
              </a:rPr>
              <a:t>A: </a:t>
            </a:r>
            <a:r>
              <a:rPr lang="en-US" baseline="0" dirty="0">
                <a:solidFill>
                  <a:schemeClr val="accent3"/>
                </a:solidFill>
              </a:rPr>
              <a:t>A </a:t>
            </a:r>
            <a:r>
              <a:rPr lang="en-US" dirty="0">
                <a:solidFill>
                  <a:schemeClr val="accent3"/>
                </a:solidFill>
              </a:rPr>
              <a:t>Tool to add custom code to delivered components, pages, records, and fields without modifying any delivered objects.</a:t>
            </a:r>
            <a:endParaRPr lang="en-US" baseline="0" dirty="0">
              <a:solidFill>
                <a:schemeClr val="accent3"/>
              </a:solidFill>
            </a:endParaRPr>
          </a:p>
          <a:p>
            <a:pPr marL="0" indent="0">
              <a:buNone/>
            </a:pPr>
            <a:r>
              <a:rPr lang="en-US" b="1" baseline="0" dirty="0"/>
              <a:t>Q:</a:t>
            </a:r>
            <a:r>
              <a:rPr lang="en-US" baseline="0" dirty="0"/>
              <a:t> What skill set do I need to use them?</a:t>
            </a:r>
          </a:p>
          <a:p>
            <a:pPr marL="0" indent="0">
              <a:buNone/>
            </a:pPr>
            <a:r>
              <a:rPr lang="en-US" b="1" baseline="0" dirty="0">
                <a:solidFill>
                  <a:schemeClr val="accent3"/>
                </a:solidFill>
              </a:rPr>
              <a:t>A:</a:t>
            </a:r>
            <a:r>
              <a:rPr lang="en-US" baseline="0" dirty="0">
                <a:solidFill>
                  <a:schemeClr val="accent3"/>
                </a:solidFill>
              </a:rPr>
              <a:t> </a:t>
            </a:r>
            <a:r>
              <a:rPr lang="en-US" dirty="0">
                <a:solidFill>
                  <a:schemeClr val="accent3"/>
                </a:solidFill>
              </a:rPr>
              <a:t>Technical – App Designer-based plus PIA configuration. You need to develop Application Class </a:t>
            </a:r>
            <a:r>
              <a:rPr lang="en-US" dirty="0" err="1">
                <a:solidFill>
                  <a:schemeClr val="accent3"/>
                </a:solidFill>
              </a:rPr>
              <a:t>PeopleCode</a:t>
            </a:r>
            <a:r>
              <a:rPr lang="en-US" dirty="0">
                <a:solidFill>
                  <a:schemeClr val="accent3"/>
                </a:solidFill>
              </a:rPr>
              <a:t>. You need to know the Portal Registry navigation for your target component.</a:t>
            </a:r>
            <a:endParaRPr lang="en-US" baseline="0" dirty="0">
              <a:solidFill>
                <a:schemeClr val="accent3"/>
              </a:solidFill>
            </a:endParaRPr>
          </a:p>
          <a:p>
            <a:pPr marL="0" indent="0">
              <a:buNone/>
            </a:pPr>
            <a:r>
              <a:rPr lang="en-US" b="1" baseline="0" dirty="0"/>
              <a:t>Q:</a:t>
            </a:r>
            <a:r>
              <a:rPr lang="en-US" baseline="0" dirty="0"/>
              <a:t> When is it available?</a:t>
            </a:r>
          </a:p>
          <a:p>
            <a:pPr marL="0" indent="0">
              <a:buNone/>
            </a:pPr>
            <a:r>
              <a:rPr lang="en-US" b="1" baseline="0" dirty="0">
                <a:solidFill>
                  <a:schemeClr val="accent3"/>
                </a:solidFill>
              </a:rPr>
              <a:t>A:</a:t>
            </a:r>
            <a:r>
              <a:rPr lang="en-US" b="1" dirty="0">
                <a:solidFill>
                  <a:schemeClr val="accent3"/>
                </a:solidFill>
              </a:rPr>
              <a:t> </a:t>
            </a:r>
            <a:r>
              <a:rPr lang="en-US" dirty="0">
                <a:solidFill>
                  <a:schemeClr val="accent3"/>
                </a:solidFill>
              </a:rPr>
              <a:t>Event Mapping became available with</a:t>
            </a:r>
            <a:r>
              <a:rPr lang="en-US" baseline="0" dirty="0">
                <a:solidFill>
                  <a:schemeClr val="accent3"/>
                </a:solidFill>
              </a:rPr>
              <a:t> PeopleTools 8.55.</a:t>
            </a:r>
            <a:endParaRPr lang="en-US" dirty="0"/>
          </a:p>
        </p:txBody>
      </p:sp>
    </p:spTree>
    <p:extLst>
      <p:ext uri="{BB962C8B-B14F-4D97-AF65-F5344CB8AC3E}">
        <p14:creationId xmlns:p14="http://schemas.microsoft.com/office/powerpoint/2010/main" val="2303041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A860A-9E55-4BC5-99C5-5C0F740F859B}"/>
              </a:ext>
            </a:extLst>
          </p:cNvPr>
          <p:cNvSpPr>
            <a:spLocks noGrp="1"/>
          </p:cNvSpPr>
          <p:nvPr>
            <p:ph type="title"/>
          </p:nvPr>
        </p:nvSpPr>
        <p:spPr/>
        <p:txBody>
          <a:bodyPr/>
          <a:lstStyle/>
          <a:p>
            <a:r>
              <a:rPr lang="en-US" dirty="0"/>
              <a:t>Event Mapping – How-To</a:t>
            </a:r>
          </a:p>
        </p:txBody>
      </p:sp>
      <p:sp>
        <p:nvSpPr>
          <p:cNvPr id="3" name="Text Placeholder 2">
            <a:extLst>
              <a:ext uri="{FF2B5EF4-FFF2-40B4-BE49-F238E27FC236}">
                <a16:creationId xmlns:a16="http://schemas.microsoft.com/office/drawing/2014/main" id="{F4531A81-F0E2-4186-A013-0899CA96C665}"/>
              </a:ext>
            </a:extLst>
          </p:cNvPr>
          <p:cNvSpPr>
            <a:spLocks noGrp="1"/>
          </p:cNvSpPr>
          <p:nvPr>
            <p:ph type="body" idx="1"/>
          </p:nvPr>
        </p:nvSpPr>
        <p:spPr>
          <a:xfrm>
            <a:off x="341375" y="1325879"/>
            <a:ext cx="5422427" cy="4890676"/>
          </a:xfrm>
        </p:spPr>
        <p:txBody>
          <a:bodyPr>
            <a:normAutofit/>
          </a:bodyPr>
          <a:lstStyle/>
          <a:p>
            <a:pPr>
              <a:buFont typeface="+mj-lt"/>
              <a:buAutoNum type="arabicPeriod"/>
            </a:pPr>
            <a:r>
              <a:rPr lang="en-US" b="1" dirty="0"/>
              <a:t>Write Application Class </a:t>
            </a:r>
            <a:r>
              <a:rPr lang="en-US" b="1" dirty="0" err="1"/>
              <a:t>PeopleCode</a:t>
            </a:r>
            <a:endParaRPr lang="en-US" b="1" dirty="0"/>
          </a:p>
          <a:p>
            <a:pPr>
              <a:buFont typeface="+mj-lt"/>
              <a:buAutoNum type="arabicPeriod"/>
            </a:pPr>
            <a:r>
              <a:rPr lang="en-US" b="1" dirty="0"/>
              <a:t>Define an App Class Related Content Service</a:t>
            </a:r>
          </a:p>
          <a:p>
            <a:pPr lvl="1"/>
            <a:r>
              <a:rPr lang="en-US" dirty="0"/>
              <a:t>PeopleTools &gt; Portal &gt; Related Content Service &gt; Define Related Content Service</a:t>
            </a:r>
          </a:p>
          <a:p>
            <a:pPr>
              <a:buFont typeface="+mj-lt"/>
              <a:buAutoNum type="arabicPeriod"/>
            </a:pPr>
            <a:r>
              <a:rPr lang="en-US" b="1" dirty="0"/>
              <a:t>Find the Portal Registry navigation path to the target Component</a:t>
            </a:r>
          </a:p>
          <a:p>
            <a:pPr lvl="1"/>
            <a:r>
              <a:rPr lang="en-US" dirty="0"/>
              <a:t>Use Ctrl-Shift-J for the Component name, then Enterprise Components &gt; Find Object Navigation</a:t>
            </a:r>
          </a:p>
          <a:p>
            <a:pPr>
              <a:buFont typeface="+mj-lt"/>
              <a:buAutoNum type="arabicPeriod"/>
            </a:pPr>
            <a:r>
              <a:rPr lang="en-US" b="1" dirty="0"/>
              <a:t>Create an Event Map to tie the Related Content Service to the component-level </a:t>
            </a:r>
            <a:r>
              <a:rPr lang="en-US" b="1" dirty="0" err="1"/>
              <a:t>PeopleCode</a:t>
            </a:r>
            <a:r>
              <a:rPr lang="en-US" b="1" dirty="0"/>
              <a:t> event</a:t>
            </a:r>
          </a:p>
          <a:p>
            <a:pPr lvl="1"/>
            <a:r>
              <a:rPr lang="en-US" dirty="0"/>
              <a:t>PeopleTools &gt; Portal &gt; Related Content Service &gt; Manage Related Content Service</a:t>
            </a:r>
          </a:p>
          <a:p>
            <a:endParaRPr lang="en-US" dirty="0"/>
          </a:p>
          <a:p>
            <a:endParaRPr lang="en-US" dirty="0"/>
          </a:p>
          <a:p>
            <a:endParaRPr lang="en-US" dirty="0"/>
          </a:p>
        </p:txBody>
      </p:sp>
      <p:sp>
        <p:nvSpPr>
          <p:cNvPr id="5" name="TextBox 4">
            <a:extLst>
              <a:ext uri="{FF2B5EF4-FFF2-40B4-BE49-F238E27FC236}">
                <a16:creationId xmlns:a16="http://schemas.microsoft.com/office/drawing/2014/main" id="{CA5C757C-0AC1-4229-86AD-B810E3ED5F54}"/>
              </a:ext>
            </a:extLst>
          </p:cNvPr>
          <p:cNvSpPr txBox="1"/>
          <p:nvPr/>
        </p:nvSpPr>
        <p:spPr>
          <a:xfrm>
            <a:off x="6262099" y="1417321"/>
            <a:ext cx="6431622" cy="25237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400" dirty="0">
                <a:solidFill>
                  <a:srgbClr val="0070C0"/>
                </a:solidFill>
                <a:latin typeface="Consolas" panose="020B0609020204030204" pitchFamily="49" charset="0"/>
              </a:rPr>
              <a:t>import </a:t>
            </a:r>
            <a:r>
              <a:rPr lang="en-US" sz="1400" dirty="0" err="1">
                <a:solidFill>
                  <a:srgbClr val="0070C0"/>
                </a:solidFill>
                <a:latin typeface="Consolas" panose="020B0609020204030204" pitchFamily="49" charset="0"/>
              </a:rPr>
              <a:t>PT_RCF:ServiceInterface</a:t>
            </a:r>
            <a:r>
              <a:rPr lang="en-US" sz="1400" dirty="0">
                <a:solidFill>
                  <a:srgbClr val="0070C0"/>
                </a:solidFill>
                <a:latin typeface="Consolas" panose="020B0609020204030204" pitchFamily="49" charset="0"/>
              </a:rPr>
              <a:t>;</a:t>
            </a:r>
          </a:p>
          <a:p>
            <a:endParaRPr lang="en-US" sz="1400" dirty="0">
              <a:solidFill>
                <a:srgbClr val="0070C0"/>
              </a:solidFill>
              <a:latin typeface="Consolas" panose="020B0609020204030204" pitchFamily="49" charset="0"/>
            </a:endParaRPr>
          </a:p>
          <a:p>
            <a:r>
              <a:rPr lang="en-US" sz="1400" dirty="0">
                <a:solidFill>
                  <a:srgbClr val="0070C0"/>
                </a:solidFill>
                <a:latin typeface="Consolas" panose="020B0609020204030204" pitchFamily="49" charset="0"/>
              </a:rPr>
              <a:t>class [</a:t>
            </a:r>
            <a:r>
              <a:rPr lang="en-US" sz="1400" dirty="0" err="1">
                <a:solidFill>
                  <a:srgbClr val="0070C0"/>
                </a:solidFill>
                <a:latin typeface="Consolas" panose="020B0609020204030204" pitchFamily="49" charset="0"/>
              </a:rPr>
              <a:t>classname</a:t>
            </a:r>
            <a:r>
              <a:rPr lang="en-US" sz="1400" dirty="0">
                <a:solidFill>
                  <a:srgbClr val="0070C0"/>
                </a:solidFill>
                <a:latin typeface="Consolas" panose="020B0609020204030204" pitchFamily="49" charset="0"/>
              </a:rPr>
              <a:t>] implements </a:t>
            </a:r>
            <a:r>
              <a:rPr lang="en-US" sz="1400" dirty="0" err="1">
                <a:solidFill>
                  <a:srgbClr val="0070C0"/>
                </a:solidFill>
                <a:latin typeface="Consolas" panose="020B0609020204030204" pitchFamily="49" charset="0"/>
              </a:rPr>
              <a:t>PT_RCF:ServiceInterface</a:t>
            </a:r>
            <a:endParaRPr lang="en-US" sz="1400" dirty="0">
              <a:solidFill>
                <a:srgbClr val="0070C0"/>
              </a:solidFill>
              <a:latin typeface="Consolas" panose="020B0609020204030204" pitchFamily="49" charset="0"/>
            </a:endParaRPr>
          </a:p>
          <a:p>
            <a:r>
              <a:rPr lang="en-US" sz="1400" dirty="0">
                <a:solidFill>
                  <a:srgbClr val="0070C0"/>
                </a:solidFill>
                <a:latin typeface="Consolas" panose="020B0609020204030204" pitchFamily="49" charset="0"/>
              </a:rPr>
              <a:t>   method execute();</a:t>
            </a:r>
          </a:p>
          <a:p>
            <a:r>
              <a:rPr lang="en-US" sz="1400" dirty="0">
                <a:solidFill>
                  <a:srgbClr val="0070C0"/>
                </a:solidFill>
                <a:latin typeface="Consolas" panose="020B0609020204030204" pitchFamily="49" charset="0"/>
              </a:rPr>
              <a:t>end-class;</a:t>
            </a:r>
          </a:p>
          <a:p>
            <a:endParaRPr lang="en-US" sz="1400" dirty="0">
              <a:solidFill>
                <a:srgbClr val="0070C0"/>
              </a:solidFill>
              <a:latin typeface="Consolas" panose="020B0609020204030204" pitchFamily="49" charset="0"/>
            </a:endParaRPr>
          </a:p>
          <a:p>
            <a:r>
              <a:rPr lang="en-US" sz="1400" dirty="0">
                <a:solidFill>
                  <a:srgbClr val="0070C0"/>
                </a:solidFill>
                <a:latin typeface="Consolas" panose="020B0609020204030204" pitchFamily="49" charset="0"/>
              </a:rPr>
              <a:t>method execute</a:t>
            </a:r>
          </a:p>
          <a:p>
            <a:r>
              <a:rPr lang="en-US" sz="1400" dirty="0">
                <a:solidFill>
                  <a:srgbClr val="0070C0"/>
                </a:solidFill>
                <a:latin typeface="Consolas" panose="020B0609020204030204" pitchFamily="49" charset="0"/>
              </a:rPr>
              <a:t>   /* Extends/implements </a:t>
            </a:r>
            <a:r>
              <a:rPr lang="en-US" sz="1400" dirty="0" err="1">
                <a:solidFill>
                  <a:srgbClr val="0070C0"/>
                </a:solidFill>
                <a:latin typeface="Consolas" panose="020B0609020204030204" pitchFamily="49" charset="0"/>
              </a:rPr>
              <a:t>PT_RCF:ServiceInterface.execute</a:t>
            </a:r>
            <a:r>
              <a:rPr lang="en-US" sz="1400" dirty="0">
                <a:solidFill>
                  <a:srgbClr val="0070C0"/>
                </a:solidFill>
                <a:latin typeface="Consolas" panose="020B0609020204030204" pitchFamily="49" charset="0"/>
              </a:rPr>
              <a:t> */</a:t>
            </a:r>
          </a:p>
          <a:p>
            <a:r>
              <a:rPr lang="en-US" sz="1400" dirty="0">
                <a:solidFill>
                  <a:srgbClr val="0070C0"/>
                </a:solidFill>
                <a:latin typeface="Consolas" panose="020B0609020204030204" pitchFamily="49" charset="0"/>
              </a:rPr>
              <a:t>   [your code]</a:t>
            </a:r>
          </a:p>
          <a:p>
            <a:r>
              <a:rPr lang="en-US" sz="1400" dirty="0">
                <a:solidFill>
                  <a:srgbClr val="0070C0"/>
                </a:solidFill>
                <a:latin typeface="Consolas" panose="020B0609020204030204" pitchFamily="49" charset="0"/>
              </a:rPr>
              <a:t>end-method;</a:t>
            </a:r>
          </a:p>
          <a:p>
            <a:pPr marL="0" marR="0" indent="0" algn="l" defTabSz="9144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000000"/>
              </a:solidFill>
              <a:effectLst/>
              <a:uFillTx/>
              <a:latin typeface="+mj-lt"/>
              <a:ea typeface="+mj-ea"/>
              <a:cs typeface="+mj-cs"/>
              <a:sym typeface="Arial"/>
            </a:endParaRPr>
          </a:p>
        </p:txBody>
      </p:sp>
    </p:spTree>
    <p:extLst>
      <p:ext uri="{BB962C8B-B14F-4D97-AF65-F5344CB8AC3E}">
        <p14:creationId xmlns:p14="http://schemas.microsoft.com/office/powerpoint/2010/main" val="395554792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53EE2-320E-40EF-B883-76E198B09648}"/>
              </a:ext>
            </a:extLst>
          </p:cNvPr>
          <p:cNvSpPr>
            <a:spLocks noGrp="1"/>
          </p:cNvSpPr>
          <p:nvPr>
            <p:ph type="title"/>
          </p:nvPr>
        </p:nvSpPr>
        <p:spPr>
          <a:xfrm>
            <a:off x="338667" y="2703645"/>
            <a:ext cx="11514667" cy="548640"/>
          </a:xfrm>
        </p:spPr>
        <p:txBody>
          <a:bodyPr/>
          <a:lstStyle/>
          <a:p>
            <a:pPr algn="ctr"/>
            <a:r>
              <a:rPr lang="en-US" i="1" dirty="0"/>
              <a:t>Event Mapping – Walkthrough</a:t>
            </a:r>
          </a:p>
        </p:txBody>
      </p:sp>
    </p:spTree>
    <p:extLst>
      <p:ext uri="{BB962C8B-B14F-4D97-AF65-F5344CB8AC3E}">
        <p14:creationId xmlns:p14="http://schemas.microsoft.com/office/powerpoint/2010/main" val="399014383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lliance 2019 Drop Zones Event Mapping Pass 1">
            <a:hlinkClick r:id="" action="ppaction://media"/>
            <a:extLst>
              <a:ext uri="{FF2B5EF4-FFF2-40B4-BE49-F238E27FC236}">
                <a16:creationId xmlns:a16="http://schemas.microsoft.com/office/drawing/2014/main" id="{A06DCE4F-EF19-41FA-877C-5350AA4D7B5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1274" b="7892"/>
          <a:stretch/>
        </p:blipFill>
        <p:spPr>
          <a:xfrm>
            <a:off x="18288" y="64008"/>
            <a:ext cx="12170664" cy="6556248"/>
          </a:xfrm>
          <a:prstGeom prst="rect">
            <a:avLst/>
          </a:prstGeom>
        </p:spPr>
      </p:pic>
    </p:spTree>
    <p:extLst>
      <p:ext uri="{BB962C8B-B14F-4D97-AF65-F5344CB8AC3E}">
        <p14:creationId xmlns:p14="http://schemas.microsoft.com/office/powerpoint/2010/main" val="2791353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7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A860A-9E55-4BC5-99C5-5C0F740F859B}"/>
              </a:ext>
            </a:extLst>
          </p:cNvPr>
          <p:cNvSpPr>
            <a:spLocks noGrp="1"/>
          </p:cNvSpPr>
          <p:nvPr>
            <p:ph type="title"/>
          </p:nvPr>
        </p:nvSpPr>
        <p:spPr/>
        <p:txBody>
          <a:bodyPr/>
          <a:lstStyle/>
          <a:p>
            <a:r>
              <a:rPr lang="en-US" dirty="0"/>
              <a:t>Event Mapping – Reference</a:t>
            </a:r>
          </a:p>
        </p:txBody>
      </p:sp>
      <p:sp>
        <p:nvSpPr>
          <p:cNvPr id="3" name="Text Placeholder 2">
            <a:extLst>
              <a:ext uri="{FF2B5EF4-FFF2-40B4-BE49-F238E27FC236}">
                <a16:creationId xmlns:a16="http://schemas.microsoft.com/office/drawing/2014/main" id="{F4531A81-F0E2-4186-A013-0899CA96C665}"/>
              </a:ext>
            </a:extLst>
          </p:cNvPr>
          <p:cNvSpPr>
            <a:spLocks noGrp="1"/>
          </p:cNvSpPr>
          <p:nvPr>
            <p:ph type="body" idx="1"/>
          </p:nvPr>
        </p:nvSpPr>
        <p:spPr/>
        <p:txBody>
          <a:bodyPr>
            <a:normAutofit/>
          </a:bodyPr>
          <a:lstStyle/>
          <a:p>
            <a:r>
              <a:rPr lang="en-US" dirty="0"/>
              <a:t>Remember that:</a:t>
            </a:r>
          </a:p>
          <a:p>
            <a:pPr lvl="1"/>
            <a:r>
              <a:rPr lang="en-US" dirty="0"/>
              <a:t>A new Event Mapping indicator in App Designer shows whether a component has Event Mappings associated.</a:t>
            </a:r>
          </a:p>
          <a:p>
            <a:pPr lvl="1"/>
            <a:r>
              <a:rPr lang="en-US" dirty="0"/>
              <a:t>Event Mappings could be hard to remember about. Where is this behavior coming from?? Document well!</a:t>
            </a:r>
          </a:p>
          <a:p>
            <a:pPr lvl="1"/>
            <a:r>
              <a:rPr lang="en-US" dirty="0"/>
              <a:t>Be careful that you are using the correct Portal Registry navigation. You can bring up any record and field name on any target component reference, including the right record and field on the wrong content reference!</a:t>
            </a:r>
          </a:p>
          <a:p>
            <a:r>
              <a:rPr lang="en-US" dirty="0">
                <a:solidFill>
                  <a:schemeClr val="accent6">
                    <a:lumMod val="60000"/>
                    <a:lumOff val="40000"/>
                  </a:schemeClr>
                </a:solidFill>
                <a:hlinkClick r:id="rId2">
                  <a:extLst>
                    <a:ext uri="{A12FA001-AC4F-418D-AE19-62706E023703}">
                      <ahyp:hlinkClr xmlns:ahyp="http://schemas.microsoft.com/office/drawing/2018/hyperlinkcolor" val="tx"/>
                    </a:ext>
                  </a:extLst>
                </a:hlinkClick>
              </a:rPr>
              <a:t>https://docs.oracle.com/cd/E99483_01/pt857pbr1/eng/pt/tprt/task_CreatingAndManagingRelatedContentServiceDefinitions.html#u2b82b080-4b59-475d-9d33-21afbfe75d7f</a:t>
            </a:r>
            <a:endParaRPr lang="en-US" dirty="0">
              <a:solidFill>
                <a:schemeClr val="accent6">
                  <a:lumMod val="60000"/>
                  <a:lumOff val="40000"/>
                </a:schemeClr>
              </a:solidFill>
            </a:endParaRPr>
          </a:p>
          <a:p>
            <a:r>
              <a:rPr lang="en-US" dirty="0">
                <a:solidFill>
                  <a:schemeClr val="accent6">
                    <a:lumMod val="60000"/>
                    <a:lumOff val="40000"/>
                  </a:schemeClr>
                </a:solidFill>
                <a:hlinkClick r:id="rId3">
                  <a:extLst>
                    <a:ext uri="{A12FA001-AC4F-418D-AE19-62706E023703}">
                      <ahyp:hlinkClr xmlns:ahyp="http://schemas.microsoft.com/office/drawing/2018/hyperlinkcolor" val="tx"/>
                    </a:ext>
                  </a:extLst>
                </a:hlinkClick>
              </a:rPr>
              <a:t>https://docs.oracle.com/cd/E99483_01/pt857pbr1/eng/pt/tprt/task_MappingApplicationClassPeopleCodeToComponentEvents.html</a:t>
            </a:r>
            <a:endParaRPr lang="en-US" dirty="0">
              <a:solidFill>
                <a:schemeClr val="accent6">
                  <a:lumMod val="60000"/>
                  <a:lumOff val="40000"/>
                </a:schemeClr>
              </a:solidFill>
            </a:endParaRPr>
          </a:p>
          <a:p>
            <a:pPr marL="0" indent="0">
              <a:buNone/>
            </a:pPr>
            <a:endParaRPr lang="en-US" dirty="0">
              <a:solidFill>
                <a:schemeClr val="accent6">
                  <a:lumMod val="60000"/>
                  <a:lumOff val="40000"/>
                </a:schemeClr>
              </a:solidFill>
            </a:endParaRPr>
          </a:p>
          <a:p>
            <a:endParaRPr lang="en-US" dirty="0"/>
          </a:p>
          <a:p>
            <a:endParaRPr lang="en-US" dirty="0"/>
          </a:p>
        </p:txBody>
      </p:sp>
    </p:spTree>
    <p:extLst>
      <p:ext uri="{BB962C8B-B14F-4D97-AF65-F5344CB8AC3E}">
        <p14:creationId xmlns:p14="http://schemas.microsoft.com/office/powerpoint/2010/main" val="311647535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80FAB-336D-4A04-B1FE-C34B41A83498}"/>
              </a:ext>
            </a:extLst>
          </p:cNvPr>
          <p:cNvSpPr>
            <a:spLocks noGrp="1"/>
          </p:cNvSpPr>
          <p:nvPr>
            <p:ph type="title"/>
          </p:nvPr>
        </p:nvSpPr>
        <p:spPr/>
        <p:txBody>
          <a:bodyPr/>
          <a:lstStyle/>
          <a:p>
            <a:r>
              <a:rPr lang="en-US" dirty="0"/>
              <a:t>Strategic</a:t>
            </a:r>
            <a:r>
              <a:rPr lang="en-US" baseline="0" dirty="0"/>
              <a:t> Considerations for Going Vanilla</a:t>
            </a:r>
            <a:endParaRPr lang="en-US" dirty="0"/>
          </a:p>
        </p:txBody>
      </p:sp>
      <p:sp>
        <p:nvSpPr>
          <p:cNvPr id="3" name="Text Placeholder 2">
            <a:extLst>
              <a:ext uri="{FF2B5EF4-FFF2-40B4-BE49-F238E27FC236}">
                <a16:creationId xmlns:a16="http://schemas.microsoft.com/office/drawing/2014/main" id="{B57037E7-373C-4E36-B249-3AC693F29571}"/>
              </a:ext>
            </a:extLst>
          </p:cNvPr>
          <p:cNvSpPr>
            <a:spLocks noGrp="1"/>
          </p:cNvSpPr>
          <p:nvPr>
            <p:ph type="body" idx="1"/>
          </p:nvPr>
        </p:nvSpPr>
        <p:spPr/>
        <p:txBody>
          <a:bodyPr/>
          <a:lstStyle/>
          <a:p>
            <a:r>
              <a:rPr lang="en-US" dirty="0"/>
              <a:t>Going Vanilla doesn’t mean you can’t get the functionality you want, it means getting what you want at the lowest Total Cost of Ownership</a:t>
            </a:r>
          </a:p>
          <a:p>
            <a:r>
              <a:rPr lang="en-US" dirty="0"/>
              <a:t>Traditional Upgrade vs. Selective Adoption – Hitting your mods more and more frequently</a:t>
            </a:r>
          </a:p>
          <a:p>
            <a:r>
              <a:rPr lang="en-US" dirty="0"/>
              <a:t>Agility in leveraging new functionality from Oracle</a:t>
            </a:r>
          </a:p>
          <a:p>
            <a:r>
              <a:rPr lang="en-US" dirty="0"/>
              <a:t>Avoid Maintenance Gridlock – What is the ratio of ongoing maintenance effort to initial development effort? High-ratio mods kill future automation opportunities</a:t>
            </a:r>
          </a:p>
        </p:txBody>
      </p:sp>
      <p:sp>
        <p:nvSpPr>
          <p:cNvPr id="4" name="TextBox 3">
            <a:extLst>
              <a:ext uri="{FF2B5EF4-FFF2-40B4-BE49-F238E27FC236}">
                <a16:creationId xmlns:a16="http://schemas.microsoft.com/office/drawing/2014/main" id="{2A96D30D-234D-499F-B6A0-15A980484B1A}"/>
              </a:ext>
            </a:extLst>
          </p:cNvPr>
          <p:cNvSpPr txBox="1"/>
          <p:nvPr/>
        </p:nvSpPr>
        <p:spPr>
          <a:xfrm>
            <a:off x="2651124" y="4241114"/>
            <a:ext cx="688975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i="1" dirty="0">
                <a:solidFill>
                  <a:schemeClr val="accent3"/>
                </a:solidFill>
                <a:latin typeface="Open Sans"/>
              </a:rPr>
              <a:t>Maximize Value and Minimize Maintenance by Going Vanilla!</a:t>
            </a:r>
          </a:p>
          <a:p>
            <a:pPr marL="0" marR="0" indent="0" algn="l" defTabSz="9144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000000"/>
              </a:solidFill>
              <a:effectLst/>
              <a:uFillTx/>
              <a:latin typeface="Open Sans"/>
              <a:sym typeface="Arial"/>
            </a:endParaRPr>
          </a:p>
        </p:txBody>
      </p:sp>
    </p:spTree>
    <p:extLst>
      <p:ext uri="{BB962C8B-B14F-4D97-AF65-F5344CB8AC3E}">
        <p14:creationId xmlns:p14="http://schemas.microsoft.com/office/powerpoint/2010/main" val="23736567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820F8-7F39-491B-A450-4D59025D19CA}"/>
              </a:ext>
            </a:extLst>
          </p:cNvPr>
          <p:cNvSpPr>
            <a:spLocks noGrp="1"/>
          </p:cNvSpPr>
          <p:nvPr>
            <p:ph type="title"/>
          </p:nvPr>
        </p:nvSpPr>
        <p:spPr/>
        <p:txBody>
          <a:bodyPr/>
          <a:lstStyle/>
          <a:p>
            <a:r>
              <a:rPr lang="en-US" dirty="0"/>
              <a:t>What Is Vanilla?</a:t>
            </a:r>
          </a:p>
        </p:txBody>
      </p:sp>
      <p:sp>
        <p:nvSpPr>
          <p:cNvPr id="3" name="Text Placeholder 2">
            <a:extLst>
              <a:ext uri="{FF2B5EF4-FFF2-40B4-BE49-F238E27FC236}">
                <a16:creationId xmlns:a16="http://schemas.microsoft.com/office/drawing/2014/main" id="{9836C5A1-1917-4EA5-B4A4-C36869116E76}"/>
              </a:ext>
            </a:extLst>
          </p:cNvPr>
          <p:cNvSpPr>
            <a:spLocks noGrp="1"/>
          </p:cNvSpPr>
          <p:nvPr>
            <p:ph type="body" idx="1"/>
          </p:nvPr>
        </p:nvSpPr>
        <p:spPr>
          <a:xfrm>
            <a:off x="761999" y="1325881"/>
            <a:ext cx="11088623" cy="4030663"/>
          </a:xfrm>
        </p:spPr>
        <p:txBody>
          <a:bodyPr>
            <a:normAutofit/>
          </a:bodyPr>
          <a:lstStyle/>
          <a:p>
            <a:pPr marL="0" indent="0">
              <a:buNone/>
            </a:pPr>
            <a:r>
              <a:rPr lang="en-US" sz="2800" dirty="0"/>
              <a:t>Isn’t Vanilla: Modifications to App Designer-level delivered</a:t>
            </a:r>
            <a:r>
              <a:rPr lang="en-US" sz="2800" baseline="0" dirty="0"/>
              <a:t> PS objects</a:t>
            </a:r>
          </a:p>
          <a:p>
            <a:pPr marL="0" indent="0">
              <a:buNone/>
            </a:pPr>
            <a:r>
              <a:rPr lang="en-US" sz="2800" baseline="0" dirty="0"/>
              <a:t>Is Vanilla: Leveraging configuration options</a:t>
            </a:r>
          </a:p>
          <a:p>
            <a:pPr marL="0" indent="0">
              <a:buNone/>
            </a:pPr>
            <a:r>
              <a:rPr lang="en-US" sz="2800" baseline="0" dirty="0"/>
              <a:t>Is Vanilla: Touchless extensions of existing features</a:t>
            </a:r>
          </a:p>
          <a:p>
            <a:pPr marL="0" indent="0">
              <a:buNone/>
            </a:pPr>
            <a:r>
              <a:rPr lang="en-US" sz="2800" baseline="0" dirty="0"/>
              <a:t>Is Vanilla: Bolt-on applications</a:t>
            </a:r>
            <a:endParaRPr lang="en-US" sz="2800" dirty="0"/>
          </a:p>
        </p:txBody>
      </p:sp>
      <p:pic>
        <p:nvPicPr>
          <p:cNvPr id="8" name="Picture 7">
            <a:extLst>
              <a:ext uri="{FF2B5EF4-FFF2-40B4-BE49-F238E27FC236}">
                <a16:creationId xmlns:a16="http://schemas.microsoft.com/office/drawing/2014/main" id="{2FB09C36-5888-44DA-9A5F-90BD831154B9}"/>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2802" y="1250950"/>
            <a:ext cx="729047" cy="729047"/>
          </a:xfrm>
          <a:prstGeom prst="rect">
            <a:avLst/>
          </a:prstGeom>
        </p:spPr>
      </p:pic>
      <p:sp>
        <p:nvSpPr>
          <p:cNvPr id="9" name="TextBox 8">
            <a:extLst>
              <a:ext uri="{FF2B5EF4-FFF2-40B4-BE49-F238E27FC236}">
                <a16:creationId xmlns:a16="http://schemas.microsoft.com/office/drawing/2014/main" id="{662D797A-417C-408C-BAB4-4EDDE6B43A90}"/>
              </a:ext>
            </a:extLst>
          </p:cNvPr>
          <p:cNvSpPr txBox="1"/>
          <p:nvPr/>
        </p:nvSpPr>
        <p:spPr>
          <a:xfrm>
            <a:off x="3714750" y="5810250"/>
            <a:ext cx="4762500"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900" dirty="0">
                <a:hlinkClick r:id="rId3" tooltip="http://en.wikipedia.org/wiki/File:RedX.svg"/>
              </a:rPr>
              <a:t>This </a:t>
            </a:r>
            <a:r>
              <a:rPr lang="en-US" sz="900" dirty="0">
                <a:hlinkClick r:id="rId4" tooltip="https://creativecommons.org/licenses/by-sa/3.0/"/>
              </a:rPr>
              <a:t>CC BY-SA</a:t>
            </a:r>
            <a:endParaRPr lang="en-US" sz="900" dirty="0"/>
          </a:p>
        </p:txBody>
      </p:sp>
      <p:pic>
        <p:nvPicPr>
          <p:cNvPr id="11" name="Picture 10" descr="A close up of a logo&#10;&#10;Description automatically generated">
            <a:extLst>
              <a:ext uri="{FF2B5EF4-FFF2-40B4-BE49-F238E27FC236}">
                <a16:creationId xmlns:a16="http://schemas.microsoft.com/office/drawing/2014/main" id="{B8BBAB6A-1A48-4DC4-8EFB-D20D1E127F13}"/>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80600" y="1979997"/>
            <a:ext cx="403912" cy="510473"/>
          </a:xfrm>
          <a:prstGeom prst="rect">
            <a:avLst/>
          </a:prstGeom>
        </p:spPr>
      </p:pic>
      <p:pic>
        <p:nvPicPr>
          <p:cNvPr id="12" name="Picture 11" descr="A close up of a logo&#10;&#10;Description automatically generated">
            <a:extLst>
              <a:ext uri="{FF2B5EF4-FFF2-40B4-BE49-F238E27FC236}">
                <a16:creationId xmlns:a16="http://schemas.microsoft.com/office/drawing/2014/main" id="{A280EBB6-7A4C-4FED-9E34-E57DFE90BAB2}"/>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80600" y="2532986"/>
            <a:ext cx="403912" cy="510473"/>
          </a:xfrm>
          <a:prstGeom prst="rect">
            <a:avLst/>
          </a:prstGeom>
        </p:spPr>
      </p:pic>
      <p:pic>
        <p:nvPicPr>
          <p:cNvPr id="13" name="Picture 12" descr="A close up of a logo&#10;&#10;Description automatically generated">
            <a:extLst>
              <a:ext uri="{FF2B5EF4-FFF2-40B4-BE49-F238E27FC236}">
                <a16:creationId xmlns:a16="http://schemas.microsoft.com/office/drawing/2014/main" id="{3BC451B1-6AE8-4BD2-94D6-6CEE5B6E2A76}"/>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65369" y="3085975"/>
            <a:ext cx="403912" cy="510473"/>
          </a:xfrm>
          <a:prstGeom prst="rect">
            <a:avLst/>
          </a:prstGeom>
        </p:spPr>
      </p:pic>
    </p:spTree>
    <p:extLst>
      <p:ext uri="{BB962C8B-B14F-4D97-AF65-F5344CB8AC3E}">
        <p14:creationId xmlns:p14="http://schemas.microsoft.com/office/powerpoint/2010/main" val="8965143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1F7CC-B6F5-489E-84EE-E635F64BA610}"/>
              </a:ext>
            </a:extLst>
          </p:cNvPr>
          <p:cNvSpPr>
            <a:spLocks noGrp="1"/>
          </p:cNvSpPr>
          <p:nvPr>
            <p:ph type="title"/>
          </p:nvPr>
        </p:nvSpPr>
        <p:spPr/>
        <p:txBody>
          <a:bodyPr/>
          <a:lstStyle/>
          <a:p>
            <a:r>
              <a:rPr lang="en-US" dirty="0"/>
              <a:t>Gideon Taylor Consulting</a:t>
            </a:r>
            <a:br>
              <a:rPr lang="en-US" dirty="0"/>
            </a:br>
            <a:endParaRPr lang="en-US" dirty="0"/>
          </a:p>
        </p:txBody>
      </p:sp>
      <p:grpSp>
        <p:nvGrpSpPr>
          <p:cNvPr id="13" name="Group">
            <a:extLst>
              <a:ext uri="{FF2B5EF4-FFF2-40B4-BE49-F238E27FC236}">
                <a16:creationId xmlns:a16="http://schemas.microsoft.com/office/drawing/2014/main" id="{EAA3658C-63CD-440B-AE50-9E5B666A0E56}"/>
              </a:ext>
            </a:extLst>
          </p:cNvPr>
          <p:cNvGrpSpPr/>
          <p:nvPr/>
        </p:nvGrpSpPr>
        <p:grpSpPr>
          <a:xfrm>
            <a:off x="6948543" y="4431749"/>
            <a:ext cx="2385890" cy="892579"/>
            <a:chOff x="742701" y="0"/>
            <a:chExt cx="2385890" cy="892578"/>
          </a:xfrm>
        </p:grpSpPr>
        <p:pic>
          <p:nvPicPr>
            <p:cNvPr id="14" name="Picture 2" descr="Picture 2">
              <a:extLst>
                <a:ext uri="{FF2B5EF4-FFF2-40B4-BE49-F238E27FC236}">
                  <a16:creationId xmlns:a16="http://schemas.microsoft.com/office/drawing/2014/main" id="{254275AB-3785-4710-A198-77EDE03E4F96}"/>
                </a:ext>
              </a:extLst>
            </p:cNvPr>
            <p:cNvPicPr>
              <a:picLocks noChangeAspect="1"/>
            </p:cNvPicPr>
            <p:nvPr/>
          </p:nvPicPr>
          <p:blipFill>
            <a:blip r:embed="rId2"/>
            <a:stretch>
              <a:fillRect/>
            </a:stretch>
          </p:blipFill>
          <p:spPr>
            <a:xfrm>
              <a:off x="742701" y="0"/>
              <a:ext cx="1216355" cy="787568"/>
            </a:xfrm>
            <a:prstGeom prst="rect">
              <a:avLst/>
            </a:prstGeom>
            <a:ln w="12700" cap="flat">
              <a:noFill/>
              <a:miter lim="400000"/>
            </a:ln>
            <a:effectLst/>
          </p:spPr>
        </p:pic>
        <p:pic>
          <p:nvPicPr>
            <p:cNvPr id="15" name="Picture 3" descr="Picture 3">
              <a:extLst>
                <a:ext uri="{FF2B5EF4-FFF2-40B4-BE49-F238E27FC236}">
                  <a16:creationId xmlns:a16="http://schemas.microsoft.com/office/drawing/2014/main" id="{92193C09-2205-4194-A0FD-0A95581D037B}"/>
                </a:ext>
              </a:extLst>
            </p:cNvPr>
            <p:cNvPicPr>
              <a:picLocks noChangeAspect="1"/>
            </p:cNvPicPr>
            <p:nvPr/>
          </p:nvPicPr>
          <p:blipFill>
            <a:blip r:embed="rId3"/>
            <a:stretch>
              <a:fillRect/>
            </a:stretch>
          </p:blipFill>
          <p:spPr>
            <a:xfrm>
              <a:off x="1912236" y="0"/>
              <a:ext cx="1216355" cy="892578"/>
            </a:xfrm>
            <a:prstGeom prst="rect">
              <a:avLst/>
            </a:prstGeom>
            <a:ln w="12700" cap="flat">
              <a:noFill/>
              <a:miter lim="400000"/>
            </a:ln>
            <a:effectLst/>
          </p:spPr>
        </p:pic>
      </p:grpSp>
      <p:pic>
        <p:nvPicPr>
          <p:cNvPr id="4" name="Picture 3">
            <a:extLst>
              <a:ext uri="{FF2B5EF4-FFF2-40B4-BE49-F238E27FC236}">
                <a16:creationId xmlns:a16="http://schemas.microsoft.com/office/drawing/2014/main" id="{2AC96F34-F610-4A52-9D24-2C0B8596D4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4433" y="4431749"/>
            <a:ext cx="2715645" cy="892579"/>
          </a:xfrm>
          <a:prstGeom prst="rect">
            <a:avLst/>
          </a:prstGeom>
        </p:spPr>
      </p:pic>
      <p:pic>
        <p:nvPicPr>
          <p:cNvPr id="12" name="iStock_000012107866Small.jpg" descr="iStock_000012107866Small.jpg">
            <a:extLst>
              <a:ext uri="{FF2B5EF4-FFF2-40B4-BE49-F238E27FC236}">
                <a16:creationId xmlns:a16="http://schemas.microsoft.com/office/drawing/2014/main" id="{9289A399-B149-4707-A328-FA5E787A90C9}"/>
              </a:ext>
            </a:extLst>
          </p:cNvPr>
          <p:cNvPicPr>
            <a:picLocks noChangeAspect="1"/>
          </p:cNvPicPr>
          <p:nvPr/>
        </p:nvPicPr>
        <p:blipFill>
          <a:blip r:embed="rId5"/>
          <a:srcRect l="15314" t="244" r="117" b="244"/>
          <a:stretch>
            <a:fillRect/>
          </a:stretch>
        </p:blipFill>
        <p:spPr>
          <a:xfrm>
            <a:off x="6899105" y="127951"/>
            <a:ext cx="5269554" cy="4259962"/>
          </a:xfrm>
          <a:prstGeom prst="rect">
            <a:avLst/>
          </a:prstGeom>
          <a:ln w="12700">
            <a:miter lim="400000"/>
          </a:ln>
        </p:spPr>
      </p:pic>
      <p:sp>
        <p:nvSpPr>
          <p:cNvPr id="16" name="Content Placeholder 7">
            <a:extLst>
              <a:ext uri="{FF2B5EF4-FFF2-40B4-BE49-F238E27FC236}">
                <a16:creationId xmlns:a16="http://schemas.microsoft.com/office/drawing/2014/main" id="{BE349ACE-F148-46BA-815C-2734F3F8D268}"/>
              </a:ext>
            </a:extLst>
          </p:cNvPr>
          <p:cNvSpPr txBox="1">
            <a:spLocks noGrp="1"/>
          </p:cNvSpPr>
          <p:nvPr>
            <p:ph type="body" idx="1"/>
          </p:nvPr>
        </p:nvSpPr>
        <p:spPr>
          <a:xfrm>
            <a:off x="338667" y="1259013"/>
            <a:ext cx="5440341" cy="4030663"/>
          </a:xfrm>
          <a:prstGeom prst="rect">
            <a:avLst/>
          </a:prstGeom>
        </p:spPr>
        <p:txBody>
          <a:bodyPr>
            <a:noAutofit/>
          </a:bodyPr>
          <a:lstStyle/>
          <a:p>
            <a:pPr marL="0" indent="0">
              <a:spcBef>
                <a:spcPts val="1200"/>
              </a:spcBef>
              <a:buSzTx/>
              <a:buNone/>
              <a:defRPr sz="1600">
                <a:latin typeface="Open Sans"/>
                <a:ea typeface="Open Sans"/>
                <a:cs typeface="Open Sans"/>
                <a:sym typeface="Open Sans"/>
              </a:defRPr>
            </a:pPr>
            <a:r>
              <a:rPr sz="1800" dirty="0">
                <a:latin typeface="Open Sans"/>
              </a:rPr>
              <a:t>Gideon Taylor, headquartered in Pleasant Grove, Utah, is a PeopleSoft custom solutions provider for business, education, and government organizations. </a:t>
            </a:r>
          </a:p>
          <a:p>
            <a:pPr marL="0" indent="0">
              <a:spcBef>
                <a:spcPts val="1200"/>
              </a:spcBef>
              <a:buSzTx/>
              <a:buNone/>
              <a:defRPr sz="1600">
                <a:latin typeface="Open Sans"/>
                <a:ea typeface="Open Sans"/>
                <a:cs typeface="Open Sans"/>
                <a:sym typeface="Open Sans"/>
              </a:defRPr>
            </a:pPr>
            <a:r>
              <a:rPr sz="1800" dirty="0">
                <a:latin typeface="Open Sans"/>
              </a:rPr>
              <a:t>Our </a:t>
            </a:r>
            <a:r>
              <a:rPr sz="1800" dirty="0">
                <a:latin typeface="Open Sans"/>
                <a:ea typeface="Open Sans Semibold"/>
                <a:cs typeface="Open Sans Semibold"/>
                <a:sym typeface="Open Sans Semibold"/>
              </a:rPr>
              <a:t>MISSION</a:t>
            </a:r>
            <a:r>
              <a:rPr sz="1800" dirty="0">
                <a:latin typeface="Open Sans"/>
              </a:rPr>
              <a:t> is to </a:t>
            </a:r>
            <a:r>
              <a:rPr sz="1800" b="1" dirty="0">
                <a:latin typeface="Open Sans"/>
                <a:ea typeface="Open Sans Semibold"/>
                <a:cs typeface="Open Sans Semibold"/>
                <a:sym typeface="Open Sans Semibold"/>
              </a:rPr>
              <a:t>revolutionize business processes</a:t>
            </a:r>
            <a:r>
              <a:rPr sz="1800" dirty="0">
                <a:latin typeface="Open Sans"/>
              </a:rPr>
              <a:t> through innovative automation strategies, integration and custom development expertise, and electronic forms technology. </a:t>
            </a:r>
          </a:p>
          <a:p>
            <a:pPr marL="0" indent="0">
              <a:spcBef>
                <a:spcPts val="1200"/>
              </a:spcBef>
              <a:buSzTx/>
              <a:buNone/>
              <a:tabLst>
                <a:tab pos="4572000" algn="l"/>
                <a:tab pos="5943600" algn="l"/>
              </a:tabLst>
              <a:defRPr sz="1600">
                <a:latin typeface="Open Sans"/>
                <a:ea typeface="Open Sans"/>
                <a:cs typeface="Open Sans"/>
                <a:sym typeface="Open Sans"/>
              </a:defRPr>
            </a:pPr>
            <a:r>
              <a:rPr sz="1800" dirty="0">
                <a:latin typeface="Open Sans"/>
              </a:rPr>
              <a:t>Our </a:t>
            </a:r>
            <a:r>
              <a:rPr sz="1800" dirty="0">
                <a:latin typeface="Open Sans"/>
                <a:ea typeface="Open Sans Semibold"/>
                <a:cs typeface="Open Sans Semibold"/>
                <a:sym typeface="Open Sans Semibold"/>
              </a:rPr>
              <a:t>VISION</a:t>
            </a:r>
            <a:r>
              <a:rPr sz="1800" dirty="0">
                <a:latin typeface="Open Sans"/>
              </a:rPr>
              <a:t> is to help our clients work </a:t>
            </a:r>
            <a:r>
              <a:rPr sz="1800" b="1" dirty="0">
                <a:latin typeface="Open Sans"/>
                <a:ea typeface="Open Sans Semibold"/>
                <a:cs typeface="Open Sans Semibold"/>
                <a:sym typeface="Open Sans Semibold"/>
              </a:rPr>
              <a:t>simply</a:t>
            </a:r>
            <a:r>
              <a:rPr sz="1800" dirty="0">
                <a:latin typeface="Open Sans"/>
              </a:rPr>
              <a:t>, </a:t>
            </a:r>
            <a:r>
              <a:rPr sz="1800" b="1" dirty="0">
                <a:latin typeface="Open Sans"/>
                <a:ea typeface="Open Sans Semibold"/>
                <a:cs typeface="Open Sans Semibold"/>
                <a:sym typeface="Open Sans Semibold"/>
              </a:rPr>
              <a:t>effectively</a:t>
            </a:r>
            <a:r>
              <a:rPr sz="1800" dirty="0">
                <a:latin typeface="Open Sans"/>
              </a:rPr>
              <a:t>, </a:t>
            </a:r>
            <a:r>
              <a:rPr sz="1800" b="1" dirty="0">
                <a:latin typeface="Open Sans"/>
                <a:ea typeface="Open Sans Semibold"/>
                <a:cs typeface="Open Sans Semibold"/>
                <a:sym typeface="Open Sans Semibold"/>
              </a:rPr>
              <a:t>efficiently</a:t>
            </a:r>
            <a:r>
              <a:rPr sz="1800" dirty="0">
                <a:latin typeface="Open Sans"/>
              </a:rPr>
              <a:t>, and </a:t>
            </a:r>
            <a:r>
              <a:rPr sz="1800" b="1" dirty="0">
                <a:latin typeface="Open Sans"/>
                <a:ea typeface="Open Sans Semibold"/>
                <a:cs typeface="Open Sans Semibold"/>
                <a:sym typeface="Open Sans Semibold"/>
              </a:rPr>
              <a:t>flexibly</a:t>
            </a:r>
            <a:r>
              <a:rPr sz="1800" dirty="0">
                <a:latin typeface="Open Sans"/>
              </a:rPr>
              <a:t>.</a:t>
            </a:r>
          </a:p>
          <a:p>
            <a:pPr>
              <a:spcBef>
                <a:spcPts val="1200"/>
              </a:spcBef>
              <a:buSzTx/>
              <a:buNone/>
              <a:defRPr sz="1600">
                <a:latin typeface="Open Sans"/>
                <a:ea typeface="Open Sans"/>
                <a:cs typeface="Open Sans"/>
                <a:sym typeface="Open Sans"/>
              </a:defRPr>
            </a:pPr>
            <a:r>
              <a:rPr sz="1800" dirty="0">
                <a:latin typeface="Open Sans"/>
              </a:rPr>
              <a:t>Founded in 2001 by Paul Taylor,</a:t>
            </a:r>
          </a:p>
          <a:p>
            <a:pPr>
              <a:spcBef>
                <a:spcPts val="1200"/>
              </a:spcBef>
              <a:buSzTx/>
              <a:buNone/>
              <a:defRPr sz="1600">
                <a:latin typeface="Open Sans"/>
                <a:ea typeface="Open Sans"/>
                <a:cs typeface="Open Sans"/>
                <a:sym typeface="Open Sans"/>
              </a:defRPr>
            </a:pPr>
            <a:r>
              <a:rPr sz="1800" dirty="0">
                <a:latin typeface="Open Sans"/>
              </a:rPr>
              <a:t>Original creator of GT eForms™  and ePAF™</a:t>
            </a:r>
          </a:p>
        </p:txBody>
      </p:sp>
      <p:sp>
        <p:nvSpPr>
          <p:cNvPr id="17" name="Rectangle">
            <a:extLst>
              <a:ext uri="{FF2B5EF4-FFF2-40B4-BE49-F238E27FC236}">
                <a16:creationId xmlns:a16="http://schemas.microsoft.com/office/drawing/2014/main" id="{C548B624-B722-43BF-9DB1-9B3AFA59056D}"/>
              </a:ext>
            </a:extLst>
          </p:cNvPr>
          <p:cNvSpPr>
            <a:spLocks noChangeAspect="1"/>
          </p:cNvSpPr>
          <p:nvPr/>
        </p:nvSpPr>
        <p:spPr>
          <a:xfrm>
            <a:off x="6896327" y="128016"/>
            <a:ext cx="5278627" cy="4259059"/>
          </a:xfrm>
          <a:prstGeom prst="rect">
            <a:avLst/>
          </a:prstGeom>
          <a:solidFill>
            <a:srgbClr val="FFB669">
              <a:alpha val="40000"/>
            </a:srgbClr>
          </a:solidFill>
          <a:ln w="12700">
            <a:miter lim="400000"/>
          </a:ln>
        </p:spPr>
        <p:txBody>
          <a:bodyPr lIns="45719" rIns="45719" anchor="ctr"/>
          <a:lstStyle/>
          <a:p>
            <a:endParaRPr dirty="0">
              <a:latin typeface="Open Sans"/>
              <a:ea typeface="Open Sans"/>
              <a:cs typeface="Open Sans"/>
            </a:endParaRPr>
          </a:p>
        </p:txBody>
      </p:sp>
    </p:spTree>
    <p:extLst>
      <p:ext uri="{BB962C8B-B14F-4D97-AF65-F5344CB8AC3E}">
        <p14:creationId xmlns:p14="http://schemas.microsoft.com/office/powerpoint/2010/main" val="3807337455"/>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DB31-F5C2-4E77-8A69-174B91D6FD9F}"/>
              </a:ext>
            </a:extLst>
          </p:cNvPr>
          <p:cNvSpPr>
            <a:spLocks noGrp="1"/>
          </p:cNvSpPr>
          <p:nvPr>
            <p:ph type="title"/>
          </p:nvPr>
        </p:nvSpPr>
        <p:spPr/>
        <p:txBody>
          <a:bodyPr/>
          <a:lstStyle/>
          <a:p>
            <a:r>
              <a:rPr lang="en-US" dirty="0"/>
              <a:t>Strategic</a:t>
            </a:r>
            <a:r>
              <a:rPr lang="en-US" baseline="0" dirty="0"/>
              <a:t> Process for Going Vanilla</a:t>
            </a:r>
            <a:endParaRPr lang="en-US" dirty="0"/>
          </a:p>
        </p:txBody>
      </p:sp>
      <p:sp>
        <p:nvSpPr>
          <p:cNvPr id="3" name="Text Placeholder 2">
            <a:extLst>
              <a:ext uri="{FF2B5EF4-FFF2-40B4-BE49-F238E27FC236}">
                <a16:creationId xmlns:a16="http://schemas.microsoft.com/office/drawing/2014/main" id="{EDEE0AA0-B25C-4E7A-8130-06333E9322B7}"/>
              </a:ext>
            </a:extLst>
          </p:cNvPr>
          <p:cNvSpPr>
            <a:spLocks noGrp="1"/>
          </p:cNvSpPr>
          <p:nvPr>
            <p:ph type="body" idx="1"/>
          </p:nvPr>
        </p:nvSpPr>
        <p:spPr>
          <a:xfrm>
            <a:off x="341375" y="1325881"/>
            <a:ext cx="11509248" cy="4827269"/>
          </a:xfrm>
        </p:spPr>
        <p:txBody>
          <a:bodyPr>
            <a:normAutofit lnSpcReduction="10000"/>
          </a:bodyPr>
          <a:lstStyle/>
          <a:p>
            <a:r>
              <a:rPr lang="en-US" dirty="0"/>
              <a:t>Review each modification</a:t>
            </a:r>
          </a:p>
          <a:p>
            <a:r>
              <a:rPr lang="en-US" dirty="0"/>
              <a:t>Review latest delivered feature set in an up-to-date DEMO</a:t>
            </a:r>
            <a:r>
              <a:rPr lang="en-US" baseline="0" dirty="0"/>
              <a:t> environment (consider PeopleSoft Cloud)</a:t>
            </a:r>
            <a:endParaRPr lang="en-US" dirty="0"/>
          </a:p>
          <a:p>
            <a:r>
              <a:rPr lang="en-US" dirty="0"/>
              <a:t>Adopt delivered: Change business process to</a:t>
            </a:r>
            <a:r>
              <a:rPr lang="en-US" baseline="0" dirty="0"/>
              <a:t> fit</a:t>
            </a:r>
            <a:r>
              <a:rPr lang="en-US" dirty="0"/>
              <a:t>? What would be the additional benefits?</a:t>
            </a:r>
          </a:p>
          <a:p>
            <a:r>
              <a:rPr lang="en-US" dirty="0"/>
              <a:t>If differences from delivered</a:t>
            </a:r>
            <a:r>
              <a:rPr lang="en-US" baseline="0" dirty="0"/>
              <a:t> are still needed:</a:t>
            </a:r>
          </a:p>
          <a:p>
            <a:pPr lvl="1"/>
            <a:r>
              <a:rPr lang="en-US" dirty="0"/>
              <a:t>Look at specific configuration</a:t>
            </a:r>
            <a:r>
              <a:rPr lang="en-US" baseline="0" dirty="0"/>
              <a:t> options of the feature</a:t>
            </a:r>
          </a:p>
          <a:p>
            <a:pPr lvl="1"/>
            <a:r>
              <a:rPr lang="en-US" baseline="0" dirty="0"/>
              <a:t>Look at general functional config options (Configurator, new Frameworks (Questionnaire, Attachments, Acknowledgements))</a:t>
            </a:r>
          </a:p>
          <a:p>
            <a:pPr lvl="1"/>
            <a:r>
              <a:rPr lang="en-US" baseline="0" dirty="0"/>
              <a:t>Look at general technical extension options (Drop Zones, Event Mapping, Fluid Approvals)</a:t>
            </a:r>
          </a:p>
          <a:p>
            <a:pPr lvl="1"/>
            <a:r>
              <a:rPr lang="en-US" baseline="0" dirty="0"/>
              <a:t>Look at functional bolt-on applications (Forms and Approval Builder, Frameworks, GT eForms; new front-end, workflow, delivered as black-box)</a:t>
            </a:r>
          </a:p>
          <a:p>
            <a:pPr lvl="1"/>
            <a:r>
              <a:rPr lang="en-US" baseline="0" dirty="0"/>
              <a:t>Look at technical bolt-on applications (Custom development, extending app packages, GT eForms, other native 3</a:t>
            </a:r>
            <a:r>
              <a:rPr lang="en-US" baseline="30000" dirty="0"/>
              <a:t>rd</a:t>
            </a:r>
            <a:r>
              <a:rPr lang="en-US" baseline="0" dirty="0"/>
              <a:t>-party bolt-</a:t>
            </a:r>
            <a:r>
              <a:rPr lang="en-US" baseline="0" dirty="0" err="1"/>
              <a:t>ons</a:t>
            </a:r>
            <a:r>
              <a:rPr lang="en-US" baseline="0" dirty="0"/>
              <a:t>)</a:t>
            </a:r>
          </a:p>
          <a:p>
            <a:pPr lvl="1"/>
            <a:r>
              <a:rPr lang="en-US" baseline="0" dirty="0"/>
              <a:t>Consider integrated non-native hosted 3</a:t>
            </a:r>
            <a:r>
              <a:rPr lang="en-US" baseline="30000" dirty="0"/>
              <a:t>rd</a:t>
            </a:r>
            <a:r>
              <a:rPr lang="en-US" baseline="0" dirty="0"/>
              <a:t>-party providers</a:t>
            </a:r>
          </a:p>
          <a:p>
            <a:pPr lvl="1"/>
            <a:r>
              <a:rPr lang="en-US" baseline="0" dirty="0"/>
              <a:t>Consider keeping the modification</a:t>
            </a:r>
          </a:p>
        </p:txBody>
      </p:sp>
    </p:spTree>
    <p:extLst>
      <p:ext uri="{BB962C8B-B14F-4D97-AF65-F5344CB8AC3E}">
        <p14:creationId xmlns:p14="http://schemas.microsoft.com/office/powerpoint/2010/main" val="5326790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41375" y="3558533"/>
            <a:ext cx="11646186" cy="2523768"/>
          </a:xfrm>
          <a:prstGeom prst="rect">
            <a:avLst/>
          </a:prstGeom>
        </p:spPr>
        <p:txBody>
          <a:bodyPr wrap="square">
            <a:spAutoFit/>
          </a:bodyPr>
          <a:lstStyle/>
          <a:p>
            <a:pPr marL="342900" indent="-342900" fontAlgn="base">
              <a:spcBef>
                <a:spcPts val="1200"/>
              </a:spcBef>
              <a:spcAft>
                <a:spcPct val="0"/>
              </a:spcAft>
              <a:buClr>
                <a:srgbClr val="CA6500"/>
              </a:buClr>
              <a:buFont typeface="Wingdings" pitchFamily="2" charset="2"/>
              <a:buChar char="§"/>
            </a:pPr>
            <a:r>
              <a:rPr lang="en-US" sz="1400" dirty="0">
                <a:solidFill>
                  <a:srgbClr val="5C90A5"/>
                </a:solidFill>
                <a:latin typeface="Open Sans"/>
                <a:cs typeface="Calibri" pitchFamily="34" charset="0"/>
              </a:rPr>
              <a:t>Oracle-validated, bolt-on</a:t>
            </a:r>
            <a:r>
              <a:rPr lang="en-US" sz="1400" b="0" dirty="0">
                <a:latin typeface="Open Sans"/>
                <a:cs typeface="Calibri" pitchFamily="34" charset="0"/>
              </a:rPr>
              <a:t> electronic forms framework and toolset for PeopleSoft</a:t>
            </a:r>
          </a:p>
          <a:p>
            <a:pPr marL="342900" indent="-342900" fontAlgn="base">
              <a:spcBef>
                <a:spcPts val="1200"/>
              </a:spcBef>
              <a:spcAft>
                <a:spcPct val="0"/>
              </a:spcAft>
              <a:buClr>
                <a:srgbClr val="CA6500"/>
              </a:buClr>
              <a:buFont typeface="Wingdings" pitchFamily="2" charset="2"/>
              <a:buChar char="§"/>
            </a:pPr>
            <a:r>
              <a:rPr lang="en-US" sz="1400" b="0" dirty="0">
                <a:latin typeface="Open Sans"/>
                <a:cs typeface="Calibri" pitchFamily="34" charset="0"/>
              </a:rPr>
              <a:t>Built 100% in PeopleTools </a:t>
            </a:r>
            <a:r>
              <a:rPr lang="en-US" sz="1400" b="0" i="1" dirty="0">
                <a:solidFill>
                  <a:srgbClr val="5C90A5"/>
                </a:solidFill>
                <a:latin typeface="Open Sans"/>
                <a:cs typeface="Calibri" pitchFamily="34" charset="0"/>
              </a:rPr>
              <a:t>– </a:t>
            </a:r>
            <a:r>
              <a:rPr lang="en-US" sz="1400" i="1" dirty="0">
                <a:solidFill>
                  <a:srgbClr val="5C90A5"/>
                </a:solidFill>
                <a:latin typeface="Open Sans"/>
                <a:cs typeface="Calibri" pitchFamily="34" charset="0"/>
              </a:rPr>
              <a:t>Familiar toolset for PeopleSoft developers</a:t>
            </a:r>
          </a:p>
          <a:p>
            <a:pPr marL="342900" indent="-342900">
              <a:spcBef>
                <a:spcPts val="1200"/>
              </a:spcBef>
              <a:buClr>
                <a:srgbClr val="CA6500"/>
              </a:buClr>
              <a:buFont typeface="Wingdings" pitchFamily="2" charset="2"/>
              <a:buChar char="§"/>
            </a:pPr>
            <a:r>
              <a:rPr lang="en-US" sz="1400" dirty="0">
                <a:solidFill>
                  <a:srgbClr val="5C90A5"/>
                </a:solidFill>
                <a:latin typeface="Open Sans"/>
                <a:cs typeface="Calibri" pitchFamily="34" charset="0"/>
              </a:rPr>
              <a:t>Configuration-based form creation and management</a:t>
            </a:r>
            <a:r>
              <a:rPr lang="en-US" sz="1400" b="0" dirty="0">
                <a:latin typeface="Open Sans"/>
                <a:cs typeface="Calibri" pitchFamily="34" charset="0"/>
              </a:rPr>
              <a:t> with setup tables to control business logic, form actions and routing</a:t>
            </a:r>
          </a:p>
          <a:p>
            <a:pPr marL="342900" indent="-342900">
              <a:spcBef>
                <a:spcPts val="1200"/>
              </a:spcBef>
              <a:buClr>
                <a:srgbClr val="CA6500"/>
              </a:buClr>
              <a:buFont typeface="Wingdings" pitchFamily="2" charset="2"/>
              <a:buChar char="§"/>
            </a:pPr>
            <a:r>
              <a:rPr lang="en-US" sz="1400" b="0" dirty="0">
                <a:latin typeface="Open Sans"/>
                <a:cs typeface="Calibri" pitchFamily="34" charset="0"/>
              </a:rPr>
              <a:t>Native, real-time access to PeopleSoft data, including employee, student, and financial data </a:t>
            </a:r>
            <a:r>
              <a:rPr lang="en-US" sz="1400" b="0" i="1" dirty="0">
                <a:solidFill>
                  <a:srgbClr val="5C90A5"/>
                </a:solidFill>
                <a:latin typeface="Open Sans"/>
                <a:cs typeface="Calibri" pitchFamily="34" charset="0"/>
              </a:rPr>
              <a:t>– </a:t>
            </a:r>
            <a:r>
              <a:rPr lang="en-US" sz="1400" i="1" dirty="0">
                <a:solidFill>
                  <a:srgbClr val="5C90A5"/>
                </a:solidFill>
                <a:latin typeface="Open Sans"/>
                <a:cs typeface="Calibri" pitchFamily="34" charset="0"/>
              </a:rPr>
              <a:t>no external interfaces to maintain!</a:t>
            </a:r>
          </a:p>
          <a:p>
            <a:pPr marL="342900" lvl="1" indent="-342900">
              <a:spcBef>
                <a:spcPts val="1200"/>
              </a:spcBef>
              <a:buClr>
                <a:srgbClr val="CA6500"/>
              </a:buClr>
              <a:buFont typeface="Wingdings" pitchFamily="2" charset="2"/>
              <a:buChar char="§"/>
            </a:pPr>
            <a:r>
              <a:rPr lang="en-US" sz="1400" b="0" dirty="0">
                <a:latin typeface="Open Sans"/>
                <a:cs typeface="Calibri" pitchFamily="34" charset="0"/>
              </a:rPr>
              <a:t>Leverage existing </a:t>
            </a:r>
            <a:r>
              <a:rPr lang="en-US" sz="1400" dirty="0">
                <a:solidFill>
                  <a:srgbClr val="5C90A5"/>
                </a:solidFill>
                <a:latin typeface="Open Sans"/>
                <a:cs typeface="Calibri" pitchFamily="34" charset="0"/>
              </a:rPr>
              <a:t>PeopleSoft workflow, security </a:t>
            </a:r>
            <a:r>
              <a:rPr lang="en-US" sz="1400" b="0" dirty="0">
                <a:latin typeface="Open Sans"/>
                <a:cs typeface="Calibri" pitchFamily="34" charset="0"/>
              </a:rPr>
              <a:t>and </a:t>
            </a:r>
            <a:r>
              <a:rPr lang="en-US" sz="1400" dirty="0">
                <a:solidFill>
                  <a:srgbClr val="5C90A5"/>
                </a:solidFill>
                <a:latin typeface="Open Sans"/>
                <a:cs typeface="Calibri" pitchFamily="34" charset="0"/>
              </a:rPr>
              <a:t>infrastructure</a:t>
            </a:r>
          </a:p>
          <a:p>
            <a:pPr marL="342900" indent="-342900">
              <a:spcBef>
                <a:spcPts val="1200"/>
              </a:spcBef>
              <a:buClr>
                <a:srgbClr val="CA6500"/>
              </a:buClr>
              <a:buFont typeface="Wingdings" pitchFamily="2" charset="2"/>
              <a:buChar char="§"/>
            </a:pPr>
            <a:r>
              <a:rPr lang="en-US" sz="1400" dirty="0">
                <a:solidFill>
                  <a:srgbClr val="5C90A5"/>
                </a:solidFill>
                <a:latin typeface="Open Sans"/>
                <a:cs typeface="Calibri" pitchFamily="34" charset="0"/>
              </a:rPr>
              <a:t>Unlimited flexibility </a:t>
            </a:r>
            <a:r>
              <a:rPr lang="en-US" sz="1400" b="0" dirty="0">
                <a:latin typeface="Open Sans"/>
                <a:cs typeface="Calibri" pitchFamily="34" charset="0"/>
              </a:rPr>
              <a:t>in presentation, pageflow, workflow, and routings</a:t>
            </a:r>
          </a:p>
          <a:p>
            <a:pPr marL="342900" indent="-342900">
              <a:spcBef>
                <a:spcPts val="1200"/>
              </a:spcBef>
              <a:buClr>
                <a:srgbClr val="CA6500"/>
              </a:buClr>
              <a:buFont typeface="Wingdings" pitchFamily="2" charset="2"/>
              <a:buChar char="§"/>
            </a:pPr>
            <a:r>
              <a:rPr lang="en-US" sz="1400" dirty="0">
                <a:solidFill>
                  <a:srgbClr val="5C90A5"/>
                </a:solidFill>
                <a:latin typeface="Open Sans"/>
                <a:cs typeface="Calibri" pitchFamily="34" charset="0"/>
              </a:rPr>
              <a:t>MOBILE! </a:t>
            </a:r>
            <a:r>
              <a:rPr lang="en-US" sz="1400" b="0" dirty="0">
                <a:latin typeface="Open Sans"/>
                <a:cs typeface="Calibri" pitchFamily="34" charset="0"/>
              </a:rPr>
              <a:t>Fully Fluid-enabled to deliver dynamic eForms on any device</a:t>
            </a:r>
          </a:p>
        </p:txBody>
      </p:sp>
      <p:pic>
        <p:nvPicPr>
          <p:cNvPr id="3" name="Picture 2">
            <a:extLst>
              <a:ext uri="{FF2B5EF4-FFF2-40B4-BE49-F238E27FC236}">
                <a16:creationId xmlns:a16="http://schemas.microsoft.com/office/drawing/2014/main" id="{DF332D9C-8336-4491-9D18-F8B853E17D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7676" y="1054445"/>
            <a:ext cx="3303554" cy="2305208"/>
          </a:xfrm>
          <a:prstGeom prst="rect">
            <a:avLst/>
          </a:prstGeom>
        </p:spPr>
      </p:pic>
      <p:pic>
        <p:nvPicPr>
          <p:cNvPr id="7" name="Picture 6">
            <a:extLst>
              <a:ext uri="{FF2B5EF4-FFF2-40B4-BE49-F238E27FC236}">
                <a16:creationId xmlns:a16="http://schemas.microsoft.com/office/drawing/2014/main" id="{79B8252D-EC1D-44CA-A12C-CAE93E0D51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3806" y="1869175"/>
            <a:ext cx="807717" cy="1623295"/>
          </a:xfrm>
          <a:prstGeom prst="rect">
            <a:avLst/>
          </a:prstGeom>
        </p:spPr>
      </p:pic>
      <p:pic>
        <p:nvPicPr>
          <p:cNvPr id="9" name="Picture 8">
            <a:extLst>
              <a:ext uri="{FF2B5EF4-FFF2-40B4-BE49-F238E27FC236}">
                <a16:creationId xmlns:a16="http://schemas.microsoft.com/office/drawing/2014/main" id="{E8FADB57-5024-4F74-BCB2-17F53F5A46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4996" y="948846"/>
            <a:ext cx="1775923" cy="1149878"/>
          </a:xfrm>
          <a:prstGeom prst="rect">
            <a:avLst/>
          </a:prstGeom>
        </p:spPr>
      </p:pic>
      <p:sp>
        <p:nvSpPr>
          <p:cNvPr id="12" name="Gideon Taylor Consulting">
            <a:extLst>
              <a:ext uri="{FF2B5EF4-FFF2-40B4-BE49-F238E27FC236}">
                <a16:creationId xmlns:a16="http://schemas.microsoft.com/office/drawing/2014/main" id="{5181B4CA-FB8E-459C-BD1B-9F69F27708C1}"/>
              </a:ext>
            </a:extLst>
          </p:cNvPr>
          <p:cNvSpPr txBox="1"/>
          <p:nvPr/>
        </p:nvSpPr>
        <p:spPr>
          <a:xfrm>
            <a:off x="6036649" y="2201590"/>
            <a:ext cx="4273682" cy="1252187"/>
          </a:xfrm>
          <a:prstGeom prst="rect">
            <a:avLst/>
          </a:prstGeom>
          <a:solidFill>
            <a:srgbClr val="FFFFFF">
              <a:alpha val="0"/>
            </a:srgbClr>
          </a:solidFill>
          <a:ln w="12700">
            <a:miter lim="400000"/>
          </a:ln>
          <a:extLst>
            <a:ext uri="{C572A759-6A51-4108-AA02-DFA0A04FC94B}">
              <ma14:wrappingTextBoxFlag xmlns:ma14="http://schemas.microsoft.com/office/mac/drawingml/2011/main" xmlns="" val="1"/>
            </a:ext>
          </a:extLst>
        </p:spPr>
        <p:txBody>
          <a:bodyPr lIns="45719" rIns="45719"/>
          <a:lstStyle>
            <a:lvl1pPr>
              <a:defRPr sz="3600" b="0">
                <a:solidFill>
                  <a:srgbClr val="5C90A5"/>
                </a:solidFill>
                <a:latin typeface="Open Sans Light"/>
                <a:ea typeface="Open Sans Light"/>
                <a:cs typeface="Open Sans Light"/>
                <a:sym typeface="Open Sans Light"/>
              </a:defRPr>
            </a:lvl1pPr>
          </a:lstStyle>
          <a:p>
            <a:r>
              <a:rPr lang="en-US" sz="2000" dirty="0"/>
              <a:t>Deliver powerful, custom automation – </a:t>
            </a:r>
            <a:r>
              <a:rPr lang="en-US" sz="2000" i="1" dirty="0"/>
              <a:t>any device, anytime, anywhere</a:t>
            </a:r>
            <a:endParaRPr sz="2000" i="1" dirty="0"/>
          </a:p>
        </p:txBody>
      </p:sp>
      <p:sp>
        <p:nvSpPr>
          <p:cNvPr id="5" name="Title 4">
            <a:extLst>
              <a:ext uri="{FF2B5EF4-FFF2-40B4-BE49-F238E27FC236}">
                <a16:creationId xmlns:a16="http://schemas.microsoft.com/office/drawing/2014/main" id="{4EC150DB-987F-4D4A-95AC-30271AAEB8A2}"/>
              </a:ext>
            </a:extLst>
          </p:cNvPr>
          <p:cNvSpPr>
            <a:spLocks noGrp="1"/>
          </p:cNvSpPr>
          <p:nvPr>
            <p:ph type="title"/>
          </p:nvPr>
        </p:nvSpPr>
        <p:spPr/>
        <p:txBody>
          <a:bodyPr/>
          <a:lstStyle/>
          <a:p>
            <a:r>
              <a:rPr lang="en-US" dirty="0"/>
              <a:t>GT eForms™ – Unparalleled Automation</a:t>
            </a:r>
          </a:p>
        </p:txBody>
      </p:sp>
    </p:spTree>
    <p:extLst>
      <p:ext uri="{BB962C8B-B14F-4D97-AF65-F5344CB8AC3E}">
        <p14:creationId xmlns:p14="http://schemas.microsoft.com/office/powerpoint/2010/main" val="1419874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fade">
                                      <p:cBhvr>
                                        <p:cTn id="11" dur="500"/>
                                        <p:tgtEl>
                                          <p:spTgt spid="11">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fade">
                                      <p:cBhvr>
                                        <p:cTn id="15" dur="500"/>
                                        <p:tgtEl>
                                          <p:spTgt spid="11">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fade">
                                      <p:cBhvr>
                                        <p:cTn id="19" dur="500"/>
                                        <p:tgtEl>
                                          <p:spTgt spid="11">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animEffect transition="in" filter="fade">
                                      <p:cBhvr>
                                        <p:cTn id="23" dur="500"/>
                                        <p:tgtEl>
                                          <p:spTgt spid="11">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fade">
                                      <p:cBhvr>
                                        <p:cTn id="27" dur="500"/>
                                        <p:tgtEl>
                                          <p:spTgt spid="11">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animEffect transition="in" filter="fade">
                                      <p:cBhvr>
                                        <p:cTn id="31"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CF4B-98FD-4496-9E83-62C23CC8E129}"/>
              </a:ext>
            </a:extLst>
          </p:cNvPr>
          <p:cNvSpPr>
            <a:spLocks noGrp="1"/>
          </p:cNvSpPr>
          <p:nvPr>
            <p:ph type="title"/>
          </p:nvPr>
        </p:nvSpPr>
        <p:spPr/>
        <p:txBody>
          <a:bodyPr/>
          <a:lstStyle/>
          <a:p>
            <a:r>
              <a:rPr lang="en-US" dirty="0"/>
              <a:t>Empowering users through mindful automation</a:t>
            </a:r>
          </a:p>
        </p:txBody>
      </p:sp>
      <p:sp>
        <p:nvSpPr>
          <p:cNvPr id="5" name="Text Placeholder 4">
            <a:extLst>
              <a:ext uri="{FF2B5EF4-FFF2-40B4-BE49-F238E27FC236}">
                <a16:creationId xmlns:a16="http://schemas.microsoft.com/office/drawing/2014/main" id="{55D77FA2-26F4-4F9C-9234-EBAA0E00C82A}"/>
              </a:ext>
            </a:extLst>
          </p:cNvPr>
          <p:cNvSpPr>
            <a:spLocks noGrp="1"/>
          </p:cNvSpPr>
          <p:nvPr>
            <p:ph type="body" idx="1"/>
          </p:nvPr>
        </p:nvSpPr>
        <p:spPr>
          <a:xfrm>
            <a:off x="341375" y="1325881"/>
            <a:ext cx="11509248" cy="4645711"/>
          </a:xfrm>
        </p:spPr>
        <p:txBody>
          <a:bodyPr>
            <a:normAutofit lnSpcReduction="10000"/>
          </a:bodyPr>
          <a:lstStyle/>
          <a:p>
            <a:pPr>
              <a:lnSpc>
                <a:spcPct val="110000"/>
              </a:lnSpc>
              <a:spcBef>
                <a:spcPts val="2400"/>
              </a:spcBef>
              <a:buClr>
                <a:srgbClr val="355461"/>
              </a:buClr>
            </a:pPr>
            <a:r>
              <a:rPr lang="en-US" sz="2000" dirty="0">
                <a:solidFill>
                  <a:srgbClr val="CC6600"/>
                </a:solidFill>
              </a:rPr>
              <a:t>Auto-population and intelligent defaulting </a:t>
            </a:r>
            <a:r>
              <a:rPr lang="en-US" dirty="0"/>
              <a:t>ensure accuracy, increase speed, and reduce the amount of data required of the user</a:t>
            </a:r>
          </a:p>
          <a:p>
            <a:pPr>
              <a:lnSpc>
                <a:spcPct val="110000"/>
              </a:lnSpc>
              <a:spcBef>
                <a:spcPts val="2400"/>
              </a:spcBef>
              <a:buClr>
                <a:srgbClr val="355461"/>
              </a:buClr>
            </a:pPr>
            <a:r>
              <a:rPr lang="en-US" sz="2000" dirty="0">
                <a:solidFill>
                  <a:srgbClr val="CC6600"/>
                </a:solidFill>
              </a:rPr>
              <a:t>Related displays </a:t>
            </a:r>
            <a:r>
              <a:rPr lang="en-US" dirty="0"/>
              <a:t>provide meaningful information to the user</a:t>
            </a:r>
          </a:p>
          <a:p>
            <a:pPr>
              <a:lnSpc>
                <a:spcPct val="110000"/>
              </a:lnSpc>
              <a:spcBef>
                <a:spcPts val="2400"/>
              </a:spcBef>
              <a:buClr>
                <a:srgbClr val="355461"/>
              </a:buClr>
            </a:pPr>
            <a:r>
              <a:rPr lang="en-US" sz="2000" dirty="0">
                <a:solidFill>
                  <a:srgbClr val="CC6600"/>
                </a:solidFill>
              </a:rPr>
              <a:t>Restricted prompt values </a:t>
            </a:r>
            <a:r>
              <a:rPr lang="en-US" dirty="0"/>
              <a:t>simplify choices and remove opportunities for error</a:t>
            </a:r>
          </a:p>
          <a:p>
            <a:pPr>
              <a:lnSpc>
                <a:spcPct val="110000"/>
              </a:lnSpc>
              <a:spcBef>
                <a:spcPts val="2400"/>
              </a:spcBef>
              <a:buClr>
                <a:srgbClr val="355461"/>
              </a:buClr>
            </a:pPr>
            <a:r>
              <a:rPr lang="en-US" sz="2000" dirty="0">
                <a:solidFill>
                  <a:srgbClr val="CC6600"/>
                </a:solidFill>
              </a:rPr>
              <a:t>Field attributes and form layout </a:t>
            </a:r>
            <a:r>
              <a:rPr lang="en-US" dirty="0"/>
              <a:t>define an intuitive user experience</a:t>
            </a:r>
          </a:p>
          <a:p>
            <a:pPr>
              <a:lnSpc>
                <a:spcPct val="110000"/>
              </a:lnSpc>
              <a:spcBef>
                <a:spcPts val="2400"/>
              </a:spcBef>
              <a:buClr>
                <a:srgbClr val="355461"/>
              </a:buClr>
            </a:pPr>
            <a:r>
              <a:rPr lang="en-US" sz="2000" dirty="0">
                <a:solidFill>
                  <a:srgbClr val="CC6600"/>
                </a:solidFill>
              </a:rPr>
              <a:t>Conditional logic </a:t>
            </a:r>
            <a:r>
              <a:rPr lang="en-US" dirty="0"/>
              <a:t>guides the user, hiding complexity and reducing need for training and documentation</a:t>
            </a:r>
          </a:p>
          <a:p>
            <a:pPr>
              <a:lnSpc>
                <a:spcPct val="110000"/>
              </a:lnSpc>
              <a:spcBef>
                <a:spcPts val="2400"/>
              </a:spcBef>
              <a:buClr>
                <a:srgbClr val="355461"/>
              </a:buClr>
            </a:pPr>
            <a:r>
              <a:rPr lang="en-US" sz="2000" dirty="0">
                <a:solidFill>
                  <a:srgbClr val="CC6600"/>
                </a:solidFill>
              </a:rPr>
              <a:t>Conditional routing and email notifications </a:t>
            </a:r>
            <a:r>
              <a:rPr lang="en-US" dirty="0"/>
              <a:t>ensure compliance and accelerate turnaround</a:t>
            </a:r>
          </a:p>
          <a:p>
            <a:pPr>
              <a:lnSpc>
                <a:spcPct val="110000"/>
              </a:lnSpc>
              <a:spcBef>
                <a:spcPts val="2400"/>
              </a:spcBef>
              <a:buClr>
                <a:srgbClr val="355461"/>
              </a:buClr>
            </a:pPr>
            <a:r>
              <a:rPr lang="en-US" sz="2000" dirty="0">
                <a:solidFill>
                  <a:srgbClr val="CC6600"/>
                </a:solidFill>
              </a:rPr>
              <a:t>Easy access to forms, form status and form data </a:t>
            </a:r>
            <a:r>
              <a:rPr lang="en-US" dirty="0"/>
              <a:t>empowers users with on-demand information and reduces calls to the help desk </a:t>
            </a:r>
          </a:p>
        </p:txBody>
      </p:sp>
    </p:spTree>
    <p:extLst>
      <p:ext uri="{BB962C8B-B14F-4D97-AF65-F5344CB8AC3E}">
        <p14:creationId xmlns:p14="http://schemas.microsoft.com/office/powerpoint/2010/main" val="37863082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86717-0F54-4058-BCC0-53F59F9860BA}"/>
              </a:ext>
            </a:extLst>
          </p:cNvPr>
          <p:cNvSpPr>
            <a:spLocks noGrp="1"/>
          </p:cNvSpPr>
          <p:nvPr>
            <p:ph type="title"/>
          </p:nvPr>
        </p:nvSpPr>
        <p:spPr/>
        <p:txBody>
          <a:bodyPr/>
          <a:lstStyle/>
          <a:p>
            <a:r>
              <a:rPr lang="en-US" dirty="0"/>
              <a:t>GT eForms Demo</a:t>
            </a:r>
          </a:p>
        </p:txBody>
      </p:sp>
      <p:sp>
        <p:nvSpPr>
          <p:cNvPr id="4" name="TextBox 3">
            <a:extLst>
              <a:ext uri="{FF2B5EF4-FFF2-40B4-BE49-F238E27FC236}">
                <a16:creationId xmlns:a16="http://schemas.microsoft.com/office/drawing/2014/main" id="{3862077A-BFA9-4B61-8A9B-52AA905F6326}"/>
              </a:ext>
            </a:extLst>
          </p:cNvPr>
          <p:cNvSpPr txBox="1"/>
          <p:nvPr/>
        </p:nvSpPr>
        <p:spPr>
          <a:xfrm>
            <a:off x="2689224" y="4652060"/>
            <a:ext cx="681355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dirty="0">
                <a:solidFill>
                  <a:schemeClr val="accent6">
                    <a:lumMod val="60000"/>
                    <a:lumOff val="40000"/>
                  </a:schemeClr>
                </a:solidFill>
              </a:rPr>
              <a:t>http://bit.ly/GTReconnect19</a:t>
            </a:r>
            <a:endParaRPr kumimoji="0" lang="en-US" sz="1800" b="1" i="0" u="none" strike="noStrike" cap="none" spc="0" normalizeH="0" baseline="0" dirty="0">
              <a:ln>
                <a:noFill/>
              </a:ln>
              <a:solidFill>
                <a:schemeClr val="accent6">
                  <a:lumMod val="60000"/>
                  <a:lumOff val="40000"/>
                </a:schemeClr>
              </a:solidFill>
              <a:effectLst/>
              <a:uFillTx/>
              <a:sym typeface="Arial"/>
            </a:endParaRPr>
          </a:p>
        </p:txBody>
      </p:sp>
      <p:pic>
        <p:nvPicPr>
          <p:cNvPr id="5" name="Picture 4" descr="qrcode.52595631.png">
            <a:extLst>
              <a:ext uri="{FF2B5EF4-FFF2-40B4-BE49-F238E27FC236}">
                <a16:creationId xmlns:a16="http://schemas.microsoft.com/office/drawing/2014/main" id="{450E42B8-18AF-4F42-A364-18C0DF1081E7}"/>
              </a:ext>
            </a:extLst>
          </p:cNvPr>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535386" y="1510146"/>
            <a:ext cx="3121227" cy="3121227"/>
          </a:xfrm>
          <a:prstGeom prst="rect">
            <a:avLst/>
          </a:prstGeom>
          <a:noFill/>
          <a:ln>
            <a:noFill/>
          </a:ln>
        </p:spPr>
      </p:pic>
    </p:spTree>
    <p:extLst>
      <p:ext uri="{BB962C8B-B14F-4D97-AF65-F5344CB8AC3E}">
        <p14:creationId xmlns:p14="http://schemas.microsoft.com/office/powerpoint/2010/main" val="129697768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D87EFF9F-749A-4E11-8299-7B6E4DF10779}"/>
              </a:ext>
            </a:extLst>
          </p:cNvPr>
          <p:cNvSpPr/>
          <p:nvPr/>
        </p:nvSpPr>
        <p:spPr>
          <a:xfrm>
            <a:off x="0" y="-27260"/>
            <a:ext cx="12192000" cy="6885260"/>
          </a:xfrm>
          <a:prstGeom prst="triangle">
            <a:avLst>
              <a:gd name="adj" fmla="val 0"/>
            </a:avLst>
          </a:prstGeom>
          <a:solidFill>
            <a:srgbClr val="5C90A5">
              <a:alpha val="10196"/>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US"/>
          </a:p>
        </p:txBody>
      </p:sp>
      <p:sp>
        <p:nvSpPr>
          <p:cNvPr id="2" name="Title 1">
            <a:extLst>
              <a:ext uri="{FF2B5EF4-FFF2-40B4-BE49-F238E27FC236}">
                <a16:creationId xmlns:a16="http://schemas.microsoft.com/office/drawing/2014/main" id="{3101F7CC-B6F5-489E-84EE-E635F64BA610}"/>
              </a:ext>
            </a:extLst>
          </p:cNvPr>
          <p:cNvSpPr>
            <a:spLocks noGrp="1"/>
          </p:cNvSpPr>
          <p:nvPr>
            <p:ph type="title"/>
          </p:nvPr>
        </p:nvSpPr>
        <p:spPr>
          <a:xfrm>
            <a:off x="242597" y="320040"/>
            <a:ext cx="11610738" cy="548640"/>
          </a:xfrm>
        </p:spPr>
        <p:txBody>
          <a:bodyPr/>
          <a:lstStyle/>
          <a:p>
            <a:r>
              <a:rPr lang="en-US" dirty="0"/>
              <a:t>University of South Carolina</a:t>
            </a:r>
          </a:p>
        </p:txBody>
      </p:sp>
      <p:sp>
        <p:nvSpPr>
          <p:cNvPr id="57" name="Content Placeholder 7"/>
          <p:cNvSpPr txBox="1">
            <a:spLocks noGrp="1"/>
          </p:cNvSpPr>
          <p:nvPr>
            <p:ph type="body" idx="1"/>
          </p:nvPr>
        </p:nvSpPr>
        <p:spPr>
          <a:xfrm>
            <a:off x="242596" y="1157411"/>
            <a:ext cx="6951306" cy="966030"/>
          </a:xfrm>
          <a:prstGeom prst="rect">
            <a:avLst/>
          </a:prstGeom>
        </p:spPr>
        <p:txBody>
          <a:bodyPr>
            <a:noAutofit/>
          </a:bodyPr>
          <a:lstStyle/>
          <a:p>
            <a:pPr marL="0" indent="0" fontAlgn="base">
              <a:spcBef>
                <a:spcPts val="0"/>
              </a:spcBef>
              <a:buNone/>
            </a:pPr>
            <a:r>
              <a:rPr lang="en-US" sz="1800" dirty="0"/>
              <a:t>In April 2019, USC went live on their new PeopleSoft HCM 9.2 implementation including the following eForms-based processes:</a:t>
            </a:r>
          </a:p>
        </p:txBody>
      </p:sp>
      <p:sp>
        <p:nvSpPr>
          <p:cNvPr id="10" name="Content Placeholder 7">
            <a:extLst>
              <a:ext uri="{FF2B5EF4-FFF2-40B4-BE49-F238E27FC236}">
                <a16:creationId xmlns:a16="http://schemas.microsoft.com/office/drawing/2014/main" id="{E0530E95-8B00-4C8F-822D-12910C052153}"/>
              </a:ext>
            </a:extLst>
          </p:cNvPr>
          <p:cNvSpPr txBox="1">
            <a:spLocks/>
          </p:cNvSpPr>
          <p:nvPr/>
        </p:nvSpPr>
        <p:spPr>
          <a:xfrm>
            <a:off x="242596" y="4476115"/>
            <a:ext cx="6951306" cy="1674672"/>
          </a:xfrm>
          <a:prstGeom prst="rect">
            <a:avLst/>
          </a:prstGeom>
        </p:spPr>
        <p:txBody>
          <a:bodyPr>
            <a:noAutofit/>
          </a:bodyPr>
          <a:lstStyle>
            <a:lvl1pPr marL="365125" marR="0" indent="-365125" algn="l" defTabSz="914400" rtl="0" eaLnBrk="1" latinLnBrk="0" hangingPunct="1">
              <a:lnSpc>
                <a:spcPct val="100000"/>
              </a:lnSpc>
              <a:spcBef>
                <a:spcPts val="1100"/>
              </a:spcBef>
              <a:spcAft>
                <a:spcPts val="0"/>
              </a:spcAft>
              <a:buClrTx/>
              <a:buSzPct val="100000"/>
              <a:buFontTx/>
              <a:buChar char="•"/>
              <a:tabLst/>
              <a:defRPr sz="1600" b="0" i="0" u="none" strike="noStrike" cap="none" spc="0" baseline="0">
                <a:ln>
                  <a:noFill/>
                </a:ln>
                <a:solidFill>
                  <a:srgbClr val="333333"/>
                </a:solidFill>
                <a:uFillTx/>
                <a:latin typeface="Open Sans" charset="0"/>
                <a:ea typeface="Calibri"/>
                <a:cs typeface="Calibri"/>
                <a:sym typeface="Calibri"/>
              </a:defRPr>
            </a:lvl1pPr>
            <a:lvl2pPr marL="803275" marR="0" indent="-438150" algn="l" defTabSz="914400" rtl="0" eaLnBrk="1" latinLnBrk="0" hangingPunct="1">
              <a:lnSpc>
                <a:spcPct val="100000"/>
              </a:lnSpc>
              <a:spcBef>
                <a:spcPts val="1100"/>
              </a:spcBef>
              <a:spcAft>
                <a:spcPts val="0"/>
              </a:spcAft>
              <a:buClrTx/>
              <a:buSzPct val="100000"/>
              <a:buFontTx/>
              <a:buChar char="o"/>
              <a:tabLst/>
              <a:defRPr sz="1600" b="0" i="0" u="none" strike="noStrike" cap="none" spc="0" baseline="0">
                <a:ln>
                  <a:noFill/>
                </a:ln>
                <a:solidFill>
                  <a:srgbClr val="333333"/>
                </a:solidFill>
                <a:uFillTx/>
                <a:latin typeface="Open Sans" charset="0"/>
                <a:ea typeface="Calibri"/>
                <a:cs typeface="Calibri"/>
                <a:sym typeface="Calibri"/>
              </a:defRPr>
            </a:lvl2pPr>
            <a:lvl3pPr marL="1279525" marR="0" indent="-547687" algn="l" defTabSz="914400" rtl="0" eaLnBrk="1" latinLnBrk="0" hangingPunct="1">
              <a:lnSpc>
                <a:spcPct val="100000"/>
              </a:lnSpc>
              <a:spcBef>
                <a:spcPts val="1100"/>
              </a:spcBef>
              <a:spcAft>
                <a:spcPts val="0"/>
              </a:spcAft>
              <a:buClrTx/>
              <a:buSzPct val="100000"/>
              <a:buFontTx/>
              <a:buChar char="•"/>
              <a:tabLst/>
              <a:defRPr sz="1600" b="0" i="0" u="none" strike="noStrike" cap="none" spc="0" baseline="0">
                <a:ln>
                  <a:noFill/>
                </a:ln>
                <a:solidFill>
                  <a:srgbClr val="333333"/>
                </a:solidFill>
                <a:uFillTx/>
                <a:latin typeface="Open Sans" charset="0"/>
                <a:ea typeface="Calibri"/>
                <a:cs typeface="Calibri"/>
                <a:sym typeface="Calibri"/>
              </a:defRPr>
            </a:lvl3pPr>
            <a:lvl4pPr marL="1681162" marR="0" indent="-584199" algn="l" defTabSz="914400" rtl="0" eaLnBrk="1" latinLnBrk="0" hangingPunct="1">
              <a:lnSpc>
                <a:spcPct val="100000"/>
              </a:lnSpc>
              <a:spcBef>
                <a:spcPts val="1100"/>
              </a:spcBef>
              <a:spcAft>
                <a:spcPts val="0"/>
              </a:spcAft>
              <a:buClrTx/>
              <a:buSzPct val="100000"/>
              <a:buFontTx/>
              <a:buChar char="–"/>
              <a:tabLst/>
              <a:defRPr sz="1600" b="0" i="0" u="none" strike="noStrike" cap="none" spc="0" baseline="0">
                <a:ln>
                  <a:noFill/>
                </a:ln>
                <a:solidFill>
                  <a:srgbClr val="333333"/>
                </a:solidFill>
                <a:uFillTx/>
                <a:latin typeface="Open Sans" charset="0"/>
                <a:ea typeface="Calibri"/>
                <a:cs typeface="Calibri"/>
                <a:sym typeface="Calibri"/>
              </a:defRPr>
            </a:lvl4pPr>
            <a:lvl5pPr marL="2088016" marR="0" indent="-625928" algn="l" defTabSz="914400" rtl="0" eaLnBrk="1" latinLnBrk="0" hangingPunct="1">
              <a:lnSpc>
                <a:spcPct val="100000"/>
              </a:lnSpc>
              <a:spcBef>
                <a:spcPts val="1100"/>
              </a:spcBef>
              <a:spcAft>
                <a:spcPts val="0"/>
              </a:spcAft>
              <a:buClrTx/>
              <a:buSzPct val="100000"/>
              <a:buFontTx/>
              <a:buChar char="»"/>
              <a:tabLst/>
              <a:defRPr sz="1600" b="0" i="0" u="none" strike="noStrike" cap="none" spc="0" baseline="0">
                <a:ln>
                  <a:noFill/>
                </a:ln>
                <a:solidFill>
                  <a:srgbClr val="333333"/>
                </a:solidFill>
                <a:uFillTx/>
                <a:latin typeface="Open Sans" charset="0"/>
                <a:ea typeface="Calibri"/>
                <a:cs typeface="Calibri"/>
                <a:sym typeface="Calibri"/>
              </a:defRPr>
            </a:lvl5pPr>
            <a:lvl6pPr marL="0" marR="0" indent="16573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6pPr>
            <a:lvl7pPr marL="0" marR="0" indent="21145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7pPr>
            <a:lvl8pPr marL="0" marR="0" indent="25717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8pPr>
            <a:lvl9pPr marL="0" marR="0" indent="30289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9pPr>
          </a:lstStyle>
          <a:p>
            <a:pPr marL="0" indent="0" fontAlgn="base">
              <a:lnSpc>
                <a:spcPct val="110000"/>
              </a:lnSpc>
              <a:buNone/>
            </a:pPr>
            <a:r>
              <a:rPr lang="en-US" sz="1800" dirty="0"/>
              <a:t>eForms also provide dynamic integration between the University’s PeopleSoft system and the recruiting (</a:t>
            </a:r>
            <a:r>
              <a:rPr lang="en-US" sz="1800" b="1" dirty="0">
                <a:solidFill>
                  <a:srgbClr val="CC6600"/>
                </a:solidFill>
              </a:rPr>
              <a:t>PeopleAdmin</a:t>
            </a:r>
            <a:r>
              <a:rPr lang="en-US" sz="1800" dirty="0"/>
              <a:t>) and student (</a:t>
            </a:r>
            <a:r>
              <a:rPr lang="en-US" sz="1800" b="1" dirty="0">
                <a:solidFill>
                  <a:srgbClr val="CC6600"/>
                </a:solidFill>
              </a:rPr>
              <a:t>Banner</a:t>
            </a:r>
            <a:r>
              <a:rPr lang="en-US" sz="1800" dirty="0"/>
              <a:t>) systems, delivering even greater efficiency for student workers, faculty, and staff.</a:t>
            </a:r>
          </a:p>
        </p:txBody>
      </p:sp>
      <p:sp>
        <p:nvSpPr>
          <p:cNvPr id="6" name="Content Placeholder 7">
            <a:extLst>
              <a:ext uri="{FF2B5EF4-FFF2-40B4-BE49-F238E27FC236}">
                <a16:creationId xmlns:a16="http://schemas.microsoft.com/office/drawing/2014/main" id="{66AEE13C-7670-4910-B77A-DA1DF6187FC6}"/>
              </a:ext>
            </a:extLst>
          </p:cNvPr>
          <p:cNvSpPr txBox="1">
            <a:spLocks/>
          </p:cNvSpPr>
          <p:nvPr/>
        </p:nvSpPr>
        <p:spPr>
          <a:xfrm>
            <a:off x="173725" y="1948920"/>
            <a:ext cx="7153815" cy="2465975"/>
          </a:xfrm>
          <a:prstGeom prst="rect">
            <a:avLst/>
          </a:prstGeom>
        </p:spPr>
        <p:txBody>
          <a:bodyPr numCol="2">
            <a:noAutofit/>
          </a:bodyPr>
          <a:lstStyle>
            <a:lvl1pPr marL="365125" marR="0" indent="-365125" algn="l" defTabSz="914400" rtl="0" eaLnBrk="1" latinLnBrk="0" hangingPunct="1">
              <a:lnSpc>
                <a:spcPct val="100000"/>
              </a:lnSpc>
              <a:spcBef>
                <a:spcPts val="1100"/>
              </a:spcBef>
              <a:spcAft>
                <a:spcPts val="0"/>
              </a:spcAft>
              <a:buClrTx/>
              <a:buSzPct val="100000"/>
              <a:buFontTx/>
              <a:buChar char="•"/>
              <a:tabLst/>
              <a:defRPr sz="1600" b="0" i="0" u="none" strike="noStrike" cap="none" spc="0" baseline="0">
                <a:ln>
                  <a:noFill/>
                </a:ln>
                <a:solidFill>
                  <a:srgbClr val="333333"/>
                </a:solidFill>
                <a:uFillTx/>
                <a:latin typeface="Open Sans" charset="0"/>
                <a:ea typeface="Calibri"/>
                <a:cs typeface="Calibri"/>
                <a:sym typeface="Calibri"/>
              </a:defRPr>
            </a:lvl1pPr>
            <a:lvl2pPr marL="803275" marR="0" indent="-438150" algn="l" defTabSz="914400" rtl="0" eaLnBrk="1" latinLnBrk="0" hangingPunct="1">
              <a:lnSpc>
                <a:spcPct val="100000"/>
              </a:lnSpc>
              <a:spcBef>
                <a:spcPts val="1100"/>
              </a:spcBef>
              <a:spcAft>
                <a:spcPts val="0"/>
              </a:spcAft>
              <a:buClrTx/>
              <a:buSzPct val="100000"/>
              <a:buFontTx/>
              <a:buChar char="o"/>
              <a:tabLst/>
              <a:defRPr sz="1600" b="0" i="0" u="none" strike="noStrike" cap="none" spc="0" baseline="0">
                <a:ln>
                  <a:noFill/>
                </a:ln>
                <a:solidFill>
                  <a:srgbClr val="333333"/>
                </a:solidFill>
                <a:uFillTx/>
                <a:latin typeface="Open Sans" charset="0"/>
                <a:ea typeface="Calibri"/>
                <a:cs typeface="Calibri"/>
                <a:sym typeface="Calibri"/>
              </a:defRPr>
            </a:lvl2pPr>
            <a:lvl3pPr marL="1279525" marR="0" indent="-547687" algn="l" defTabSz="914400" rtl="0" eaLnBrk="1" latinLnBrk="0" hangingPunct="1">
              <a:lnSpc>
                <a:spcPct val="100000"/>
              </a:lnSpc>
              <a:spcBef>
                <a:spcPts val="1100"/>
              </a:spcBef>
              <a:spcAft>
                <a:spcPts val="0"/>
              </a:spcAft>
              <a:buClrTx/>
              <a:buSzPct val="100000"/>
              <a:buFontTx/>
              <a:buChar char="•"/>
              <a:tabLst/>
              <a:defRPr sz="1600" b="0" i="0" u="none" strike="noStrike" cap="none" spc="0" baseline="0">
                <a:ln>
                  <a:noFill/>
                </a:ln>
                <a:solidFill>
                  <a:srgbClr val="333333"/>
                </a:solidFill>
                <a:uFillTx/>
                <a:latin typeface="Open Sans" charset="0"/>
                <a:ea typeface="Calibri"/>
                <a:cs typeface="Calibri"/>
                <a:sym typeface="Calibri"/>
              </a:defRPr>
            </a:lvl3pPr>
            <a:lvl4pPr marL="1681162" marR="0" indent="-584199" algn="l" defTabSz="914400" rtl="0" eaLnBrk="1" latinLnBrk="0" hangingPunct="1">
              <a:lnSpc>
                <a:spcPct val="100000"/>
              </a:lnSpc>
              <a:spcBef>
                <a:spcPts val="1100"/>
              </a:spcBef>
              <a:spcAft>
                <a:spcPts val="0"/>
              </a:spcAft>
              <a:buClrTx/>
              <a:buSzPct val="100000"/>
              <a:buFontTx/>
              <a:buChar char="–"/>
              <a:tabLst/>
              <a:defRPr sz="1600" b="0" i="0" u="none" strike="noStrike" cap="none" spc="0" baseline="0">
                <a:ln>
                  <a:noFill/>
                </a:ln>
                <a:solidFill>
                  <a:srgbClr val="333333"/>
                </a:solidFill>
                <a:uFillTx/>
                <a:latin typeface="Open Sans" charset="0"/>
                <a:ea typeface="Calibri"/>
                <a:cs typeface="Calibri"/>
                <a:sym typeface="Calibri"/>
              </a:defRPr>
            </a:lvl4pPr>
            <a:lvl5pPr marL="2088016" marR="0" indent="-625928" algn="l" defTabSz="914400" rtl="0" eaLnBrk="1" latinLnBrk="0" hangingPunct="1">
              <a:lnSpc>
                <a:spcPct val="100000"/>
              </a:lnSpc>
              <a:spcBef>
                <a:spcPts val="1100"/>
              </a:spcBef>
              <a:spcAft>
                <a:spcPts val="0"/>
              </a:spcAft>
              <a:buClrTx/>
              <a:buSzPct val="100000"/>
              <a:buFontTx/>
              <a:buChar char="»"/>
              <a:tabLst/>
              <a:defRPr sz="1600" b="0" i="0" u="none" strike="noStrike" cap="none" spc="0" baseline="0">
                <a:ln>
                  <a:noFill/>
                </a:ln>
                <a:solidFill>
                  <a:srgbClr val="333333"/>
                </a:solidFill>
                <a:uFillTx/>
                <a:latin typeface="Open Sans" charset="0"/>
                <a:ea typeface="Calibri"/>
                <a:cs typeface="Calibri"/>
                <a:sym typeface="Calibri"/>
              </a:defRPr>
            </a:lvl5pPr>
            <a:lvl6pPr marL="0" marR="0" indent="16573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6pPr>
            <a:lvl7pPr marL="0" marR="0" indent="21145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7pPr>
            <a:lvl8pPr marL="0" marR="0" indent="25717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8pPr>
            <a:lvl9pPr marL="0" marR="0" indent="30289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9pPr>
          </a:lstStyle>
          <a:p>
            <a:pPr marL="512763" indent="-392113" fontAlgn="base">
              <a:spcBef>
                <a:spcPts val="600"/>
              </a:spcBef>
              <a:buClr>
                <a:srgbClr val="CC6600"/>
              </a:buClr>
              <a:buFont typeface="+mj-lt"/>
              <a:buAutoNum type="arabicParenR"/>
            </a:pPr>
            <a:r>
              <a:rPr lang="en-US" sz="1400" dirty="0"/>
              <a:t>403(b) elections</a:t>
            </a:r>
          </a:p>
          <a:p>
            <a:pPr marL="512763" indent="-392113" fontAlgn="base">
              <a:spcBef>
                <a:spcPts val="600"/>
              </a:spcBef>
              <a:buClr>
                <a:srgbClr val="CC6600"/>
              </a:buClr>
              <a:buFont typeface="+mj-lt"/>
              <a:buAutoNum type="arabicParenR"/>
            </a:pPr>
            <a:r>
              <a:rPr lang="en-US" sz="1400" dirty="0"/>
              <a:t>Affiliate appointments</a:t>
            </a:r>
          </a:p>
          <a:p>
            <a:pPr marL="512763" indent="-392113" fontAlgn="base">
              <a:spcBef>
                <a:spcPts val="600"/>
              </a:spcBef>
              <a:buClr>
                <a:srgbClr val="CC6600"/>
              </a:buClr>
              <a:buFont typeface="+mj-lt"/>
              <a:buAutoNum type="arabicParenR"/>
            </a:pPr>
            <a:r>
              <a:rPr lang="en-US" sz="1400" dirty="0"/>
              <a:t>Affiliate updates/terminations</a:t>
            </a:r>
          </a:p>
          <a:p>
            <a:pPr marL="512763" indent="-392113" fontAlgn="base">
              <a:spcBef>
                <a:spcPts val="600"/>
              </a:spcBef>
              <a:buClr>
                <a:srgbClr val="CC6600"/>
              </a:buClr>
              <a:buFont typeface="+mj-lt"/>
              <a:buAutoNum type="arabicParenR"/>
            </a:pPr>
            <a:r>
              <a:rPr lang="en-US" sz="1400" dirty="0"/>
              <a:t>Education profile</a:t>
            </a:r>
          </a:p>
          <a:p>
            <a:pPr marL="512763" indent="-392113" fontAlgn="base">
              <a:spcBef>
                <a:spcPts val="600"/>
              </a:spcBef>
              <a:buClr>
                <a:srgbClr val="CC6600"/>
              </a:buClr>
              <a:buFont typeface="+mj-lt"/>
              <a:buAutoNum type="arabicParenR"/>
            </a:pPr>
            <a:r>
              <a:rPr lang="en-US" sz="1400" dirty="0"/>
              <a:t>Employee profile</a:t>
            </a:r>
          </a:p>
          <a:p>
            <a:pPr marL="512763" indent="-392113" fontAlgn="base">
              <a:spcBef>
                <a:spcPts val="600"/>
              </a:spcBef>
              <a:buClr>
                <a:srgbClr val="CC6600"/>
              </a:buClr>
              <a:buFont typeface="+mj-lt"/>
              <a:buAutoNum type="arabicParenR"/>
            </a:pPr>
            <a:r>
              <a:rPr lang="en-US" sz="1400" dirty="0"/>
              <a:t>Temporary faculty returns</a:t>
            </a:r>
          </a:p>
          <a:p>
            <a:pPr marL="512763" indent="-392113" fontAlgn="base">
              <a:spcBef>
                <a:spcPts val="600"/>
              </a:spcBef>
              <a:buClr>
                <a:srgbClr val="CC6600"/>
              </a:buClr>
              <a:buFont typeface="+mj-lt"/>
              <a:buAutoNum type="arabicParenR"/>
            </a:pPr>
            <a:r>
              <a:rPr lang="en-US" sz="1400" dirty="0"/>
              <a:t>Account funding changes</a:t>
            </a:r>
          </a:p>
          <a:p>
            <a:pPr marL="512763" indent="-392113" fontAlgn="base">
              <a:spcBef>
                <a:spcPts val="600"/>
              </a:spcBef>
              <a:buClr>
                <a:srgbClr val="CC6600"/>
              </a:buClr>
              <a:buFont typeface="+mj-lt"/>
              <a:buAutoNum type="arabicParenR"/>
            </a:pPr>
            <a:r>
              <a:rPr lang="en-US" sz="1400" dirty="0"/>
              <a:t>Retro funding changes</a:t>
            </a:r>
          </a:p>
          <a:p>
            <a:pPr marL="512763" indent="-392113" fontAlgn="base">
              <a:spcBef>
                <a:spcPts val="600"/>
              </a:spcBef>
              <a:buClr>
                <a:srgbClr val="CC6600"/>
              </a:buClr>
              <a:buFont typeface="+mj-lt"/>
              <a:buAutoNum type="arabicParenR"/>
            </a:pPr>
            <a:r>
              <a:rPr lang="en-US" sz="1400" dirty="0"/>
              <a:t>Additional assignments</a:t>
            </a:r>
          </a:p>
          <a:p>
            <a:pPr marL="512763" indent="-392113" fontAlgn="base">
              <a:spcBef>
                <a:spcPts val="600"/>
              </a:spcBef>
              <a:buClr>
                <a:srgbClr val="CC6600"/>
              </a:buClr>
              <a:buFont typeface="+mj-lt"/>
              <a:buAutoNum type="arabicParenR"/>
            </a:pPr>
            <a:r>
              <a:rPr lang="en-US" sz="1400" dirty="0"/>
              <a:t>Hires</a:t>
            </a:r>
          </a:p>
          <a:p>
            <a:pPr marL="512763" indent="-392113" fontAlgn="base">
              <a:spcBef>
                <a:spcPts val="600"/>
              </a:spcBef>
              <a:buClr>
                <a:srgbClr val="CC6600"/>
              </a:buClr>
              <a:buFont typeface="+mj-lt"/>
              <a:buAutoNum type="arabicParenR"/>
            </a:pPr>
            <a:r>
              <a:rPr lang="en-US" sz="1400" dirty="0"/>
              <a:t>Job changes</a:t>
            </a:r>
          </a:p>
          <a:p>
            <a:pPr marL="512763" indent="-392113" fontAlgn="base">
              <a:spcBef>
                <a:spcPts val="600"/>
              </a:spcBef>
              <a:buClr>
                <a:srgbClr val="CC6600"/>
              </a:buClr>
              <a:buFont typeface="+mj-lt"/>
              <a:buAutoNum type="arabicParenR"/>
            </a:pPr>
            <a:r>
              <a:rPr lang="en-US" sz="1400" dirty="0"/>
              <a:t>Status changes</a:t>
            </a:r>
          </a:p>
          <a:p>
            <a:pPr marL="512763" indent="-392113" fontAlgn="base">
              <a:spcBef>
                <a:spcPts val="600"/>
              </a:spcBef>
              <a:buClr>
                <a:srgbClr val="CC6600"/>
              </a:buClr>
              <a:buFont typeface="+mj-lt"/>
              <a:buAutoNum type="arabicParenR"/>
            </a:pPr>
            <a:r>
              <a:rPr lang="en-US" sz="1400" dirty="0"/>
              <a:t>Student hires</a:t>
            </a:r>
          </a:p>
          <a:p>
            <a:pPr marL="512763" indent="-392113" fontAlgn="base">
              <a:spcBef>
                <a:spcPts val="600"/>
              </a:spcBef>
              <a:buClr>
                <a:srgbClr val="CC6600"/>
              </a:buClr>
              <a:buFont typeface="+mj-lt"/>
              <a:buAutoNum type="arabicParenR"/>
            </a:pPr>
            <a:r>
              <a:rPr lang="en-US" sz="1400" dirty="0"/>
              <a:t>Additional pay</a:t>
            </a:r>
          </a:p>
          <a:p>
            <a:pPr marL="512763" indent="-392113" fontAlgn="base">
              <a:spcBef>
                <a:spcPts val="600"/>
              </a:spcBef>
              <a:buClr>
                <a:srgbClr val="CC6600"/>
              </a:buClr>
              <a:buFont typeface="+mj-lt"/>
              <a:buAutoNum type="arabicParenR"/>
            </a:pPr>
            <a:r>
              <a:rPr lang="en-US" sz="1400" dirty="0"/>
              <a:t>Benefits enrollment</a:t>
            </a:r>
          </a:p>
        </p:txBody>
      </p:sp>
      <p:sp>
        <p:nvSpPr>
          <p:cNvPr id="13" name="Rectangle 12">
            <a:extLst>
              <a:ext uri="{FF2B5EF4-FFF2-40B4-BE49-F238E27FC236}">
                <a16:creationId xmlns:a16="http://schemas.microsoft.com/office/drawing/2014/main" id="{075AECA6-868E-43A6-BD09-B7F1FB93D15C}"/>
              </a:ext>
            </a:extLst>
          </p:cNvPr>
          <p:cNvSpPr/>
          <p:nvPr/>
        </p:nvSpPr>
        <p:spPr>
          <a:xfrm>
            <a:off x="7579467" y="4236437"/>
            <a:ext cx="3762687" cy="1554480"/>
          </a:xfrm>
          <a:prstGeom prst="rect">
            <a:avLst/>
          </a:prstGeom>
          <a:solidFill>
            <a:srgbClr val="CC6600">
              <a:alpha val="30196"/>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US" dirty="0"/>
          </a:p>
        </p:txBody>
      </p:sp>
      <p:sp>
        <p:nvSpPr>
          <p:cNvPr id="12" name="Content Placeholder 7">
            <a:extLst>
              <a:ext uri="{FF2B5EF4-FFF2-40B4-BE49-F238E27FC236}">
                <a16:creationId xmlns:a16="http://schemas.microsoft.com/office/drawing/2014/main" id="{D1003B91-6727-4679-9AD8-FBF8F7B44416}"/>
              </a:ext>
            </a:extLst>
          </p:cNvPr>
          <p:cNvSpPr txBox="1">
            <a:spLocks/>
          </p:cNvSpPr>
          <p:nvPr/>
        </p:nvSpPr>
        <p:spPr>
          <a:xfrm>
            <a:off x="7700768" y="4327923"/>
            <a:ext cx="3570616" cy="966030"/>
          </a:xfrm>
          <a:prstGeom prst="rect">
            <a:avLst/>
          </a:prstGeom>
        </p:spPr>
        <p:txBody>
          <a:bodyPr>
            <a:noAutofit/>
          </a:bodyPr>
          <a:lstStyle>
            <a:lvl1pPr marL="365125" marR="0" indent="-365125" algn="l" defTabSz="914400" rtl="0" eaLnBrk="1" latinLnBrk="0" hangingPunct="1">
              <a:lnSpc>
                <a:spcPct val="100000"/>
              </a:lnSpc>
              <a:spcBef>
                <a:spcPts val="1100"/>
              </a:spcBef>
              <a:spcAft>
                <a:spcPts val="0"/>
              </a:spcAft>
              <a:buClrTx/>
              <a:buSzPct val="100000"/>
              <a:buFontTx/>
              <a:buChar char="•"/>
              <a:tabLst/>
              <a:defRPr sz="1600" b="0" i="0" u="none" strike="noStrike" cap="none" spc="0" baseline="0">
                <a:ln>
                  <a:noFill/>
                </a:ln>
                <a:solidFill>
                  <a:srgbClr val="333333"/>
                </a:solidFill>
                <a:uFillTx/>
                <a:latin typeface="Open Sans" charset="0"/>
                <a:ea typeface="Calibri"/>
                <a:cs typeface="Calibri"/>
                <a:sym typeface="Calibri"/>
              </a:defRPr>
            </a:lvl1pPr>
            <a:lvl2pPr marL="803275" marR="0" indent="-438150" algn="l" defTabSz="914400" rtl="0" eaLnBrk="1" latinLnBrk="0" hangingPunct="1">
              <a:lnSpc>
                <a:spcPct val="100000"/>
              </a:lnSpc>
              <a:spcBef>
                <a:spcPts val="1100"/>
              </a:spcBef>
              <a:spcAft>
                <a:spcPts val="0"/>
              </a:spcAft>
              <a:buClrTx/>
              <a:buSzPct val="100000"/>
              <a:buFontTx/>
              <a:buChar char="o"/>
              <a:tabLst/>
              <a:defRPr sz="1600" b="0" i="0" u="none" strike="noStrike" cap="none" spc="0" baseline="0">
                <a:ln>
                  <a:noFill/>
                </a:ln>
                <a:solidFill>
                  <a:srgbClr val="333333"/>
                </a:solidFill>
                <a:uFillTx/>
                <a:latin typeface="Open Sans" charset="0"/>
                <a:ea typeface="Calibri"/>
                <a:cs typeface="Calibri"/>
                <a:sym typeface="Calibri"/>
              </a:defRPr>
            </a:lvl2pPr>
            <a:lvl3pPr marL="1279525" marR="0" indent="-547687" algn="l" defTabSz="914400" rtl="0" eaLnBrk="1" latinLnBrk="0" hangingPunct="1">
              <a:lnSpc>
                <a:spcPct val="100000"/>
              </a:lnSpc>
              <a:spcBef>
                <a:spcPts val="1100"/>
              </a:spcBef>
              <a:spcAft>
                <a:spcPts val="0"/>
              </a:spcAft>
              <a:buClrTx/>
              <a:buSzPct val="100000"/>
              <a:buFontTx/>
              <a:buChar char="•"/>
              <a:tabLst/>
              <a:defRPr sz="1600" b="0" i="0" u="none" strike="noStrike" cap="none" spc="0" baseline="0">
                <a:ln>
                  <a:noFill/>
                </a:ln>
                <a:solidFill>
                  <a:srgbClr val="333333"/>
                </a:solidFill>
                <a:uFillTx/>
                <a:latin typeface="Open Sans" charset="0"/>
                <a:ea typeface="Calibri"/>
                <a:cs typeface="Calibri"/>
                <a:sym typeface="Calibri"/>
              </a:defRPr>
            </a:lvl3pPr>
            <a:lvl4pPr marL="1681162" marR="0" indent="-584199" algn="l" defTabSz="914400" rtl="0" eaLnBrk="1" latinLnBrk="0" hangingPunct="1">
              <a:lnSpc>
                <a:spcPct val="100000"/>
              </a:lnSpc>
              <a:spcBef>
                <a:spcPts val="1100"/>
              </a:spcBef>
              <a:spcAft>
                <a:spcPts val="0"/>
              </a:spcAft>
              <a:buClrTx/>
              <a:buSzPct val="100000"/>
              <a:buFontTx/>
              <a:buChar char="–"/>
              <a:tabLst/>
              <a:defRPr sz="1600" b="0" i="0" u="none" strike="noStrike" cap="none" spc="0" baseline="0">
                <a:ln>
                  <a:noFill/>
                </a:ln>
                <a:solidFill>
                  <a:srgbClr val="333333"/>
                </a:solidFill>
                <a:uFillTx/>
                <a:latin typeface="Open Sans" charset="0"/>
                <a:ea typeface="Calibri"/>
                <a:cs typeface="Calibri"/>
                <a:sym typeface="Calibri"/>
              </a:defRPr>
            </a:lvl4pPr>
            <a:lvl5pPr marL="2088016" marR="0" indent="-625928" algn="l" defTabSz="914400" rtl="0" eaLnBrk="1" latinLnBrk="0" hangingPunct="1">
              <a:lnSpc>
                <a:spcPct val="100000"/>
              </a:lnSpc>
              <a:spcBef>
                <a:spcPts val="1100"/>
              </a:spcBef>
              <a:spcAft>
                <a:spcPts val="0"/>
              </a:spcAft>
              <a:buClrTx/>
              <a:buSzPct val="100000"/>
              <a:buFontTx/>
              <a:buChar char="»"/>
              <a:tabLst/>
              <a:defRPr sz="1600" b="0" i="0" u="none" strike="noStrike" cap="none" spc="0" baseline="0">
                <a:ln>
                  <a:noFill/>
                </a:ln>
                <a:solidFill>
                  <a:srgbClr val="333333"/>
                </a:solidFill>
                <a:uFillTx/>
                <a:latin typeface="Open Sans" charset="0"/>
                <a:ea typeface="Calibri"/>
                <a:cs typeface="Calibri"/>
                <a:sym typeface="Calibri"/>
              </a:defRPr>
            </a:lvl5pPr>
            <a:lvl6pPr marL="0" marR="0" indent="16573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6pPr>
            <a:lvl7pPr marL="0" marR="0" indent="21145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7pPr>
            <a:lvl8pPr marL="0" marR="0" indent="25717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8pPr>
            <a:lvl9pPr marL="0" marR="0" indent="30289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9pPr>
          </a:lstStyle>
          <a:p>
            <a:pPr marL="0" indent="0" fontAlgn="base">
              <a:spcBef>
                <a:spcPts val="0"/>
              </a:spcBef>
              <a:buFontTx/>
              <a:buNone/>
            </a:pPr>
            <a:r>
              <a:rPr lang="en-US" sz="2000" b="1" dirty="0">
                <a:solidFill>
                  <a:srgbClr val="CC6600"/>
                </a:solidFill>
              </a:rPr>
              <a:t>86% of all human interaction </a:t>
            </a:r>
            <a:r>
              <a:rPr lang="en-US" sz="2000" dirty="0"/>
              <a:t>with the PeopleSoft applications is </a:t>
            </a:r>
            <a:r>
              <a:rPr lang="en-US" sz="2000" b="1" dirty="0">
                <a:solidFill>
                  <a:srgbClr val="CC6600"/>
                </a:solidFill>
              </a:rPr>
              <a:t>through an eForm.</a:t>
            </a:r>
            <a:endParaRPr lang="en-US" sz="2000" dirty="0"/>
          </a:p>
        </p:txBody>
      </p:sp>
      <p:pic>
        <p:nvPicPr>
          <p:cNvPr id="1026" name="Picture 2" descr="Image result for university of south carolina campus">
            <a:extLst>
              <a:ext uri="{FF2B5EF4-FFF2-40B4-BE49-F238E27FC236}">
                <a16:creationId xmlns:a16="http://schemas.microsoft.com/office/drawing/2014/main" id="{A41B3612-D4EC-43FE-9590-D465E087BB9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418" r="12558"/>
          <a:stretch/>
        </p:blipFill>
        <p:spPr bwMode="auto">
          <a:xfrm>
            <a:off x="7579467" y="1208111"/>
            <a:ext cx="3762687" cy="285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152519"/>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sosceles Triangle 9">
            <a:extLst>
              <a:ext uri="{FF2B5EF4-FFF2-40B4-BE49-F238E27FC236}">
                <a16:creationId xmlns:a16="http://schemas.microsoft.com/office/drawing/2014/main" id="{FD5D232D-57FF-47A9-8C61-DBA03665C333}"/>
              </a:ext>
            </a:extLst>
          </p:cNvPr>
          <p:cNvSpPr/>
          <p:nvPr/>
        </p:nvSpPr>
        <p:spPr>
          <a:xfrm>
            <a:off x="0" y="-27260"/>
            <a:ext cx="12192000" cy="6885260"/>
          </a:xfrm>
          <a:prstGeom prst="triangle">
            <a:avLst>
              <a:gd name="adj" fmla="val 0"/>
            </a:avLst>
          </a:prstGeom>
          <a:solidFill>
            <a:srgbClr val="5C90A5">
              <a:alpha val="10196"/>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US"/>
          </a:p>
        </p:txBody>
      </p:sp>
      <p:pic>
        <p:nvPicPr>
          <p:cNvPr id="5" name="Picture 4">
            <a:extLst>
              <a:ext uri="{FF2B5EF4-FFF2-40B4-BE49-F238E27FC236}">
                <a16:creationId xmlns:a16="http://schemas.microsoft.com/office/drawing/2014/main" id="{9F0BF82B-C0E2-410C-BFC5-0BD3D19BC0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5249" y="1031894"/>
            <a:ext cx="4283535" cy="2919316"/>
          </a:xfrm>
          <a:prstGeom prst="rect">
            <a:avLst/>
          </a:prstGeom>
        </p:spPr>
      </p:pic>
      <p:sp>
        <p:nvSpPr>
          <p:cNvPr id="2" name="Title 1">
            <a:extLst>
              <a:ext uri="{FF2B5EF4-FFF2-40B4-BE49-F238E27FC236}">
                <a16:creationId xmlns:a16="http://schemas.microsoft.com/office/drawing/2014/main" id="{3101F7CC-B6F5-489E-84EE-E635F64BA610}"/>
              </a:ext>
            </a:extLst>
          </p:cNvPr>
          <p:cNvSpPr>
            <a:spLocks noGrp="1"/>
          </p:cNvSpPr>
          <p:nvPr>
            <p:ph type="title"/>
          </p:nvPr>
        </p:nvSpPr>
        <p:spPr/>
        <p:txBody>
          <a:bodyPr/>
          <a:lstStyle/>
          <a:p>
            <a:r>
              <a:rPr lang="en-US" dirty="0"/>
              <a:t>State of Tennessee</a:t>
            </a:r>
          </a:p>
        </p:txBody>
      </p:sp>
      <p:sp>
        <p:nvSpPr>
          <p:cNvPr id="57" name="Content Placeholder 7"/>
          <p:cNvSpPr txBox="1">
            <a:spLocks noGrp="1"/>
          </p:cNvSpPr>
          <p:nvPr>
            <p:ph type="body" idx="1"/>
          </p:nvPr>
        </p:nvSpPr>
        <p:spPr>
          <a:xfrm>
            <a:off x="338667" y="1188675"/>
            <a:ext cx="6406583" cy="1614819"/>
          </a:xfrm>
          <a:prstGeom prst="rect">
            <a:avLst/>
          </a:prstGeom>
        </p:spPr>
        <p:txBody>
          <a:bodyPr>
            <a:noAutofit/>
          </a:bodyPr>
          <a:lstStyle/>
          <a:p>
            <a:pPr marL="0" indent="0">
              <a:spcBef>
                <a:spcPts val="1200"/>
              </a:spcBef>
              <a:buSzTx/>
              <a:buNone/>
              <a:defRPr sz="1600">
                <a:latin typeface="Open Sans"/>
                <a:ea typeface="Open Sans"/>
                <a:cs typeface="Open Sans"/>
                <a:sym typeface="Open Sans"/>
              </a:defRPr>
            </a:pPr>
            <a:r>
              <a:rPr lang="en-US" sz="2000" dirty="0">
                <a:latin typeface="Open Sans"/>
              </a:rPr>
              <a:t>An Oracle Showcase Client, the State has created </a:t>
            </a:r>
            <a:r>
              <a:rPr lang="en-US" sz="2000" b="1" dirty="0">
                <a:solidFill>
                  <a:srgbClr val="CC6600"/>
                </a:solidFill>
                <a:latin typeface="Open Sans"/>
              </a:rPr>
              <a:t>enterprise-scale, custom PeopleSoft applications </a:t>
            </a:r>
            <a:r>
              <a:rPr lang="en-US" sz="2000" dirty="0">
                <a:latin typeface="Open Sans"/>
              </a:rPr>
              <a:t>using GT eForms since 2014.</a:t>
            </a:r>
            <a:endParaRPr sz="2000" dirty="0">
              <a:latin typeface="Open Sans"/>
            </a:endParaRPr>
          </a:p>
        </p:txBody>
      </p:sp>
      <p:sp>
        <p:nvSpPr>
          <p:cNvPr id="6" name="Content Placeholder 7">
            <a:extLst>
              <a:ext uri="{FF2B5EF4-FFF2-40B4-BE49-F238E27FC236}">
                <a16:creationId xmlns:a16="http://schemas.microsoft.com/office/drawing/2014/main" id="{575874B6-3509-4A40-86DE-D9B032ADD89C}"/>
              </a:ext>
            </a:extLst>
          </p:cNvPr>
          <p:cNvSpPr txBox="1">
            <a:spLocks/>
          </p:cNvSpPr>
          <p:nvPr/>
        </p:nvSpPr>
        <p:spPr>
          <a:xfrm>
            <a:off x="338667" y="2408654"/>
            <a:ext cx="6143414" cy="966030"/>
          </a:xfrm>
          <a:prstGeom prst="rect">
            <a:avLst/>
          </a:prstGeom>
        </p:spPr>
        <p:txBody>
          <a:bodyPr numCol="2">
            <a:noAutofit/>
          </a:bodyPr>
          <a:lstStyle>
            <a:lvl1pPr marL="365125" marR="0" indent="-365125" algn="l" defTabSz="914400" rtl="0" eaLnBrk="1" latinLnBrk="0" hangingPunct="1">
              <a:lnSpc>
                <a:spcPct val="100000"/>
              </a:lnSpc>
              <a:spcBef>
                <a:spcPts val="1100"/>
              </a:spcBef>
              <a:spcAft>
                <a:spcPts val="0"/>
              </a:spcAft>
              <a:buClrTx/>
              <a:buSzPct val="100000"/>
              <a:buFontTx/>
              <a:buChar char="•"/>
              <a:tabLst/>
              <a:defRPr sz="1600" b="0" i="0" u="none" strike="noStrike" cap="none" spc="0" baseline="0">
                <a:ln>
                  <a:noFill/>
                </a:ln>
                <a:solidFill>
                  <a:srgbClr val="333333"/>
                </a:solidFill>
                <a:uFillTx/>
                <a:latin typeface="Open Sans" charset="0"/>
                <a:ea typeface="Calibri"/>
                <a:cs typeface="Calibri"/>
                <a:sym typeface="Calibri"/>
              </a:defRPr>
            </a:lvl1pPr>
            <a:lvl2pPr marL="803275" marR="0" indent="-438150" algn="l" defTabSz="914400" rtl="0" eaLnBrk="1" latinLnBrk="0" hangingPunct="1">
              <a:lnSpc>
                <a:spcPct val="100000"/>
              </a:lnSpc>
              <a:spcBef>
                <a:spcPts val="1100"/>
              </a:spcBef>
              <a:spcAft>
                <a:spcPts val="0"/>
              </a:spcAft>
              <a:buClrTx/>
              <a:buSzPct val="100000"/>
              <a:buFontTx/>
              <a:buChar char="o"/>
              <a:tabLst/>
              <a:defRPr sz="1600" b="0" i="0" u="none" strike="noStrike" cap="none" spc="0" baseline="0">
                <a:ln>
                  <a:noFill/>
                </a:ln>
                <a:solidFill>
                  <a:srgbClr val="333333"/>
                </a:solidFill>
                <a:uFillTx/>
                <a:latin typeface="Open Sans" charset="0"/>
                <a:ea typeface="Calibri"/>
                <a:cs typeface="Calibri"/>
                <a:sym typeface="Calibri"/>
              </a:defRPr>
            </a:lvl2pPr>
            <a:lvl3pPr marL="1279525" marR="0" indent="-547687" algn="l" defTabSz="914400" rtl="0" eaLnBrk="1" latinLnBrk="0" hangingPunct="1">
              <a:lnSpc>
                <a:spcPct val="100000"/>
              </a:lnSpc>
              <a:spcBef>
                <a:spcPts val="1100"/>
              </a:spcBef>
              <a:spcAft>
                <a:spcPts val="0"/>
              </a:spcAft>
              <a:buClrTx/>
              <a:buSzPct val="100000"/>
              <a:buFontTx/>
              <a:buChar char="•"/>
              <a:tabLst/>
              <a:defRPr sz="1600" b="0" i="0" u="none" strike="noStrike" cap="none" spc="0" baseline="0">
                <a:ln>
                  <a:noFill/>
                </a:ln>
                <a:solidFill>
                  <a:srgbClr val="333333"/>
                </a:solidFill>
                <a:uFillTx/>
                <a:latin typeface="Open Sans" charset="0"/>
                <a:ea typeface="Calibri"/>
                <a:cs typeface="Calibri"/>
                <a:sym typeface="Calibri"/>
              </a:defRPr>
            </a:lvl3pPr>
            <a:lvl4pPr marL="1681162" marR="0" indent="-584199" algn="l" defTabSz="914400" rtl="0" eaLnBrk="1" latinLnBrk="0" hangingPunct="1">
              <a:lnSpc>
                <a:spcPct val="100000"/>
              </a:lnSpc>
              <a:spcBef>
                <a:spcPts val="1100"/>
              </a:spcBef>
              <a:spcAft>
                <a:spcPts val="0"/>
              </a:spcAft>
              <a:buClrTx/>
              <a:buSzPct val="100000"/>
              <a:buFontTx/>
              <a:buChar char="–"/>
              <a:tabLst/>
              <a:defRPr sz="1600" b="0" i="0" u="none" strike="noStrike" cap="none" spc="0" baseline="0">
                <a:ln>
                  <a:noFill/>
                </a:ln>
                <a:solidFill>
                  <a:srgbClr val="333333"/>
                </a:solidFill>
                <a:uFillTx/>
                <a:latin typeface="Open Sans" charset="0"/>
                <a:ea typeface="Calibri"/>
                <a:cs typeface="Calibri"/>
                <a:sym typeface="Calibri"/>
              </a:defRPr>
            </a:lvl4pPr>
            <a:lvl5pPr marL="2088016" marR="0" indent="-625928" algn="l" defTabSz="914400" rtl="0" eaLnBrk="1" latinLnBrk="0" hangingPunct="1">
              <a:lnSpc>
                <a:spcPct val="100000"/>
              </a:lnSpc>
              <a:spcBef>
                <a:spcPts val="1100"/>
              </a:spcBef>
              <a:spcAft>
                <a:spcPts val="0"/>
              </a:spcAft>
              <a:buClrTx/>
              <a:buSzPct val="100000"/>
              <a:buFontTx/>
              <a:buChar char="»"/>
              <a:tabLst/>
              <a:defRPr sz="1600" b="0" i="0" u="none" strike="noStrike" cap="none" spc="0" baseline="0">
                <a:ln>
                  <a:noFill/>
                </a:ln>
                <a:solidFill>
                  <a:srgbClr val="333333"/>
                </a:solidFill>
                <a:uFillTx/>
                <a:latin typeface="Open Sans" charset="0"/>
                <a:ea typeface="Calibri"/>
                <a:cs typeface="Calibri"/>
                <a:sym typeface="Calibri"/>
              </a:defRPr>
            </a:lvl5pPr>
            <a:lvl6pPr marL="0" marR="0" indent="16573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6pPr>
            <a:lvl7pPr marL="0" marR="0" indent="21145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7pPr>
            <a:lvl8pPr marL="0" marR="0" indent="25717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8pPr>
            <a:lvl9pPr marL="0" marR="0" indent="30289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9pPr>
          </a:lstStyle>
          <a:p>
            <a:pPr marL="231775" indent="-231775" fontAlgn="base">
              <a:spcBef>
                <a:spcPts val="600"/>
              </a:spcBef>
              <a:buClr>
                <a:srgbClr val="CC6600"/>
              </a:buClr>
            </a:pPr>
            <a:r>
              <a:rPr lang="en-US" sz="1400" dirty="0"/>
              <a:t>Position Change Requests</a:t>
            </a:r>
          </a:p>
          <a:p>
            <a:pPr marL="231775" indent="-231775" fontAlgn="base">
              <a:spcBef>
                <a:spcPts val="600"/>
              </a:spcBef>
              <a:buClr>
                <a:srgbClr val="CC6600"/>
              </a:buClr>
            </a:pPr>
            <a:r>
              <a:rPr lang="en-US" sz="1400" dirty="0"/>
              <a:t>Sick Leave Bank</a:t>
            </a:r>
          </a:p>
          <a:p>
            <a:pPr marL="231775" indent="-231775" fontAlgn="base">
              <a:spcBef>
                <a:spcPts val="600"/>
              </a:spcBef>
              <a:buClr>
                <a:srgbClr val="CC6600"/>
              </a:buClr>
            </a:pPr>
            <a:r>
              <a:rPr lang="en-US" sz="1400" dirty="0"/>
              <a:t>Alternate Workplace Solutions</a:t>
            </a:r>
          </a:p>
          <a:p>
            <a:pPr marL="231775" indent="-231775" fontAlgn="base">
              <a:spcBef>
                <a:spcPts val="600"/>
              </a:spcBef>
              <a:buClr>
                <a:srgbClr val="CC6600"/>
              </a:buClr>
              <a:tabLst>
                <a:tab pos="401638" algn="l"/>
              </a:tabLst>
            </a:pPr>
            <a:r>
              <a:rPr lang="en-US" sz="1400" dirty="0"/>
              <a:t>Personnel Actions</a:t>
            </a:r>
          </a:p>
          <a:p>
            <a:pPr marL="231775" indent="-231775" fontAlgn="base">
              <a:spcBef>
                <a:spcPts val="600"/>
              </a:spcBef>
              <a:buClr>
                <a:srgbClr val="CC6600"/>
              </a:buClr>
            </a:pPr>
            <a:r>
              <a:rPr lang="en-US" sz="1400" dirty="0"/>
              <a:t>Retiree Benefits Enrollment</a:t>
            </a:r>
          </a:p>
          <a:p>
            <a:pPr marL="231775" indent="-231775" fontAlgn="base">
              <a:spcBef>
                <a:spcPts val="600"/>
              </a:spcBef>
              <a:buClr>
                <a:srgbClr val="CC6600"/>
              </a:buClr>
              <a:tabLst>
                <a:tab pos="401638" algn="l"/>
              </a:tabLst>
            </a:pPr>
            <a:r>
              <a:rPr lang="en-US" sz="1400" dirty="0"/>
              <a:t>Policy Acknowledgements</a:t>
            </a:r>
          </a:p>
        </p:txBody>
      </p:sp>
      <p:sp>
        <p:nvSpPr>
          <p:cNvPr id="7" name="Rectangle 6">
            <a:extLst>
              <a:ext uri="{FF2B5EF4-FFF2-40B4-BE49-F238E27FC236}">
                <a16:creationId xmlns:a16="http://schemas.microsoft.com/office/drawing/2014/main" id="{01F53C5B-A656-42D8-ACA4-7A57D09DE741}"/>
              </a:ext>
            </a:extLst>
          </p:cNvPr>
          <p:cNvSpPr/>
          <p:nvPr/>
        </p:nvSpPr>
        <p:spPr>
          <a:xfrm>
            <a:off x="338667" y="3611618"/>
            <a:ext cx="5486400" cy="2286000"/>
          </a:xfrm>
          <a:prstGeom prst="rect">
            <a:avLst/>
          </a:prstGeom>
          <a:solidFill>
            <a:srgbClr val="CC6600">
              <a:alpha val="30196"/>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US" dirty="0"/>
          </a:p>
        </p:txBody>
      </p:sp>
      <p:sp>
        <p:nvSpPr>
          <p:cNvPr id="8" name="Content Placeholder 7">
            <a:extLst>
              <a:ext uri="{FF2B5EF4-FFF2-40B4-BE49-F238E27FC236}">
                <a16:creationId xmlns:a16="http://schemas.microsoft.com/office/drawing/2014/main" id="{3EEC8FC1-D429-4176-9B7D-19A14F9F1D2D}"/>
              </a:ext>
            </a:extLst>
          </p:cNvPr>
          <p:cNvSpPr txBox="1">
            <a:spLocks/>
          </p:cNvSpPr>
          <p:nvPr/>
        </p:nvSpPr>
        <p:spPr>
          <a:xfrm>
            <a:off x="6735584" y="4172779"/>
            <a:ext cx="4283535" cy="1526305"/>
          </a:xfrm>
          <a:prstGeom prst="rect">
            <a:avLst/>
          </a:prstGeom>
        </p:spPr>
        <p:txBody>
          <a:bodyPr>
            <a:noAutofit/>
          </a:bodyPr>
          <a:lstStyle>
            <a:lvl1pPr marL="365125" marR="0" indent="-365125" algn="l" defTabSz="914400" rtl="0" eaLnBrk="1" latinLnBrk="0" hangingPunct="1">
              <a:lnSpc>
                <a:spcPct val="100000"/>
              </a:lnSpc>
              <a:spcBef>
                <a:spcPts val="1100"/>
              </a:spcBef>
              <a:spcAft>
                <a:spcPts val="0"/>
              </a:spcAft>
              <a:buClrTx/>
              <a:buSzPct val="100000"/>
              <a:buFontTx/>
              <a:buChar char="•"/>
              <a:tabLst/>
              <a:defRPr sz="1600" b="0" i="0" u="none" strike="noStrike" cap="none" spc="0" baseline="0">
                <a:ln>
                  <a:noFill/>
                </a:ln>
                <a:solidFill>
                  <a:srgbClr val="333333"/>
                </a:solidFill>
                <a:uFillTx/>
                <a:latin typeface="Open Sans" charset="0"/>
                <a:ea typeface="Calibri"/>
                <a:cs typeface="Calibri"/>
                <a:sym typeface="Calibri"/>
              </a:defRPr>
            </a:lvl1pPr>
            <a:lvl2pPr marL="803275" marR="0" indent="-438150" algn="l" defTabSz="914400" rtl="0" eaLnBrk="1" latinLnBrk="0" hangingPunct="1">
              <a:lnSpc>
                <a:spcPct val="100000"/>
              </a:lnSpc>
              <a:spcBef>
                <a:spcPts val="1100"/>
              </a:spcBef>
              <a:spcAft>
                <a:spcPts val="0"/>
              </a:spcAft>
              <a:buClrTx/>
              <a:buSzPct val="100000"/>
              <a:buFontTx/>
              <a:buChar char="o"/>
              <a:tabLst/>
              <a:defRPr sz="1600" b="0" i="0" u="none" strike="noStrike" cap="none" spc="0" baseline="0">
                <a:ln>
                  <a:noFill/>
                </a:ln>
                <a:solidFill>
                  <a:srgbClr val="333333"/>
                </a:solidFill>
                <a:uFillTx/>
                <a:latin typeface="Open Sans" charset="0"/>
                <a:ea typeface="Calibri"/>
                <a:cs typeface="Calibri"/>
                <a:sym typeface="Calibri"/>
              </a:defRPr>
            </a:lvl2pPr>
            <a:lvl3pPr marL="1279525" marR="0" indent="-547687" algn="l" defTabSz="914400" rtl="0" eaLnBrk="1" latinLnBrk="0" hangingPunct="1">
              <a:lnSpc>
                <a:spcPct val="100000"/>
              </a:lnSpc>
              <a:spcBef>
                <a:spcPts val="1100"/>
              </a:spcBef>
              <a:spcAft>
                <a:spcPts val="0"/>
              </a:spcAft>
              <a:buClrTx/>
              <a:buSzPct val="100000"/>
              <a:buFontTx/>
              <a:buChar char="•"/>
              <a:tabLst/>
              <a:defRPr sz="1600" b="0" i="0" u="none" strike="noStrike" cap="none" spc="0" baseline="0">
                <a:ln>
                  <a:noFill/>
                </a:ln>
                <a:solidFill>
                  <a:srgbClr val="333333"/>
                </a:solidFill>
                <a:uFillTx/>
                <a:latin typeface="Open Sans" charset="0"/>
                <a:ea typeface="Calibri"/>
                <a:cs typeface="Calibri"/>
                <a:sym typeface="Calibri"/>
              </a:defRPr>
            </a:lvl3pPr>
            <a:lvl4pPr marL="1681162" marR="0" indent="-584199" algn="l" defTabSz="914400" rtl="0" eaLnBrk="1" latinLnBrk="0" hangingPunct="1">
              <a:lnSpc>
                <a:spcPct val="100000"/>
              </a:lnSpc>
              <a:spcBef>
                <a:spcPts val="1100"/>
              </a:spcBef>
              <a:spcAft>
                <a:spcPts val="0"/>
              </a:spcAft>
              <a:buClrTx/>
              <a:buSzPct val="100000"/>
              <a:buFontTx/>
              <a:buChar char="–"/>
              <a:tabLst/>
              <a:defRPr sz="1600" b="0" i="0" u="none" strike="noStrike" cap="none" spc="0" baseline="0">
                <a:ln>
                  <a:noFill/>
                </a:ln>
                <a:solidFill>
                  <a:srgbClr val="333333"/>
                </a:solidFill>
                <a:uFillTx/>
                <a:latin typeface="Open Sans" charset="0"/>
                <a:ea typeface="Calibri"/>
                <a:cs typeface="Calibri"/>
                <a:sym typeface="Calibri"/>
              </a:defRPr>
            </a:lvl4pPr>
            <a:lvl5pPr marL="2088016" marR="0" indent="-625928" algn="l" defTabSz="914400" rtl="0" eaLnBrk="1" latinLnBrk="0" hangingPunct="1">
              <a:lnSpc>
                <a:spcPct val="100000"/>
              </a:lnSpc>
              <a:spcBef>
                <a:spcPts val="1100"/>
              </a:spcBef>
              <a:spcAft>
                <a:spcPts val="0"/>
              </a:spcAft>
              <a:buClrTx/>
              <a:buSzPct val="100000"/>
              <a:buFontTx/>
              <a:buChar char="»"/>
              <a:tabLst/>
              <a:defRPr sz="1600" b="0" i="0" u="none" strike="noStrike" cap="none" spc="0" baseline="0">
                <a:ln>
                  <a:noFill/>
                </a:ln>
                <a:solidFill>
                  <a:srgbClr val="333333"/>
                </a:solidFill>
                <a:uFillTx/>
                <a:latin typeface="Open Sans" charset="0"/>
                <a:ea typeface="Calibri"/>
                <a:cs typeface="Calibri"/>
                <a:sym typeface="Calibri"/>
              </a:defRPr>
            </a:lvl5pPr>
            <a:lvl6pPr marL="0" marR="0" indent="16573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6pPr>
            <a:lvl7pPr marL="0" marR="0" indent="21145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7pPr>
            <a:lvl8pPr marL="0" marR="0" indent="25717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8pPr>
            <a:lvl9pPr marL="0" marR="0" indent="30289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9pPr>
          </a:lstStyle>
          <a:p>
            <a:pPr marL="0" indent="0" fontAlgn="base">
              <a:buNone/>
            </a:pPr>
            <a:r>
              <a:rPr lang="en-US" sz="1800" dirty="0"/>
              <a:t>Gideon Taylor and GT eForms™ was </a:t>
            </a:r>
            <a:r>
              <a:rPr lang="en-US" sz="1800" b="1" dirty="0">
                <a:solidFill>
                  <a:srgbClr val="CC6600"/>
                </a:solidFill>
              </a:rPr>
              <a:t>recommended by Oracle </a:t>
            </a:r>
            <a:r>
              <a:rPr lang="en-US" sz="1800" dirty="0"/>
              <a:t>as a result of an Insight Initiative in 2012.</a:t>
            </a:r>
          </a:p>
          <a:p>
            <a:pPr marL="0" indent="0" fontAlgn="base">
              <a:buNone/>
            </a:pPr>
            <a:r>
              <a:rPr lang="en-US" sz="1800" dirty="0">
                <a:latin typeface="Open Sans"/>
              </a:rPr>
              <a:t>Today, the State’s eForms serve </a:t>
            </a:r>
            <a:r>
              <a:rPr lang="en-US" sz="1800" b="1" dirty="0">
                <a:solidFill>
                  <a:srgbClr val="CC6600"/>
                </a:solidFill>
                <a:latin typeface="Open Sans"/>
              </a:rPr>
              <a:t>over 250,000 employees and retirees.</a:t>
            </a:r>
            <a:endParaRPr lang="en-US" sz="1800" i="1" dirty="0"/>
          </a:p>
        </p:txBody>
      </p:sp>
      <p:sp>
        <p:nvSpPr>
          <p:cNvPr id="9" name="Content Placeholder 7">
            <a:extLst>
              <a:ext uri="{FF2B5EF4-FFF2-40B4-BE49-F238E27FC236}">
                <a16:creationId xmlns:a16="http://schemas.microsoft.com/office/drawing/2014/main" id="{FA8E68C4-1336-4040-A2E9-B28A8CA7025C}"/>
              </a:ext>
            </a:extLst>
          </p:cNvPr>
          <p:cNvSpPr txBox="1">
            <a:spLocks/>
          </p:cNvSpPr>
          <p:nvPr/>
        </p:nvSpPr>
        <p:spPr>
          <a:xfrm>
            <a:off x="338667" y="3695558"/>
            <a:ext cx="4950655" cy="966030"/>
          </a:xfrm>
          <a:prstGeom prst="rect">
            <a:avLst/>
          </a:prstGeom>
        </p:spPr>
        <p:txBody>
          <a:bodyPr>
            <a:noAutofit/>
          </a:bodyPr>
          <a:lstStyle>
            <a:lvl1pPr marL="365125" marR="0" indent="-365125" algn="l" defTabSz="914400" rtl="0" eaLnBrk="1" latinLnBrk="0" hangingPunct="1">
              <a:lnSpc>
                <a:spcPct val="100000"/>
              </a:lnSpc>
              <a:spcBef>
                <a:spcPts val="1100"/>
              </a:spcBef>
              <a:spcAft>
                <a:spcPts val="0"/>
              </a:spcAft>
              <a:buClrTx/>
              <a:buSzPct val="100000"/>
              <a:buFontTx/>
              <a:buChar char="•"/>
              <a:tabLst/>
              <a:defRPr sz="1600" b="0" i="0" u="none" strike="noStrike" cap="none" spc="0" baseline="0">
                <a:ln>
                  <a:noFill/>
                </a:ln>
                <a:solidFill>
                  <a:srgbClr val="333333"/>
                </a:solidFill>
                <a:uFillTx/>
                <a:latin typeface="Open Sans" charset="0"/>
                <a:ea typeface="Calibri"/>
                <a:cs typeface="Calibri"/>
                <a:sym typeface="Calibri"/>
              </a:defRPr>
            </a:lvl1pPr>
            <a:lvl2pPr marL="803275" marR="0" indent="-438150" algn="l" defTabSz="914400" rtl="0" eaLnBrk="1" latinLnBrk="0" hangingPunct="1">
              <a:lnSpc>
                <a:spcPct val="100000"/>
              </a:lnSpc>
              <a:spcBef>
                <a:spcPts val="1100"/>
              </a:spcBef>
              <a:spcAft>
                <a:spcPts val="0"/>
              </a:spcAft>
              <a:buClrTx/>
              <a:buSzPct val="100000"/>
              <a:buFontTx/>
              <a:buChar char="o"/>
              <a:tabLst/>
              <a:defRPr sz="1600" b="0" i="0" u="none" strike="noStrike" cap="none" spc="0" baseline="0">
                <a:ln>
                  <a:noFill/>
                </a:ln>
                <a:solidFill>
                  <a:srgbClr val="333333"/>
                </a:solidFill>
                <a:uFillTx/>
                <a:latin typeface="Open Sans" charset="0"/>
                <a:ea typeface="Calibri"/>
                <a:cs typeface="Calibri"/>
                <a:sym typeface="Calibri"/>
              </a:defRPr>
            </a:lvl2pPr>
            <a:lvl3pPr marL="1279525" marR="0" indent="-547687" algn="l" defTabSz="914400" rtl="0" eaLnBrk="1" latinLnBrk="0" hangingPunct="1">
              <a:lnSpc>
                <a:spcPct val="100000"/>
              </a:lnSpc>
              <a:spcBef>
                <a:spcPts val="1100"/>
              </a:spcBef>
              <a:spcAft>
                <a:spcPts val="0"/>
              </a:spcAft>
              <a:buClrTx/>
              <a:buSzPct val="100000"/>
              <a:buFontTx/>
              <a:buChar char="•"/>
              <a:tabLst/>
              <a:defRPr sz="1600" b="0" i="0" u="none" strike="noStrike" cap="none" spc="0" baseline="0">
                <a:ln>
                  <a:noFill/>
                </a:ln>
                <a:solidFill>
                  <a:srgbClr val="333333"/>
                </a:solidFill>
                <a:uFillTx/>
                <a:latin typeface="Open Sans" charset="0"/>
                <a:ea typeface="Calibri"/>
                <a:cs typeface="Calibri"/>
                <a:sym typeface="Calibri"/>
              </a:defRPr>
            </a:lvl3pPr>
            <a:lvl4pPr marL="1681162" marR="0" indent="-584199" algn="l" defTabSz="914400" rtl="0" eaLnBrk="1" latinLnBrk="0" hangingPunct="1">
              <a:lnSpc>
                <a:spcPct val="100000"/>
              </a:lnSpc>
              <a:spcBef>
                <a:spcPts val="1100"/>
              </a:spcBef>
              <a:spcAft>
                <a:spcPts val="0"/>
              </a:spcAft>
              <a:buClrTx/>
              <a:buSzPct val="100000"/>
              <a:buFontTx/>
              <a:buChar char="–"/>
              <a:tabLst/>
              <a:defRPr sz="1600" b="0" i="0" u="none" strike="noStrike" cap="none" spc="0" baseline="0">
                <a:ln>
                  <a:noFill/>
                </a:ln>
                <a:solidFill>
                  <a:srgbClr val="333333"/>
                </a:solidFill>
                <a:uFillTx/>
                <a:latin typeface="Open Sans" charset="0"/>
                <a:ea typeface="Calibri"/>
                <a:cs typeface="Calibri"/>
                <a:sym typeface="Calibri"/>
              </a:defRPr>
            </a:lvl4pPr>
            <a:lvl5pPr marL="2088016" marR="0" indent="-625928" algn="l" defTabSz="914400" rtl="0" eaLnBrk="1" latinLnBrk="0" hangingPunct="1">
              <a:lnSpc>
                <a:spcPct val="100000"/>
              </a:lnSpc>
              <a:spcBef>
                <a:spcPts val="1100"/>
              </a:spcBef>
              <a:spcAft>
                <a:spcPts val="0"/>
              </a:spcAft>
              <a:buClrTx/>
              <a:buSzPct val="100000"/>
              <a:buFontTx/>
              <a:buChar char="»"/>
              <a:tabLst/>
              <a:defRPr sz="1600" b="0" i="0" u="none" strike="noStrike" cap="none" spc="0" baseline="0">
                <a:ln>
                  <a:noFill/>
                </a:ln>
                <a:solidFill>
                  <a:srgbClr val="333333"/>
                </a:solidFill>
                <a:uFillTx/>
                <a:latin typeface="Open Sans" charset="0"/>
                <a:ea typeface="Calibri"/>
                <a:cs typeface="Calibri"/>
                <a:sym typeface="Calibri"/>
              </a:defRPr>
            </a:lvl5pPr>
            <a:lvl6pPr marL="0" marR="0" indent="16573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6pPr>
            <a:lvl7pPr marL="0" marR="0" indent="21145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7pPr>
            <a:lvl8pPr marL="0" marR="0" indent="25717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8pPr>
            <a:lvl9pPr marL="0" marR="0" indent="30289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9pPr>
          </a:lstStyle>
          <a:p>
            <a:pPr marL="0" indent="0" fontAlgn="base">
              <a:spcBef>
                <a:spcPts val="0"/>
              </a:spcBef>
              <a:spcAft>
                <a:spcPts val="600"/>
              </a:spcAft>
              <a:buNone/>
            </a:pPr>
            <a:r>
              <a:rPr lang="en-US" sz="1400" b="1" dirty="0">
                <a:solidFill>
                  <a:schemeClr val="tx1"/>
                </a:solidFill>
              </a:rPr>
              <a:t>Radical efficiency gains:</a:t>
            </a:r>
          </a:p>
          <a:p>
            <a:pPr marL="512763" fontAlgn="base">
              <a:spcBef>
                <a:spcPts val="0"/>
              </a:spcBef>
              <a:spcAft>
                <a:spcPts val="600"/>
              </a:spcAft>
              <a:buFont typeface="Wingdings" panose="05000000000000000000" pitchFamily="2" charset="2"/>
              <a:buChar char="ü"/>
            </a:pPr>
            <a:r>
              <a:rPr lang="en-US" sz="1400" dirty="0">
                <a:solidFill>
                  <a:schemeClr val="tx1"/>
                </a:solidFill>
              </a:rPr>
              <a:t>Over 200,000 eForms processed</a:t>
            </a:r>
          </a:p>
          <a:p>
            <a:pPr marL="512763" fontAlgn="base">
              <a:spcBef>
                <a:spcPts val="0"/>
              </a:spcBef>
              <a:spcAft>
                <a:spcPts val="600"/>
              </a:spcAft>
              <a:buFont typeface="Wingdings" panose="05000000000000000000" pitchFamily="2" charset="2"/>
              <a:buChar char="ü"/>
            </a:pPr>
            <a:r>
              <a:rPr lang="en-US" sz="1400" dirty="0">
                <a:solidFill>
                  <a:schemeClr val="tx1"/>
                </a:solidFill>
              </a:rPr>
              <a:t>Over 700% gain in benefits enrollment processing</a:t>
            </a:r>
          </a:p>
          <a:p>
            <a:pPr marL="512763" fontAlgn="base">
              <a:spcBef>
                <a:spcPts val="0"/>
              </a:spcBef>
              <a:spcAft>
                <a:spcPts val="600"/>
              </a:spcAft>
              <a:buFont typeface="Wingdings" panose="05000000000000000000" pitchFamily="2" charset="2"/>
              <a:buChar char="ü"/>
            </a:pPr>
            <a:r>
              <a:rPr lang="en-US" sz="1400" dirty="0">
                <a:solidFill>
                  <a:schemeClr val="tx1"/>
                </a:solidFill>
              </a:rPr>
              <a:t>Turnaround time reduced by over 40%</a:t>
            </a:r>
          </a:p>
          <a:p>
            <a:pPr marL="512763" fontAlgn="base">
              <a:spcBef>
                <a:spcPts val="0"/>
              </a:spcBef>
              <a:spcAft>
                <a:spcPts val="600"/>
              </a:spcAft>
              <a:buFont typeface="Wingdings" panose="05000000000000000000" pitchFamily="2" charset="2"/>
              <a:buChar char="ü"/>
            </a:pPr>
            <a:r>
              <a:rPr lang="en-US" sz="1400" dirty="0">
                <a:solidFill>
                  <a:schemeClr val="tx1"/>
                </a:solidFill>
              </a:rPr>
              <a:t>Eliminated “lockouts” during payroll processing</a:t>
            </a:r>
          </a:p>
          <a:p>
            <a:pPr marL="512763" fontAlgn="base">
              <a:spcBef>
                <a:spcPts val="0"/>
              </a:spcBef>
              <a:spcAft>
                <a:spcPts val="600"/>
              </a:spcAft>
              <a:buFont typeface="Wingdings" panose="05000000000000000000" pitchFamily="2" charset="2"/>
              <a:buChar char="ü"/>
            </a:pPr>
            <a:r>
              <a:rPr lang="en-US" sz="1400" dirty="0">
                <a:solidFill>
                  <a:schemeClr val="tx1"/>
                </a:solidFill>
              </a:rPr>
              <a:t>Enforced policy compliance</a:t>
            </a:r>
          </a:p>
          <a:p>
            <a:pPr marL="512763" fontAlgn="base">
              <a:spcBef>
                <a:spcPts val="0"/>
              </a:spcBef>
              <a:spcAft>
                <a:spcPts val="600"/>
              </a:spcAft>
              <a:buFont typeface="Wingdings" panose="05000000000000000000" pitchFamily="2" charset="2"/>
              <a:buChar char="ü"/>
            </a:pPr>
            <a:r>
              <a:rPr lang="en-US" sz="1400" dirty="0">
                <a:solidFill>
                  <a:schemeClr val="tx1"/>
                </a:solidFill>
              </a:rPr>
              <a:t>Eliminated lost forms</a:t>
            </a:r>
          </a:p>
        </p:txBody>
      </p:sp>
    </p:spTree>
    <p:extLst>
      <p:ext uri="{BB962C8B-B14F-4D97-AF65-F5344CB8AC3E}">
        <p14:creationId xmlns:p14="http://schemas.microsoft.com/office/powerpoint/2010/main" val="156373006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D87EFF9F-749A-4E11-8299-7B6E4DF10779}"/>
              </a:ext>
            </a:extLst>
          </p:cNvPr>
          <p:cNvSpPr/>
          <p:nvPr/>
        </p:nvSpPr>
        <p:spPr>
          <a:xfrm>
            <a:off x="0" y="-27260"/>
            <a:ext cx="12192000" cy="6885260"/>
          </a:xfrm>
          <a:prstGeom prst="triangle">
            <a:avLst>
              <a:gd name="adj" fmla="val 0"/>
            </a:avLst>
          </a:prstGeom>
          <a:solidFill>
            <a:srgbClr val="5C90A5">
              <a:alpha val="10196"/>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US"/>
          </a:p>
        </p:txBody>
      </p:sp>
      <p:sp>
        <p:nvSpPr>
          <p:cNvPr id="2" name="Title 1">
            <a:extLst>
              <a:ext uri="{FF2B5EF4-FFF2-40B4-BE49-F238E27FC236}">
                <a16:creationId xmlns:a16="http://schemas.microsoft.com/office/drawing/2014/main" id="{3101F7CC-B6F5-489E-84EE-E635F64BA610}"/>
              </a:ext>
            </a:extLst>
          </p:cNvPr>
          <p:cNvSpPr>
            <a:spLocks noGrp="1"/>
          </p:cNvSpPr>
          <p:nvPr>
            <p:ph type="title"/>
          </p:nvPr>
        </p:nvSpPr>
        <p:spPr/>
        <p:txBody>
          <a:bodyPr/>
          <a:lstStyle/>
          <a:p>
            <a:r>
              <a:rPr lang="en-US" dirty="0"/>
              <a:t>University of California, Berkeley</a:t>
            </a:r>
          </a:p>
        </p:txBody>
      </p:sp>
      <p:sp>
        <p:nvSpPr>
          <p:cNvPr id="4" name="Rectangle 3">
            <a:extLst>
              <a:ext uri="{FF2B5EF4-FFF2-40B4-BE49-F238E27FC236}">
                <a16:creationId xmlns:a16="http://schemas.microsoft.com/office/drawing/2014/main" id="{A2969A97-ABB0-406B-808F-46EE413F4A68}"/>
              </a:ext>
            </a:extLst>
          </p:cNvPr>
          <p:cNvSpPr/>
          <p:nvPr/>
        </p:nvSpPr>
        <p:spPr>
          <a:xfrm>
            <a:off x="338666" y="3845377"/>
            <a:ext cx="5757333" cy="2103120"/>
          </a:xfrm>
          <a:prstGeom prst="rect">
            <a:avLst/>
          </a:prstGeom>
          <a:solidFill>
            <a:srgbClr val="CC6600">
              <a:alpha val="30196"/>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US" dirty="0"/>
          </a:p>
        </p:txBody>
      </p:sp>
      <p:sp>
        <p:nvSpPr>
          <p:cNvPr id="57" name="Content Placeholder 7"/>
          <p:cNvSpPr txBox="1">
            <a:spLocks noGrp="1"/>
          </p:cNvSpPr>
          <p:nvPr>
            <p:ph type="body" idx="1"/>
          </p:nvPr>
        </p:nvSpPr>
        <p:spPr>
          <a:xfrm>
            <a:off x="338668" y="1157411"/>
            <a:ext cx="6497284" cy="966030"/>
          </a:xfrm>
          <a:prstGeom prst="rect">
            <a:avLst/>
          </a:prstGeom>
        </p:spPr>
        <p:txBody>
          <a:bodyPr>
            <a:noAutofit/>
          </a:bodyPr>
          <a:lstStyle/>
          <a:p>
            <a:pPr marL="0" indent="0" fontAlgn="base">
              <a:spcBef>
                <a:spcPts val="0"/>
              </a:spcBef>
              <a:buNone/>
            </a:pPr>
            <a:r>
              <a:rPr lang="en-US" sz="2000" dirty="0"/>
              <a:t>Replaced </a:t>
            </a:r>
            <a:r>
              <a:rPr lang="en-US" sz="2000" b="1" dirty="0"/>
              <a:t>30 manual forms </a:t>
            </a:r>
            <a:r>
              <a:rPr lang="en-US" sz="2000" dirty="0"/>
              <a:t>with </a:t>
            </a:r>
          </a:p>
          <a:p>
            <a:pPr marL="0" indent="0" fontAlgn="base">
              <a:spcBef>
                <a:spcPts val="0"/>
              </a:spcBef>
              <a:buNone/>
            </a:pPr>
            <a:r>
              <a:rPr lang="en-US" sz="2000" b="1" dirty="0">
                <a:solidFill>
                  <a:srgbClr val="CC6600"/>
                </a:solidFill>
              </a:rPr>
              <a:t>9 intelligent, multi-purpose, PeopleSoft-based eForms</a:t>
            </a:r>
            <a:r>
              <a:rPr lang="en-US" sz="2000" dirty="0">
                <a:solidFill>
                  <a:srgbClr val="CC6600"/>
                </a:solidFill>
              </a:rPr>
              <a:t>:</a:t>
            </a:r>
          </a:p>
        </p:txBody>
      </p:sp>
      <p:pic>
        <p:nvPicPr>
          <p:cNvPr id="3" name="Picture 2">
            <a:extLst>
              <a:ext uri="{FF2B5EF4-FFF2-40B4-BE49-F238E27FC236}">
                <a16:creationId xmlns:a16="http://schemas.microsoft.com/office/drawing/2014/main" id="{64436065-65F5-4C47-B52A-149E3EA9CCB3}"/>
              </a:ext>
            </a:extLst>
          </p:cNvPr>
          <p:cNvPicPr>
            <a:picLocks noChangeAspect="1"/>
          </p:cNvPicPr>
          <p:nvPr/>
        </p:nvPicPr>
        <p:blipFill>
          <a:blip r:embed="rId2"/>
          <a:stretch>
            <a:fillRect/>
          </a:stretch>
        </p:blipFill>
        <p:spPr>
          <a:xfrm>
            <a:off x="6835952" y="1121696"/>
            <a:ext cx="4254275" cy="2741644"/>
          </a:xfrm>
          <a:prstGeom prst="rect">
            <a:avLst/>
          </a:prstGeom>
        </p:spPr>
      </p:pic>
      <p:sp>
        <p:nvSpPr>
          <p:cNvPr id="10" name="Content Placeholder 7">
            <a:extLst>
              <a:ext uri="{FF2B5EF4-FFF2-40B4-BE49-F238E27FC236}">
                <a16:creationId xmlns:a16="http://schemas.microsoft.com/office/drawing/2014/main" id="{E0530E95-8B00-4C8F-822D-12910C052153}"/>
              </a:ext>
            </a:extLst>
          </p:cNvPr>
          <p:cNvSpPr txBox="1">
            <a:spLocks/>
          </p:cNvSpPr>
          <p:nvPr/>
        </p:nvSpPr>
        <p:spPr>
          <a:xfrm>
            <a:off x="6835953" y="4096854"/>
            <a:ext cx="4254274" cy="1674672"/>
          </a:xfrm>
          <a:prstGeom prst="rect">
            <a:avLst/>
          </a:prstGeom>
        </p:spPr>
        <p:txBody>
          <a:bodyPr>
            <a:noAutofit/>
          </a:bodyPr>
          <a:lstStyle>
            <a:lvl1pPr marL="365125" marR="0" indent="-365125" algn="l" defTabSz="914400" rtl="0" eaLnBrk="1" latinLnBrk="0" hangingPunct="1">
              <a:lnSpc>
                <a:spcPct val="100000"/>
              </a:lnSpc>
              <a:spcBef>
                <a:spcPts val="1100"/>
              </a:spcBef>
              <a:spcAft>
                <a:spcPts val="0"/>
              </a:spcAft>
              <a:buClrTx/>
              <a:buSzPct val="100000"/>
              <a:buFontTx/>
              <a:buChar char="•"/>
              <a:tabLst/>
              <a:defRPr sz="1600" b="0" i="0" u="none" strike="noStrike" cap="none" spc="0" baseline="0">
                <a:ln>
                  <a:noFill/>
                </a:ln>
                <a:solidFill>
                  <a:srgbClr val="333333"/>
                </a:solidFill>
                <a:uFillTx/>
                <a:latin typeface="Open Sans" charset="0"/>
                <a:ea typeface="Calibri"/>
                <a:cs typeface="Calibri"/>
                <a:sym typeface="Calibri"/>
              </a:defRPr>
            </a:lvl1pPr>
            <a:lvl2pPr marL="803275" marR="0" indent="-438150" algn="l" defTabSz="914400" rtl="0" eaLnBrk="1" latinLnBrk="0" hangingPunct="1">
              <a:lnSpc>
                <a:spcPct val="100000"/>
              </a:lnSpc>
              <a:spcBef>
                <a:spcPts val="1100"/>
              </a:spcBef>
              <a:spcAft>
                <a:spcPts val="0"/>
              </a:spcAft>
              <a:buClrTx/>
              <a:buSzPct val="100000"/>
              <a:buFontTx/>
              <a:buChar char="o"/>
              <a:tabLst/>
              <a:defRPr sz="1600" b="0" i="0" u="none" strike="noStrike" cap="none" spc="0" baseline="0">
                <a:ln>
                  <a:noFill/>
                </a:ln>
                <a:solidFill>
                  <a:srgbClr val="333333"/>
                </a:solidFill>
                <a:uFillTx/>
                <a:latin typeface="Open Sans" charset="0"/>
                <a:ea typeface="Calibri"/>
                <a:cs typeface="Calibri"/>
                <a:sym typeface="Calibri"/>
              </a:defRPr>
            </a:lvl2pPr>
            <a:lvl3pPr marL="1279525" marR="0" indent="-547687" algn="l" defTabSz="914400" rtl="0" eaLnBrk="1" latinLnBrk="0" hangingPunct="1">
              <a:lnSpc>
                <a:spcPct val="100000"/>
              </a:lnSpc>
              <a:spcBef>
                <a:spcPts val="1100"/>
              </a:spcBef>
              <a:spcAft>
                <a:spcPts val="0"/>
              </a:spcAft>
              <a:buClrTx/>
              <a:buSzPct val="100000"/>
              <a:buFontTx/>
              <a:buChar char="•"/>
              <a:tabLst/>
              <a:defRPr sz="1600" b="0" i="0" u="none" strike="noStrike" cap="none" spc="0" baseline="0">
                <a:ln>
                  <a:noFill/>
                </a:ln>
                <a:solidFill>
                  <a:srgbClr val="333333"/>
                </a:solidFill>
                <a:uFillTx/>
                <a:latin typeface="Open Sans" charset="0"/>
                <a:ea typeface="Calibri"/>
                <a:cs typeface="Calibri"/>
                <a:sym typeface="Calibri"/>
              </a:defRPr>
            </a:lvl3pPr>
            <a:lvl4pPr marL="1681162" marR="0" indent="-584199" algn="l" defTabSz="914400" rtl="0" eaLnBrk="1" latinLnBrk="0" hangingPunct="1">
              <a:lnSpc>
                <a:spcPct val="100000"/>
              </a:lnSpc>
              <a:spcBef>
                <a:spcPts val="1100"/>
              </a:spcBef>
              <a:spcAft>
                <a:spcPts val="0"/>
              </a:spcAft>
              <a:buClrTx/>
              <a:buSzPct val="100000"/>
              <a:buFontTx/>
              <a:buChar char="–"/>
              <a:tabLst/>
              <a:defRPr sz="1600" b="0" i="0" u="none" strike="noStrike" cap="none" spc="0" baseline="0">
                <a:ln>
                  <a:noFill/>
                </a:ln>
                <a:solidFill>
                  <a:srgbClr val="333333"/>
                </a:solidFill>
                <a:uFillTx/>
                <a:latin typeface="Open Sans" charset="0"/>
                <a:ea typeface="Calibri"/>
                <a:cs typeface="Calibri"/>
                <a:sym typeface="Calibri"/>
              </a:defRPr>
            </a:lvl4pPr>
            <a:lvl5pPr marL="2088016" marR="0" indent="-625928" algn="l" defTabSz="914400" rtl="0" eaLnBrk="1" latinLnBrk="0" hangingPunct="1">
              <a:lnSpc>
                <a:spcPct val="100000"/>
              </a:lnSpc>
              <a:spcBef>
                <a:spcPts val="1100"/>
              </a:spcBef>
              <a:spcAft>
                <a:spcPts val="0"/>
              </a:spcAft>
              <a:buClrTx/>
              <a:buSzPct val="100000"/>
              <a:buFontTx/>
              <a:buChar char="»"/>
              <a:tabLst/>
              <a:defRPr sz="1600" b="0" i="0" u="none" strike="noStrike" cap="none" spc="0" baseline="0">
                <a:ln>
                  <a:noFill/>
                </a:ln>
                <a:solidFill>
                  <a:srgbClr val="333333"/>
                </a:solidFill>
                <a:uFillTx/>
                <a:latin typeface="Open Sans" charset="0"/>
                <a:ea typeface="Calibri"/>
                <a:cs typeface="Calibri"/>
                <a:sym typeface="Calibri"/>
              </a:defRPr>
            </a:lvl5pPr>
            <a:lvl6pPr marL="0" marR="0" indent="16573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6pPr>
            <a:lvl7pPr marL="0" marR="0" indent="21145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7pPr>
            <a:lvl8pPr marL="0" marR="0" indent="25717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8pPr>
            <a:lvl9pPr marL="0" marR="0" indent="30289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9pPr>
          </a:lstStyle>
          <a:p>
            <a:pPr marL="0" indent="0" fontAlgn="base">
              <a:buNone/>
            </a:pPr>
            <a:r>
              <a:rPr lang="en-US" sz="2000" dirty="0"/>
              <a:t>Over 250,000 eForms processed since June 2016</a:t>
            </a:r>
          </a:p>
          <a:p>
            <a:pPr marL="0" indent="0" fontAlgn="base">
              <a:buNone/>
            </a:pPr>
            <a:r>
              <a:rPr lang="en-US" sz="2000" i="1"/>
              <a:t>Over</a:t>
            </a:r>
            <a:r>
              <a:rPr lang="en-US" sz="2000" b="1" i="1"/>
              <a:t> </a:t>
            </a:r>
            <a:r>
              <a:rPr lang="en-US" sz="2000" b="1" i="1" dirty="0">
                <a:solidFill>
                  <a:srgbClr val="CC6600"/>
                </a:solidFill>
              </a:rPr>
              <a:t>5</a:t>
            </a:r>
            <a:r>
              <a:rPr lang="en-US" sz="2000" b="1" i="1">
                <a:solidFill>
                  <a:srgbClr val="CC6600"/>
                </a:solidFill>
              </a:rPr>
              <a:t>00,000 </a:t>
            </a:r>
            <a:r>
              <a:rPr lang="en-US" sz="2000" b="1" i="1" dirty="0">
                <a:solidFill>
                  <a:srgbClr val="CC6600"/>
                </a:solidFill>
              </a:rPr>
              <a:t>pages of paper </a:t>
            </a:r>
            <a:r>
              <a:rPr lang="en-US" sz="2000" i="1" dirty="0">
                <a:solidFill>
                  <a:schemeClr val="tx1"/>
                </a:solidFill>
              </a:rPr>
              <a:t>and</a:t>
            </a:r>
            <a:r>
              <a:rPr lang="en-US" sz="2000" b="1" i="1" dirty="0">
                <a:solidFill>
                  <a:srgbClr val="CC6600"/>
                </a:solidFill>
              </a:rPr>
              <a:t> thousands of person hours </a:t>
            </a:r>
            <a:r>
              <a:rPr lang="en-US" sz="2000" i="1" dirty="0"/>
              <a:t>saved each year!</a:t>
            </a:r>
          </a:p>
        </p:txBody>
      </p:sp>
      <p:sp>
        <p:nvSpPr>
          <p:cNvPr id="6" name="Content Placeholder 7">
            <a:extLst>
              <a:ext uri="{FF2B5EF4-FFF2-40B4-BE49-F238E27FC236}">
                <a16:creationId xmlns:a16="http://schemas.microsoft.com/office/drawing/2014/main" id="{66AEE13C-7670-4910-B77A-DA1DF6187FC6}"/>
              </a:ext>
            </a:extLst>
          </p:cNvPr>
          <p:cNvSpPr txBox="1">
            <a:spLocks/>
          </p:cNvSpPr>
          <p:nvPr/>
        </p:nvSpPr>
        <p:spPr>
          <a:xfrm>
            <a:off x="338667" y="2235665"/>
            <a:ext cx="7153815" cy="1320981"/>
          </a:xfrm>
          <a:prstGeom prst="rect">
            <a:avLst/>
          </a:prstGeom>
        </p:spPr>
        <p:txBody>
          <a:bodyPr numCol="2">
            <a:noAutofit/>
          </a:bodyPr>
          <a:lstStyle>
            <a:lvl1pPr marL="365125" marR="0" indent="-365125" algn="l" defTabSz="914400" rtl="0" eaLnBrk="1" latinLnBrk="0" hangingPunct="1">
              <a:lnSpc>
                <a:spcPct val="100000"/>
              </a:lnSpc>
              <a:spcBef>
                <a:spcPts val="1100"/>
              </a:spcBef>
              <a:spcAft>
                <a:spcPts val="0"/>
              </a:spcAft>
              <a:buClrTx/>
              <a:buSzPct val="100000"/>
              <a:buFontTx/>
              <a:buChar char="•"/>
              <a:tabLst/>
              <a:defRPr sz="1600" b="0" i="0" u="none" strike="noStrike" cap="none" spc="0" baseline="0">
                <a:ln>
                  <a:noFill/>
                </a:ln>
                <a:solidFill>
                  <a:srgbClr val="333333"/>
                </a:solidFill>
                <a:uFillTx/>
                <a:latin typeface="Open Sans" charset="0"/>
                <a:ea typeface="Calibri"/>
                <a:cs typeface="Calibri"/>
                <a:sym typeface="Calibri"/>
              </a:defRPr>
            </a:lvl1pPr>
            <a:lvl2pPr marL="803275" marR="0" indent="-438150" algn="l" defTabSz="914400" rtl="0" eaLnBrk="1" latinLnBrk="0" hangingPunct="1">
              <a:lnSpc>
                <a:spcPct val="100000"/>
              </a:lnSpc>
              <a:spcBef>
                <a:spcPts val="1100"/>
              </a:spcBef>
              <a:spcAft>
                <a:spcPts val="0"/>
              </a:spcAft>
              <a:buClrTx/>
              <a:buSzPct val="100000"/>
              <a:buFontTx/>
              <a:buChar char="o"/>
              <a:tabLst/>
              <a:defRPr sz="1600" b="0" i="0" u="none" strike="noStrike" cap="none" spc="0" baseline="0">
                <a:ln>
                  <a:noFill/>
                </a:ln>
                <a:solidFill>
                  <a:srgbClr val="333333"/>
                </a:solidFill>
                <a:uFillTx/>
                <a:latin typeface="Open Sans" charset="0"/>
                <a:ea typeface="Calibri"/>
                <a:cs typeface="Calibri"/>
                <a:sym typeface="Calibri"/>
              </a:defRPr>
            </a:lvl2pPr>
            <a:lvl3pPr marL="1279525" marR="0" indent="-547687" algn="l" defTabSz="914400" rtl="0" eaLnBrk="1" latinLnBrk="0" hangingPunct="1">
              <a:lnSpc>
                <a:spcPct val="100000"/>
              </a:lnSpc>
              <a:spcBef>
                <a:spcPts val="1100"/>
              </a:spcBef>
              <a:spcAft>
                <a:spcPts val="0"/>
              </a:spcAft>
              <a:buClrTx/>
              <a:buSzPct val="100000"/>
              <a:buFontTx/>
              <a:buChar char="•"/>
              <a:tabLst/>
              <a:defRPr sz="1600" b="0" i="0" u="none" strike="noStrike" cap="none" spc="0" baseline="0">
                <a:ln>
                  <a:noFill/>
                </a:ln>
                <a:solidFill>
                  <a:srgbClr val="333333"/>
                </a:solidFill>
                <a:uFillTx/>
                <a:latin typeface="Open Sans" charset="0"/>
                <a:ea typeface="Calibri"/>
                <a:cs typeface="Calibri"/>
                <a:sym typeface="Calibri"/>
              </a:defRPr>
            </a:lvl3pPr>
            <a:lvl4pPr marL="1681162" marR="0" indent="-584199" algn="l" defTabSz="914400" rtl="0" eaLnBrk="1" latinLnBrk="0" hangingPunct="1">
              <a:lnSpc>
                <a:spcPct val="100000"/>
              </a:lnSpc>
              <a:spcBef>
                <a:spcPts val="1100"/>
              </a:spcBef>
              <a:spcAft>
                <a:spcPts val="0"/>
              </a:spcAft>
              <a:buClrTx/>
              <a:buSzPct val="100000"/>
              <a:buFontTx/>
              <a:buChar char="–"/>
              <a:tabLst/>
              <a:defRPr sz="1600" b="0" i="0" u="none" strike="noStrike" cap="none" spc="0" baseline="0">
                <a:ln>
                  <a:noFill/>
                </a:ln>
                <a:solidFill>
                  <a:srgbClr val="333333"/>
                </a:solidFill>
                <a:uFillTx/>
                <a:latin typeface="Open Sans" charset="0"/>
                <a:ea typeface="Calibri"/>
                <a:cs typeface="Calibri"/>
                <a:sym typeface="Calibri"/>
              </a:defRPr>
            </a:lvl4pPr>
            <a:lvl5pPr marL="2088016" marR="0" indent="-625928" algn="l" defTabSz="914400" rtl="0" eaLnBrk="1" latinLnBrk="0" hangingPunct="1">
              <a:lnSpc>
                <a:spcPct val="100000"/>
              </a:lnSpc>
              <a:spcBef>
                <a:spcPts val="1100"/>
              </a:spcBef>
              <a:spcAft>
                <a:spcPts val="0"/>
              </a:spcAft>
              <a:buClrTx/>
              <a:buSzPct val="100000"/>
              <a:buFontTx/>
              <a:buChar char="»"/>
              <a:tabLst/>
              <a:defRPr sz="1600" b="0" i="0" u="none" strike="noStrike" cap="none" spc="0" baseline="0">
                <a:ln>
                  <a:noFill/>
                </a:ln>
                <a:solidFill>
                  <a:srgbClr val="333333"/>
                </a:solidFill>
                <a:uFillTx/>
                <a:latin typeface="Open Sans" charset="0"/>
                <a:ea typeface="Calibri"/>
                <a:cs typeface="Calibri"/>
                <a:sym typeface="Calibri"/>
              </a:defRPr>
            </a:lvl5pPr>
            <a:lvl6pPr marL="0" marR="0" indent="16573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6pPr>
            <a:lvl7pPr marL="0" marR="0" indent="21145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7pPr>
            <a:lvl8pPr marL="0" marR="0" indent="25717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8pPr>
            <a:lvl9pPr marL="0" marR="0" indent="30289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9pPr>
          </a:lstStyle>
          <a:p>
            <a:pPr marL="401638" indent="-280988" fontAlgn="base">
              <a:spcBef>
                <a:spcPts val="600"/>
              </a:spcBef>
              <a:buClr>
                <a:srgbClr val="CC6600"/>
              </a:buClr>
              <a:buFont typeface="+mj-lt"/>
              <a:buAutoNum type="arabicParenR"/>
            </a:pPr>
            <a:r>
              <a:rPr lang="en-US" sz="1400" dirty="0"/>
              <a:t>Emergency Loan Request </a:t>
            </a:r>
          </a:p>
          <a:p>
            <a:pPr marL="401638" indent="-280988" fontAlgn="base">
              <a:spcBef>
                <a:spcPts val="600"/>
              </a:spcBef>
              <a:buClr>
                <a:srgbClr val="CC6600"/>
              </a:buClr>
              <a:buFont typeface="+mj-lt"/>
              <a:buAutoNum type="arabicParenR"/>
            </a:pPr>
            <a:r>
              <a:rPr lang="en-US" sz="1400" dirty="0"/>
              <a:t>Change of Academic Program eForm </a:t>
            </a:r>
          </a:p>
          <a:p>
            <a:pPr marL="401638" indent="-280988" fontAlgn="base">
              <a:spcBef>
                <a:spcPts val="600"/>
              </a:spcBef>
              <a:buClr>
                <a:srgbClr val="CC6600"/>
              </a:buClr>
              <a:buFont typeface="+mj-lt"/>
              <a:buAutoNum type="arabicParenR"/>
            </a:pPr>
            <a:r>
              <a:rPr lang="en-US" sz="1400" dirty="0"/>
              <a:t>Concurrent Enrollment eForm </a:t>
            </a:r>
          </a:p>
          <a:p>
            <a:pPr marL="401638" indent="-280988" fontAlgn="base">
              <a:spcBef>
                <a:spcPts val="600"/>
              </a:spcBef>
              <a:buClr>
                <a:srgbClr val="CC6600"/>
              </a:buClr>
              <a:buFont typeface="+mj-lt"/>
              <a:buAutoNum type="arabicParenR"/>
            </a:pPr>
            <a:r>
              <a:rPr lang="en-US" sz="1400" dirty="0"/>
              <a:t>Special Enrollment Petitions eForm</a:t>
            </a:r>
          </a:p>
          <a:p>
            <a:pPr marL="401638" indent="-280988" fontAlgn="base">
              <a:spcBef>
                <a:spcPts val="600"/>
              </a:spcBef>
              <a:buClr>
                <a:srgbClr val="CC6600"/>
              </a:buClr>
              <a:buFont typeface="+mj-lt"/>
              <a:buAutoNum type="arabicParenR"/>
            </a:pPr>
            <a:r>
              <a:rPr lang="en-US" sz="1400" dirty="0"/>
              <a:t>Graduate Committees eForm</a:t>
            </a:r>
          </a:p>
          <a:p>
            <a:pPr marL="401638" indent="-280988" fontAlgn="base">
              <a:spcBef>
                <a:spcPts val="600"/>
              </a:spcBef>
              <a:buClr>
                <a:srgbClr val="CC6600"/>
              </a:buClr>
              <a:buFont typeface="+mj-lt"/>
              <a:buAutoNum type="arabicParenR"/>
            </a:pPr>
            <a:r>
              <a:rPr lang="en-US" sz="1400" dirty="0"/>
              <a:t>Term Withdrawal form</a:t>
            </a:r>
          </a:p>
          <a:p>
            <a:pPr marL="401638" indent="-280988" fontAlgn="base">
              <a:spcBef>
                <a:spcPts val="600"/>
              </a:spcBef>
              <a:buClr>
                <a:srgbClr val="CC6600"/>
              </a:buClr>
              <a:buFont typeface="+mj-lt"/>
              <a:buAutoNum type="arabicParenR"/>
            </a:pPr>
            <a:r>
              <a:rPr lang="en-US" sz="1400" dirty="0"/>
              <a:t>Late Petition Form</a:t>
            </a:r>
          </a:p>
          <a:p>
            <a:pPr marL="401638" indent="-280988" fontAlgn="base">
              <a:spcBef>
                <a:spcPts val="600"/>
              </a:spcBef>
              <a:buClr>
                <a:srgbClr val="CC6600"/>
              </a:buClr>
              <a:buFont typeface="+mj-lt"/>
              <a:buAutoNum type="arabicParenR"/>
            </a:pPr>
            <a:r>
              <a:rPr lang="en-US" sz="1400" dirty="0"/>
              <a:t>Veteran's Benefit Form</a:t>
            </a:r>
          </a:p>
          <a:p>
            <a:pPr marL="401638" indent="-280988" fontAlgn="base">
              <a:spcBef>
                <a:spcPts val="600"/>
              </a:spcBef>
              <a:buClr>
                <a:srgbClr val="CC6600"/>
              </a:buClr>
              <a:buFont typeface="+mj-lt"/>
              <a:buAutoNum type="arabicParenR"/>
            </a:pPr>
            <a:r>
              <a:rPr lang="en-US" sz="1400" dirty="0"/>
              <a:t>Course Attributes</a:t>
            </a:r>
          </a:p>
        </p:txBody>
      </p:sp>
      <p:sp>
        <p:nvSpPr>
          <p:cNvPr id="7" name="Content Placeholder 7">
            <a:extLst>
              <a:ext uri="{FF2B5EF4-FFF2-40B4-BE49-F238E27FC236}">
                <a16:creationId xmlns:a16="http://schemas.microsoft.com/office/drawing/2014/main" id="{614F243E-597B-496D-9789-04D247205310}"/>
              </a:ext>
            </a:extLst>
          </p:cNvPr>
          <p:cNvSpPr txBox="1">
            <a:spLocks/>
          </p:cNvSpPr>
          <p:nvPr/>
        </p:nvSpPr>
        <p:spPr>
          <a:xfrm>
            <a:off x="338668" y="3845377"/>
            <a:ext cx="4950655" cy="966030"/>
          </a:xfrm>
          <a:prstGeom prst="rect">
            <a:avLst/>
          </a:prstGeom>
        </p:spPr>
        <p:txBody>
          <a:bodyPr>
            <a:noAutofit/>
          </a:bodyPr>
          <a:lstStyle>
            <a:lvl1pPr marL="365125" marR="0" indent="-365125" algn="l" defTabSz="914400" rtl="0" eaLnBrk="1" latinLnBrk="0" hangingPunct="1">
              <a:lnSpc>
                <a:spcPct val="100000"/>
              </a:lnSpc>
              <a:spcBef>
                <a:spcPts val="1100"/>
              </a:spcBef>
              <a:spcAft>
                <a:spcPts val="0"/>
              </a:spcAft>
              <a:buClrTx/>
              <a:buSzPct val="100000"/>
              <a:buFontTx/>
              <a:buChar char="•"/>
              <a:tabLst/>
              <a:defRPr sz="1600" b="0" i="0" u="none" strike="noStrike" cap="none" spc="0" baseline="0">
                <a:ln>
                  <a:noFill/>
                </a:ln>
                <a:solidFill>
                  <a:srgbClr val="333333"/>
                </a:solidFill>
                <a:uFillTx/>
                <a:latin typeface="Open Sans" charset="0"/>
                <a:ea typeface="Calibri"/>
                <a:cs typeface="Calibri"/>
                <a:sym typeface="Calibri"/>
              </a:defRPr>
            </a:lvl1pPr>
            <a:lvl2pPr marL="803275" marR="0" indent="-438150" algn="l" defTabSz="914400" rtl="0" eaLnBrk="1" latinLnBrk="0" hangingPunct="1">
              <a:lnSpc>
                <a:spcPct val="100000"/>
              </a:lnSpc>
              <a:spcBef>
                <a:spcPts val="1100"/>
              </a:spcBef>
              <a:spcAft>
                <a:spcPts val="0"/>
              </a:spcAft>
              <a:buClrTx/>
              <a:buSzPct val="100000"/>
              <a:buFontTx/>
              <a:buChar char="o"/>
              <a:tabLst/>
              <a:defRPr sz="1600" b="0" i="0" u="none" strike="noStrike" cap="none" spc="0" baseline="0">
                <a:ln>
                  <a:noFill/>
                </a:ln>
                <a:solidFill>
                  <a:srgbClr val="333333"/>
                </a:solidFill>
                <a:uFillTx/>
                <a:latin typeface="Open Sans" charset="0"/>
                <a:ea typeface="Calibri"/>
                <a:cs typeface="Calibri"/>
                <a:sym typeface="Calibri"/>
              </a:defRPr>
            </a:lvl2pPr>
            <a:lvl3pPr marL="1279525" marR="0" indent="-547687" algn="l" defTabSz="914400" rtl="0" eaLnBrk="1" latinLnBrk="0" hangingPunct="1">
              <a:lnSpc>
                <a:spcPct val="100000"/>
              </a:lnSpc>
              <a:spcBef>
                <a:spcPts val="1100"/>
              </a:spcBef>
              <a:spcAft>
                <a:spcPts val="0"/>
              </a:spcAft>
              <a:buClrTx/>
              <a:buSzPct val="100000"/>
              <a:buFontTx/>
              <a:buChar char="•"/>
              <a:tabLst/>
              <a:defRPr sz="1600" b="0" i="0" u="none" strike="noStrike" cap="none" spc="0" baseline="0">
                <a:ln>
                  <a:noFill/>
                </a:ln>
                <a:solidFill>
                  <a:srgbClr val="333333"/>
                </a:solidFill>
                <a:uFillTx/>
                <a:latin typeface="Open Sans" charset="0"/>
                <a:ea typeface="Calibri"/>
                <a:cs typeface="Calibri"/>
                <a:sym typeface="Calibri"/>
              </a:defRPr>
            </a:lvl3pPr>
            <a:lvl4pPr marL="1681162" marR="0" indent="-584199" algn="l" defTabSz="914400" rtl="0" eaLnBrk="1" latinLnBrk="0" hangingPunct="1">
              <a:lnSpc>
                <a:spcPct val="100000"/>
              </a:lnSpc>
              <a:spcBef>
                <a:spcPts val="1100"/>
              </a:spcBef>
              <a:spcAft>
                <a:spcPts val="0"/>
              </a:spcAft>
              <a:buClrTx/>
              <a:buSzPct val="100000"/>
              <a:buFontTx/>
              <a:buChar char="–"/>
              <a:tabLst/>
              <a:defRPr sz="1600" b="0" i="0" u="none" strike="noStrike" cap="none" spc="0" baseline="0">
                <a:ln>
                  <a:noFill/>
                </a:ln>
                <a:solidFill>
                  <a:srgbClr val="333333"/>
                </a:solidFill>
                <a:uFillTx/>
                <a:latin typeface="Open Sans" charset="0"/>
                <a:ea typeface="Calibri"/>
                <a:cs typeface="Calibri"/>
                <a:sym typeface="Calibri"/>
              </a:defRPr>
            </a:lvl4pPr>
            <a:lvl5pPr marL="2088016" marR="0" indent="-625928" algn="l" defTabSz="914400" rtl="0" eaLnBrk="1" latinLnBrk="0" hangingPunct="1">
              <a:lnSpc>
                <a:spcPct val="100000"/>
              </a:lnSpc>
              <a:spcBef>
                <a:spcPts val="1100"/>
              </a:spcBef>
              <a:spcAft>
                <a:spcPts val="0"/>
              </a:spcAft>
              <a:buClrTx/>
              <a:buSzPct val="100000"/>
              <a:buFontTx/>
              <a:buChar char="»"/>
              <a:tabLst/>
              <a:defRPr sz="1600" b="0" i="0" u="none" strike="noStrike" cap="none" spc="0" baseline="0">
                <a:ln>
                  <a:noFill/>
                </a:ln>
                <a:solidFill>
                  <a:srgbClr val="333333"/>
                </a:solidFill>
                <a:uFillTx/>
                <a:latin typeface="Open Sans" charset="0"/>
                <a:ea typeface="Calibri"/>
                <a:cs typeface="Calibri"/>
                <a:sym typeface="Calibri"/>
              </a:defRPr>
            </a:lvl5pPr>
            <a:lvl6pPr marL="0" marR="0" indent="16573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6pPr>
            <a:lvl7pPr marL="0" marR="0" indent="21145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7pPr>
            <a:lvl8pPr marL="0" marR="0" indent="25717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8pPr>
            <a:lvl9pPr marL="0" marR="0" indent="30289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9pPr>
          </a:lstStyle>
          <a:p>
            <a:pPr marL="0" indent="0" fontAlgn="base">
              <a:spcBef>
                <a:spcPts val="0"/>
              </a:spcBef>
              <a:spcAft>
                <a:spcPts val="600"/>
              </a:spcAft>
              <a:buNone/>
            </a:pPr>
            <a:r>
              <a:rPr lang="en-US" sz="1400" b="1" dirty="0">
                <a:solidFill>
                  <a:schemeClr val="tx1"/>
                </a:solidFill>
              </a:rPr>
              <a:t>Campus-wide impact:</a:t>
            </a:r>
          </a:p>
          <a:p>
            <a:pPr marL="512763" fontAlgn="base">
              <a:spcBef>
                <a:spcPts val="0"/>
              </a:spcBef>
              <a:spcAft>
                <a:spcPts val="600"/>
              </a:spcAft>
              <a:buFont typeface="Wingdings" panose="05000000000000000000" pitchFamily="2" charset="2"/>
              <a:buChar char="ü"/>
            </a:pPr>
            <a:r>
              <a:rPr lang="en-US" sz="1400" dirty="0">
                <a:solidFill>
                  <a:schemeClr val="tx1"/>
                </a:solidFill>
              </a:rPr>
              <a:t>Reduced turnaround time</a:t>
            </a:r>
          </a:p>
          <a:p>
            <a:pPr marL="512763" fontAlgn="base">
              <a:spcBef>
                <a:spcPts val="0"/>
              </a:spcBef>
              <a:spcAft>
                <a:spcPts val="600"/>
              </a:spcAft>
              <a:buFont typeface="Wingdings" panose="05000000000000000000" pitchFamily="2" charset="2"/>
              <a:buChar char="ü"/>
            </a:pPr>
            <a:r>
              <a:rPr lang="en-US" sz="1400" dirty="0">
                <a:solidFill>
                  <a:schemeClr val="tx1"/>
                </a:solidFill>
              </a:rPr>
              <a:t>Enhanced customer satisfaction</a:t>
            </a:r>
          </a:p>
          <a:p>
            <a:pPr marL="512763" fontAlgn="base">
              <a:spcBef>
                <a:spcPts val="0"/>
              </a:spcBef>
              <a:spcAft>
                <a:spcPts val="600"/>
              </a:spcAft>
              <a:buFont typeface="Wingdings" panose="05000000000000000000" pitchFamily="2" charset="2"/>
              <a:buChar char="ü"/>
            </a:pPr>
            <a:r>
              <a:rPr lang="en-US" sz="1400" dirty="0">
                <a:solidFill>
                  <a:schemeClr val="tx1"/>
                </a:solidFill>
              </a:rPr>
              <a:t>Extended self-service for faculty and students</a:t>
            </a:r>
          </a:p>
          <a:p>
            <a:pPr marL="512763" fontAlgn="base">
              <a:spcBef>
                <a:spcPts val="0"/>
              </a:spcBef>
              <a:spcAft>
                <a:spcPts val="600"/>
              </a:spcAft>
              <a:buFont typeface="Wingdings" panose="05000000000000000000" pitchFamily="2" charset="2"/>
              <a:buChar char="ü"/>
            </a:pPr>
            <a:r>
              <a:rPr lang="en-US" sz="1400" dirty="0">
                <a:solidFill>
                  <a:schemeClr val="tx1"/>
                </a:solidFill>
              </a:rPr>
              <a:t>Reduced errors</a:t>
            </a:r>
          </a:p>
          <a:p>
            <a:pPr marL="512763" fontAlgn="base">
              <a:spcBef>
                <a:spcPts val="0"/>
              </a:spcBef>
              <a:spcAft>
                <a:spcPts val="600"/>
              </a:spcAft>
              <a:buFont typeface="Wingdings" panose="05000000000000000000" pitchFamily="2" charset="2"/>
              <a:buChar char="ü"/>
            </a:pPr>
            <a:r>
              <a:rPr lang="en-US" sz="1400" dirty="0">
                <a:solidFill>
                  <a:schemeClr val="tx1"/>
                </a:solidFill>
              </a:rPr>
              <a:t>Eliminated duplicate data entry</a:t>
            </a:r>
          </a:p>
          <a:p>
            <a:pPr marL="512763" fontAlgn="base">
              <a:spcBef>
                <a:spcPts val="0"/>
              </a:spcBef>
              <a:spcAft>
                <a:spcPts val="600"/>
              </a:spcAft>
              <a:buFont typeface="Wingdings" panose="05000000000000000000" pitchFamily="2" charset="2"/>
              <a:buChar char="ü"/>
            </a:pPr>
            <a:r>
              <a:rPr lang="en-US" sz="1400" dirty="0">
                <a:solidFill>
                  <a:schemeClr val="tx1"/>
                </a:solidFill>
              </a:rPr>
              <a:t>Automated edits, validations, and calculations</a:t>
            </a:r>
            <a:endParaRPr lang="en-US" dirty="0">
              <a:solidFill>
                <a:schemeClr val="tx1"/>
              </a:solidFill>
            </a:endParaRPr>
          </a:p>
        </p:txBody>
      </p:sp>
    </p:spTree>
    <p:extLst>
      <p:ext uri="{BB962C8B-B14F-4D97-AF65-F5344CB8AC3E}">
        <p14:creationId xmlns:p14="http://schemas.microsoft.com/office/powerpoint/2010/main" val="3163542307"/>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53EE2-320E-40EF-B883-76E198B09648}"/>
              </a:ext>
            </a:extLst>
          </p:cNvPr>
          <p:cNvSpPr>
            <a:spLocks noGrp="1"/>
          </p:cNvSpPr>
          <p:nvPr>
            <p:ph type="title"/>
          </p:nvPr>
        </p:nvSpPr>
        <p:spPr>
          <a:xfrm>
            <a:off x="338667" y="2703645"/>
            <a:ext cx="11514667" cy="548640"/>
          </a:xfrm>
        </p:spPr>
        <p:txBody>
          <a:bodyPr/>
          <a:lstStyle/>
          <a:p>
            <a:pPr algn="ctr"/>
            <a:r>
              <a:rPr lang="en-US" i="1" dirty="0"/>
              <a:t>Q&amp;A</a:t>
            </a:r>
          </a:p>
        </p:txBody>
      </p:sp>
    </p:spTree>
    <p:extLst>
      <p:ext uri="{BB962C8B-B14F-4D97-AF65-F5344CB8AC3E}">
        <p14:creationId xmlns:p14="http://schemas.microsoft.com/office/powerpoint/2010/main" val="393781317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12F82B7-E0F1-44C0-84E3-4CC5112F7E8E}"/>
              </a:ext>
            </a:extLst>
          </p:cNvPr>
          <p:cNvSpPr txBox="1">
            <a:spLocks/>
          </p:cNvSpPr>
          <p:nvPr/>
        </p:nvSpPr>
        <p:spPr>
          <a:xfrm>
            <a:off x="831850" y="1709739"/>
            <a:ext cx="10515600" cy="15001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a:solidFill>
                  <a:srgbClr val="F3F4F5"/>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F3F4F5"/>
                </a:solidFill>
                <a:effectLst/>
                <a:uLnTx/>
                <a:uFillTx/>
                <a:latin typeface="Calibri" panose="020F0502020204030204" pitchFamily="34" charset="0"/>
                <a:cs typeface="Calibri" panose="020F0502020204030204" pitchFamily="34" charset="0"/>
              </a:rPr>
              <a:t>Please complete a session evaluation</a:t>
            </a:r>
            <a:endParaRPr kumimoji="0" lang="en-US" sz="4400" b="0" i="0" u="none" strike="noStrike" kern="1200" cap="none" spc="0" normalizeH="0" baseline="0" noProof="0" dirty="0">
              <a:ln>
                <a:noFill/>
              </a:ln>
              <a:solidFill>
                <a:srgbClr val="F3F4F5"/>
              </a:solidFill>
              <a:effectLst/>
              <a:uLnTx/>
              <a:uFillTx/>
              <a:latin typeface="Calibri" panose="020F0502020204030204" pitchFamily="34" charset="0"/>
              <a:cs typeface="Calibri" panose="020F0502020204030204" pitchFamily="34" charset="0"/>
            </a:endParaRPr>
          </a:p>
        </p:txBody>
      </p:sp>
      <p:sp>
        <p:nvSpPr>
          <p:cNvPr id="8" name="Text Placeholder 2">
            <a:extLst>
              <a:ext uri="{FF2B5EF4-FFF2-40B4-BE49-F238E27FC236}">
                <a16:creationId xmlns:a16="http://schemas.microsoft.com/office/drawing/2014/main" id="{1925CD0E-F427-4EBB-BD28-6814FEB399DD}"/>
              </a:ext>
            </a:extLst>
          </p:cNvPr>
          <p:cNvSpPr txBox="1">
            <a:spLocks/>
          </p:cNvSpPr>
          <p:nvPr/>
        </p:nvSpPr>
        <p:spPr>
          <a:xfrm>
            <a:off x="831850" y="3387015"/>
            <a:ext cx="10515600" cy="381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F3F4F5"/>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lvl="0"/>
            <a:r>
              <a:rPr kumimoji="0" lang="en-US" b="0" i="0" u="none" strike="noStrike" kern="1200" cap="none" spc="0" normalizeH="0" baseline="0" noProof="0" dirty="0">
                <a:ln>
                  <a:noFill/>
                </a:ln>
                <a:solidFill>
                  <a:srgbClr val="F3F4F5"/>
                </a:solidFill>
                <a:effectLst/>
                <a:uLnTx/>
                <a:uFillTx/>
                <a:latin typeface="Calibri" panose="020F0502020204030204" pitchFamily="34" charset="0"/>
                <a:cs typeface="Calibri" panose="020F0502020204030204" pitchFamily="34" charset="0"/>
              </a:rPr>
              <a:t>Session ID</a:t>
            </a:r>
            <a:r>
              <a:rPr lang="en-US" b="0" dirty="0">
                <a:latin typeface="Calibri" panose="020F0502020204030204" pitchFamily="34" charset="0"/>
                <a:cs typeface="Calibri" panose="020F0502020204030204" pitchFamily="34" charset="0"/>
              </a:rPr>
              <a:t>: 101430</a:t>
            </a:r>
            <a:endParaRPr kumimoji="0" lang="en-US" b="0" i="0" u="none" strike="noStrike" kern="1200" cap="none" spc="0" normalizeH="0" baseline="0" noProof="0" dirty="0">
              <a:ln>
                <a:noFill/>
              </a:ln>
              <a:solidFill>
                <a:srgbClr val="F3F4F5"/>
              </a:solidFill>
              <a:effectLst/>
              <a:uLnTx/>
              <a:uFillTx/>
              <a:latin typeface="Calibri" panose="020F0502020204030204" pitchFamily="34" charset="0"/>
              <a:cs typeface="Calibri" panose="020F0502020204030204" pitchFamily="34" charset="0"/>
            </a:endParaRPr>
          </a:p>
        </p:txBody>
      </p:sp>
      <p:sp>
        <p:nvSpPr>
          <p:cNvPr id="9" name="Text Placeholder 3">
            <a:extLst>
              <a:ext uri="{FF2B5EF4-FFF2-40B4-BE49-F238E27FC236}">
                <a16:creationId xmlns:a16="http://schemas.microsoft.com/office/drawing/2014/main" id="{859A7A06-7BB2-4D34-B08A-17654F620FA3}"/>
              </a:ext>
            </a:extLst>
          </p:cNvPr>
          <p:cNvSpPr txBox="1">
            <a:spLocks/>
          </p:cNvSpPr>
          <p:nvPr/>
        </p:nvSpPr>
        <p:spPr>
          <a:xfrm>
            <a:off x="831850" y="3962018"/>
            <a:ext cx="10515600" cy="16176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rgbClr val="F3F4F5"/>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3F4F5"/>
                </a:solidFill>
                <a:effectLst/>
                <a:uLnTx/>
                <a:uFillTx/>
                <a:latin typeface="Calibri" panose="020F0502020204030204" pitchFamily="34" charset="0"/>
                <a:cs typeface="Calibri" panose="020F0502020204030204" pitchFamily="34" charset="0"/>
              </a:rPr>
              <a:t>Contact Info:</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3F4F5"/>
                </a:solidFill>
                <a:effectLst/>
                <a:uLnTx/>
                <a:uFillTx/>
                <a:latin typeface="Calibri" panose="020F0502020204030204" pitchFamily="34" charset="0"/>
                <a:cs typeface="Calibri" panose="020F0502020204030204" pitchFamily="34" charset="0"/>
              </a:rPr>
              <a:t>paul@gideontaylor.com</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3F4F5"/>
                </a:solidFill>
                <a:effectLst/>
                <a:uLnTx/>
                <a:uFillTx/>
                <a:latin typeface="Calibri" panose="020F0502020204030204" pitchFamily="34" charset="0"/>
                <a:cs typeface="Calibri" panose="020F0502020204030204" pitchFamily="34" charset="0"/>
              </a:rPr>
              <a:t>Tel: 801-434-7260</a:t>
            </a:r>
          </a:p>
        </p:txBody>
      </p:sp>
    </p:spTree>
    <p:extLst>
      <p:ext uri="{BB962C8B-B14F-4D97-AF65-F5344CB8AC3E}">
        <p14:creationId xmlns:p14="http://schemas.microsoft.com/office/powerpoint/2010/main" val="125657297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96CFFA5-4111-4F9E-8523-7DB4E1F479EA}"/>
              </a:ext>
            </a:extLst>
          </p:cNvPr>
          <p:cNvSpPr txBox="1"/>
          <p:nvPr/>
        </p:nvSpPr>
        <p:spPr>
          <a:xfrm>
            <a:off x="3549965" y="1458798"/>
            <a:ext cx="5092070" cy="615553"/>
          </a:xfrm>
          <a:prstGeom prst="rect">
            <a:avLst/>
          </a:prstGeom>
          <a:noFill/>
        </p:spPr>
        <p:txBody>
          <a:bodyPr wrap="square" rtlCol="0">
            <a:spAutoFit/>
          </a:bodyPr>
          <a:lstStyle/>
          <a:p>
            <a:r>
              <a:rPr lang="en-US" sz="1700" dirty="0">
                <a:solidFill>
                  <a:srgbClr val="2C2C2C"/>
                </a:solidFill>
                <a:latin typeface="Century Gothic" panose="020F0302020204030204"/>
              </a:rPr>
              <a:t>A 55,000+ member user community for Oracle Cloud, JD Edwards and PeopleSoft customers.</a:t>
            </a:r>
          </a:p>
        </p:txBody>
      </p:sp>
      <p:sp>
        <p:nvSpPr>
          <p:cNvPr id="12" name="TextBox 11">
            <a:extLst>
              <a:ext uri="{FF2B5EF4-FFF2-40B4-BE49-F238E27FC236}">
                <a16:creationId xmlns:a16="http://schemas.microsoft.com/office/drawing/2014/main" id="{68ADB9F9-B07E-40B2-B2FB-241F155E913B}"/>
              </a:ext>
            </a:extLst>
          </p:cNvPr>
          <p:cNvSpPr txBox="1"/>
          <p:nvPr/>
        </p:nvSpPr>
        <p:spPr>
          <a:xfrm>
            <a:off x="2269435" y="2455536"/>
            <a:ext cx="7653130" cy="400110"/>
          </a:xfrm>
          <a:prstGeom prst="rect">
            <a:avLst/>
          </a:prstGeom>
          <a:noFill/>
        </p:spPr>
        <p:txBody>
          <a:bodyPr wrap="square" rtlCol="0">
            <a:spAutoFit/>
          </a:bodyPr>
          <a:lstStyle/>
          <a:p>
            <a:pPr algn="ctr"/>
            <a:r>
              <a:rPr lang="en-US" sz="2000" dirty="0">
                <a:solidFill>
                  <a:srgbClr val="4472C4"/>
                </a:solidFill>
                <a:latin typeface="Century Gothic" panose="020F0302020204030204"/>
              </a:rPr>
              <a:t>What the Quest PeopleSoft Community offers:</a:t>
            </a:r>
          </a:p>
        </p:txBody>
      </p:sp>
      <p:sp>
        <p:nvSpPr>
          <p:cNvPr id="13" name="TextBox 12">
            <a:extLst>
              <a:ext uri="{FF2B5EF4-FFF2-40B4-BE49-F238E27FC236}">
                <a16:creationId xmlns:a16="http://schemas.microsoft.com/office/drawing/2014/main" id="{6D6D30BD-F6E5-4B27-A560-AA4E57485D84}"/>
              </a:ext>
            </a:extLst>
          </p:cNvPr>
          <p:cNvSpPr txBox="1"/>
          <p:nvPr/>
        </p:nvSpPr>
        <p:spPr>
          <a:xfrm>
            <a:off x="3942736" y="2855646"/>
            <a:ext cx="5227983" cy="2169825"/>
          </a:xfrm>
          <a:prstGeom prst="rect">
            <a:avLst/>
          </a:prstGeom>
          <a:noFill/>
        </p:spPr>
        <p:txBody>
          <a:bodyPr wrap="square" rtlCol="0">
            <a:spAutoFit/>
          </a:bodyPr>
          <a:lstStyle/>
          <a:p>
            <a:pPr marL="285750" indent="-285750">
              <a:lnSpc>
                <a:spcPct val="150000"/>
              </a:lnSpc>
              <a:buSzPct val="115000"/>
              <a:buFontTx/>
              <a:buBlip>
                <a:blip r:embed="rId2"/>
              </a:buBlip>
            </a:pPr>
            <a:r>
              <a:rPr lang="en-US" dirty="0">
                <a:latin typeface="Century Gothic" panose="020F0302020204030204"/>
              </a:rPr>
              <a:t>Customized digital content</a:t>
            </a:r>
          </a:p>
          <a:p>
            <a:pPr marL="285750" indent="-285750">
              <a:lnSpc>
                <a:spcPct val="150000"/>
              </a:lnSpc>
              <a:buSzPct val="115000"/>
              <a:buFontTx/>
              <a:buBlip>
                <a:blip r:embed="rId2"/>
              </a:buBlip>
            </a:pPr>
            <a:r>
              <a:rPr lang="en-US" dirty="0">
                <a:latin typeface="Century Gothic" panose="020F0302020204030204"/>
              </a:rPr>
              <a:t>Official PeopleSoft newsletter</a:t>
            </a:r>
          </a:p>
          <a:p>
            <a:pPr marL="285750" indent="-285750">
              <a:lnSpc>
                <a:spcPct val="150000"/>
              </a:lnSpc>
              <a:buSzPct val="115000"/>
              <a:buFontTx/>
              <a:buBlip>
                <a:blip r:embed="rId2"/>
              </a:buBlip>
            </a:pPr>
            <a:r>
              <a:rPr lang="en-US" dirty="0">
                <a:latin typeface="Century Gothic" panose="020F0302020204030204"/>
              </a:rPr>
              <a:t>Customer success stories</a:t>
            </a:r>
          </a:p>
          <a:p>
            <a:pPr marL="285750" indent="-285750">
              <a:lnSpc>
                <a:spcPct val="150000"/>
              </a:lnSpc>
              <a:buSzPct val="115000"/>
              <a:buFontTx/>
              <a:buBlip>
                <a:blip r:embed="rId2"/>
              </a:buBlip>
            </a:pPr>
            <a:r>
              <a:rPr lang="en-US" dirty="0">
                <a:latin typeface="Century Gothic" panose="020F0302020204030204"/>
              </a:rPr>
              <a:t>Virtual and face-to-face events</a:t>
            </a:r>
          </a:p>
          <a:p>
            <a:pPr marL="285750" indent="-285750">
              <a:lnSpc>
                <a:spcPct val="150000"/>
              </a:lnSpc>
              <a:buSzPct val="115000"/>
              <a:buFontTx/>
              <a:buBlip>
                <a:blip r:embed="rId2"/>
              </a:buBlip>
            </a:pPr>
            <a:r>
              <a:rPr lang="en-US" dirty="0">
                <a:latin typeface="Century Gothic" panose="020F0302020204030204"/>
              </a:rPr>
              <a:t>PeopleSoft networking groups</a:t>
            </a:r>
          </a:p>
        </p:txBody>
      </p:sp>
      <p:sp>
        <p:nvSpPr>
          <p:cNvPr id="14" name="TextBox 13">
            <a:extLst>
              <a:ext uri="{FF2B5EF4-FFF2-40B4-BE49-F238E27FC236}">
                <a16:creationId xmlns:a16="http://schemas.microsoft.com/office/drawing/2014/main" id="{AC3093D1-2FB4-4E34-9630-CF05F1E9B95C}"/>
              </a:ext>
            </a:extLst>
          </p:cNvPr>
          <p:cNvSpPr txBox="1"/>
          <p:nvPr/>
        </p:nvSpPr>
        <p:spPr>
          <a:xfrm>
            <a:off x="2150094" y="5211916"/>
            <a:ext cx="7891812" cy="454996"/>
          </a:xfrm>
          <a:prstGeom prst="rect">
            <a:avLst/>
          </a:prstGeom>
          <a:noFill/>
        </p:spPr>
        <p:txBody>
          <a:bodyPr wrap="square" rtlCol="0">
            <a:spAutoFit/>
          </a:bodyPr>
          <a:lstStyle/>
          <a:p>
            <a:pPr algn="ctr">
              <a:lnSpc>
                <a:spcPct val="150000"/>
              </a:lnSpc>
              <a:buSzPct val="115000"/>
            </a:pPr>
            <a:r>
              <a:rPr lang="en-US" dirty="0">
                <a:latin typeface="Century Gothic" panose="020F0302020204030204"/>
              </a:rPr>
              <a:t>Visit </a:t>
            </a:r>
            <a:r>
              <a:rPr lang="en-US" dirty="0">
                <a:solidFill>
                  <a:srgbClr val="1DD189"/>
                </a:solidFill>
                <a:latin typeface="Century Gothic" panose="020F0302020204030204"/>
              </a:rPr>
              <a:t>www.QuestOracleCommunity.org </a:t>
            </a:r>
            <a:r>
              <a:rPr lang="en-US" dirty="0">
                <a:latin typeface="Century Gothic" panose="020F0302020204030204"/>
              </a:rPr>
              <a:t>for more information!</a:t>
            </a:r>
          </a:p>
        </p:txBody>
      </p:sp>
      <p:sp>
        <p:nvSpPr>
          <p:cNvPr id="15" name="Rectangle 14">
            <a:extLst>
              <a:ext uri="{FF2B5EF4-FFF2-40B4-BE49-F238E27FC236}">
                <a16:creationId xmlns:a16="http://schemas.microsoft.com/office/drawing/2014/main" id="{8C2078B6-D93E-4D52-82D7-0B411E040527}"/>
              </a:ext>
            </a:extLst>
          </p:cNvPr>
          <p:cNvSpPr/>
          <p:nvPr/>
        </p:nvSpPr>
        <p:spPr>
          <a:xfrm>
            <a:off x="4148992" y="906551"/>
            <a:ext cx="3894015" cy="400110"/>
          </a:xfrm>
          <a:prstGeom prst="rect">
            <a:avLst/>
          </a:prstGeom>
        </p:spPr>
        <p:txBody>
          <a:bodyPr wrap="square">
            <a:spAutoFit/>
          </a:bodyPr>
          <a:lstStyle/>
          <a:p>
            <a:r>
              <a:rPr lang="en-US" sz="2000" dirty="0">
                <a:solidFill>
                  <a:srgbClr val="1DD189"/>
                </a:solidFill>
                <a:latin typeface="Century Gothic" panose="020F0302020204030204"/>
              </a:rPr>
              <a:t>Who is the </a:t>
            </a:r>
            <a:r>
              <a:rPr lang="en-US" sz="2000">
                <a:solidFill>
                  <a:srgbClr val="1DD189"/>
                </a:solidFill>
                <a:latin typeface="Century Gothic" panose="020F0302020204030204"/>
              </a:rPr>
              <a:t>Quest Community</a:t>
            </a:r>
            <a:r>
              <a:rPr lang="en-US" sz="2000" dirty="0">
                <a:solidFill>
                  <a:srgbClr val="1DD189"/>
                </a:solidFill>
                <a:latin typeface="Century Gothic" panose="020F0302020204030204"/>
              </a:rPr>
              <a:t>?</a:t>
            </a:r>
            <a:endParaRPr lang="en-US" sz="2000" dirty="0">
              <a:latin typeface="Century Gothic" panose="020F0302020204030204"/>
            </a:endParaRPr>
          </a:p>
        </p:txBody>
      </p:sp>
    </p:spTree>
    <p:extLst>
      <p:ext uri="{BB962C8B-B14F-4D97-AF65-F5344CB8AC3E}">
        <p14:creationId xmlns:p14="http://schemas.microsoft.com/office/powerpoint/2010/main" val="48771578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duotone>
              <a:prstClr val="black"/>
              <a:schemeClr val="accent5">
                <a:tint val="45000"/>
                <a:satMod val="400000"/>
              </a:schemeClr>
            </a:duotone>
            <a:extLst>
              <a:ext uri="{BEBA8EAE-BF5A-486C-A8C5-ECC9F3942E4B}">
                <a14:imgProps xmlns:a14="http://schemas.microsoft.com/office/drawing/2010/main">
                  <a14:imgLayer r:embed="rId4">
                    <a14:imgEffect>
                      <a14:sharpenSoften amount="50000"/>
                    </a14:imgEffect>
                    <a14:imgEffect>
                      <a14:colorTemperature colorTemp="5697"/>
                    </a14:imgEffect>
                    <a14:imgEffect>
                      <a14:saturation sat="400000"/>
                    </a14:imgEffect>
                  </a14:imgLayer>
                </a14:imgProps>
              </a:ext>
              <a:ext uri="{28A0092B-C50C-407E-A947-70E740481C1C}">
                <a14:useLocalDpi xmlns:a14="http://schemas.microsoft.com/office/drawing/2010/main" val="0"/>
              </a:ext>
            </a:extLst>
          </a:blip>
          <a:srcRect l="-1" r="7419"/>
          <a:stretch/>
        </p:blipFill>
        <p:spPr>
          <a:xfrm>
            <a:off x="26020" y="978522"/>
            <a:ext cx="3174380" cy="5155722"/>
          </a:xfrm>
          <a:prstGeom prst="rect">
            <a:avLst/>
          </a:prstGeom>
        </p:spPr>
      </p:pic>
      <p:sp>
        <p:nvSpPr>
          <p:cNvPr id="12290" name="Title 4"/>
          <p:cNvSpPr>
            <a:spLocks noGrp="1"/>
          </p:cNvSpPr>
          <p:nvPr>
            <p:ph type="title"/>
          </p:nvPr>
        </p:nvSpPr>
        <p:spPr>
          <a:xfrm>
            <a:off x="338667" y="320040"/>
            <a:ext cx="11514667" cy="548640"/>
          </a:xfrm>
        </p:spPr>
        <p:txBody>
          <a:bodyPr/>
          <a:lstStyle/>
          <a:p>
            <a:r>
              <a:rPr lang="en-US" dirty="0"/>
              <a:t>The Services We Provide</a:t>
            </a:r>
          </a:p>
        </p:txBody>
      </p:sp>
      <p:sp>
        <p:nvSpPr>
          <p:cNvPr id="6" name="Content Placeholder 3"/>
          <p:cNvSpPr>
            <a:spLocks noGrp="1"/>
          </p:cNvSpPr>
          <p:nvPr>
            <p:ph idx="4294967295"/>
          </p:nvPr>
        </p:nvSpPr>
        <p:spPr>
          <a:xfrm>
            <a:off x="3802566" y="1202541"/>
            <a:ext cx="7760836" cy="3201035"/>
          </a:xfrm>
        </p:spPr>
        <p:txBody>
          <a:bodyPr/>
          <a:lstStyle/>
          <a:p>
            <a:pPr marL="0" indent="0">
              <a:buClr>
                <a:schemeClr val="accent6"/>
              </a:buClr>
              <a:buNone/>
            </a:pPr>
            <a:r>
              <a:rPr lang="en-US" b="1" dirty="0">
                <a:solidFill>
                  <a:srgbClr val="5C90A5"/>
                </a:solidFill>
              </a:rPr>
              <a:t>Solution Experts</a:t>
            </a:r>
            <a:endParaRPr lang="en-US" dirty="0">
              <a:solidFill>
                <a:srgbClr val="5C90A5"/>
              </a:solidFill>
            </a:endParaRPr>
          </a:p>
          <a:p>
            <a:pPr marL="803275" lvl="2"/>
            <a:r>
              <a:rPr lang="en-US" sz="2000" b="1" dirty="0"/>
              <a:t>Solution Architect </a:t>
            </a:r>
            <a:r>
              <a:rPr lang="en-US" sz="2000" dirty="0"/>
              <a:t>– Discover, Direct, Deliver</a:t>
            </a:r>
          </a:p>
          <a:p>
            <a:pPr marL="803275" lvl="2"/>
            <a:r>
              <a:rPr lang="en-US" sz="2000" b="1" dirty="0"/>
              <a:t>Business Analyst </a:t>
            </a:r>
            <a:r>
              <a:rPr lang="en-US" sz="2000" dirty="0"/>
              <a:t>– Confer, Design, Model, Configure, Test, Train</a:t>
            </a:r>
          </a:p>
          <a:p>
            <a:pPr marL="803275" lvl="2"/>
            <a:r>
              <a:rPr lang="en-US" sz="2000" b="1" dirty="0"/>
              <a:t>Technical Consultant</a:t>
            </a:r>
            <a:r>
              <a:rPr lang="en-US" sz="2000" dirty="0"/>
              <a:t> – Advise, Prototype, Develop, Update, Maintain</a:t>
            </a:r>
            <a:endParaRPr lang="en-US" sz="2000" b="1" dirty="0"/>
          </a:p>
          <a:p>
            <a:pPr marL="0" indent="0">
              <a:spcBef>
                <a:spcPts val="1200"/>
              </a:spcBef>
              <a:buClr>
                <a:schemeClr val="accent6"/>
              </a:buClr>
              <a:buNone/>
            </a:pPr>
            <a:r>
              <a:rPr lang="en-US" b="1" dirty="0">
                <a:solidFill>
                  <a:srgbClr val="5C90A5"/>
                </a:solidFill>
              </a:rPr>
              <a:t>Innovative Discovery and Design Approaches</a:t>
            </a:r>
            <a:endParaRPr lang="en-US" dirty="0">
              <a:solidFill>
                <a:srgbClr val="5C90A5"/>
              </a:solidFill>
            </a:endParaRPr>
          </a:p>
          <a:p>
            <a:pPr marL="803275" lvl="2"/>
            <a:r>
              <a:rPr lang="en-US" sz="2000" b="1" dirty="0"/>
              <a:t>Simplify</a:t>
            </a:r>
            <a:r>
              <a:rPr lang="en-US" sz="2000" dirty="0"/>
              <a:t> – Remove unneeded elements, conditionally include elements</a:t>
            </a:r>
          </a:p>
          <a:p>
            <a:pPr marL="803275" lvl="2"/>
            <a:r>
              <a:rPr lang="en-US" sz="2000" b="1" dirty="0"/>
              <a:t>Default and Automate </a:t>
            </a:r>
            <a:r>
              <a:rPr lang="en-US" sz="2000" dirty="0"/>
              <a:t>– default elements, automate user tasks </a:t>
            </a:r>
          </a:p>
          <a:p>
            <a:pPr marL="803275" lvl="2"/>
            <a:r>
              <a:rPr lang="en-US" sz="2000" b="1" dirty="0"/>
              <a:t>Restrict</a:t>
            </a:r>
            <a:r>
              <a:rPr lang="en-US" sz="2000" dirty="0"/>
              <a:t> – Limit valid values</a:t>
            </a:r>
          </a:p>
          <a:p>
            <a:pPr marL="803275" lvl="2"/>
            <a:r>
              <a:rPr lang="en-US" sz="2000" b="1" dirty="0"/>
              <a:t>Edit</a:t>
            </a:r>
            <a:r>
              <a:rPr lang="en-US" sz="2000" dirty="0"/>
              <a:t> – Leverage system edits, add custom edits</a:t>
            </a:r>
          </a:p>
          <a:p>
            <a:pPr marL="803275" lvl="2"/>
            <a:r>
              <a:rPr lang="en-US" sz="2000" b="1" dirty="0"/>
              <a:t>Facilitate</a:t>
            </a:r>
            <a:r>
              <a:rPr lang="en-US" sz="2000" dirty="0"/>
              <a:t> – Guided user experience, faster loads/saves, workflow</a:t>
            </a:r>
          </a:p>
          <a:p>
            <a:pPr lvl="3">
              <a:spcBef>
                <a:spcPts val="1200"/>
              </a:spcBef>
            </a:pPr>
            <a:endParaRPr lang="en-US" sz="1800" dirty="0"/>
          </a:p>
        </p:txBody>
      </p:sp>
    </p:spTree>
    <p:extLst>
      <p:ext uri="{BB962C8B-B14F-4D97-AF65-F5344CB8AC3E}">
        <p14:creationId xmlns:p14="http://schemas.microsoft.com/office/powerpoint/2010/main" val="14995740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p:cTn id="12"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6">
                                            <p:txEl>
                                              <p:pRg st="1" end="1"/>
                                            </p:txEl>
                                          </p:spTgt>
                                        </p:tgtEl>
                                      </p:cBhvr>
                                    </p:animEffect>
                                  </p:childTnLst>
                                </p:cTn>
                              </p:par>
                              <p:par>
                                <p:cTn id="15" presetID="53"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p:cTn id="17"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6">
                                            <p:txEl>
                                              <p:pRg st="2" end="2"/>
                                            </p:txEl>
                                          </p:spTgt>
                                        </p:tgtEl>
                                      </p:cBhvr>
                                    </p:animEffect>
                                  </p:childTnLst>
                                </p:cTn>
                              </p:par>
                              <p:par>
                                <p:cTn id="20" presetID="53" presetClass="entr" presetSubtype="0" fill="hold" nodeType="with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 calcmode="lin" valueType="num">
                                      <p:cBhvr>
                                        <p:cTn id="22"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 calcmode="lin" valueType="num">
                                      <p:cBhvr>
                                        <p:cTn id="29"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6">
                                            <p:txEl>
                                              <p:pRg st="4" end="4"/>
                                            </p:txEl>
                                          </p:spTgt>
                                        </p:tgtEl>
                                      </p:cBhvr>
                                    </p:animEffect>
                                  </p:childTnLst>
                                </p:cTn>
                              </p:par>
                              <p:par>
                                <p:cTn id="32" presetID="53" presetClass="entr" presetSubtype="0" fill="hold" nodeType="withEffect">
                                  <p:stCondLst>
                                    <p:cond delay="0"/>
                                  </p:stCondLst>
                                  <p:childTnLst>
                                    <p:set>
                                      <p:cBhvr>
                                        <p:cTn id="33" dur="1" fill="hold">
                                          <p:stCondLst>
                                            <p:cond delay="0"/>
                                          </p:stCondLst>
                                        </p:cTn>
                                        <p:tgtEl>
                                          <p:spTgt spid="6">
                                            <p:txEl>
                                              <p:pRg st="5" end="5"/>
                                            </p:txEl>
                                          </p:spTgt>
                                        </p:tgtEl>
                                        <p:attrNameLst>
                                          <p:attrName>style.visibility</p:attrName>
                                        </p:attrNameLst>
                                      </p:cBhvr>
                                      <p:to>
                                        <p:strVal val="visible"/>
                                      </p:to>
                                    </p:set>
                                    <p:anim calcmode="lin" valueType="num">
                                      <p:cBhvr>
                                        <p:cTn id="34"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35" dur="500" fill="hold"/>
                                        <p:tgtEl>
                                          <p:spTgt spid="6">
                                            <p:txEl>
                                              <p:pRg st="5" end="5"/>
                                            </p:txEl>
                                          </p:spTgt>
                                        </p:tgtEl>
                                        <p:attrNameLst>
                                          <p:attrName>ppt_h</p:attrName>
                                        </p:attrNameLst>
                                      </p:cBhvr>
                                      <p:tavLst>
                                        <p:tav tm="0">
                                          <p:val>
                                            <p:fltVal val="0"/>
                                          </p:val>
                                        </p:tav>
                                        <p:tav tm="100000">
                                          <p:val>
                                            <p:strVal val="#ppt_h"/>
                                          </p:val>
                                        </p:tav>
                                      </p:tavLst>
                                    </p:anim>
                                    <p:animEffect transition="in" filter="fade">
                                      <p:cBhvr>
                                        <p:cTn id="36" dur="500"/>
                                        <p:tgtEl>
                                          <p:spTgt spid="6">
                                            <p:txEl>
                                              <p:pRg st="5" end="5"/>
                                            </p:txEl>
                                          </p:spTgt>
                                        </p:tgtEl>
                                      </p:cBhvr>
                                    </p:animEffect>
                                  </p:childTnLst>
                                </p:cTn>
                              </p:par>
                              <p:par>
                                <p:cTn id="37" presetID="53" presetClass="entr" presetSubtype="0" fill="hold" nodeType="withEffect">
                                  <p:stCondLst>
                                    <p:cond delay="0"/>
                                  </p:stCondLst>
                                  <p:childTnLst>
                                    <p:set>
                                      <p:cBhvr>
                                        <p:cTn id="38" dur="1" fill="hold">
                                          <p:stCondLst>
                                            <p:cond delay="0"/>
                                          </p:stCondLst>
                                        </p:cTn>
                                        <p:tgtEl>
                                          <p:spTgt spid="6">
                                            <p:txEl>
                                              <p:pRg st="6" end="6"/>
                                            </p:txEl>
                                          </p:spTgt>
                                        </p:tgtEl>
                                        <p:attrNameLst>
                                          <p:attrName>style.visibility</p:attrName>
                                        </p:attrNameLst>
                                      </p:cBhvr>
                                      <p:to>
                                        <p:strVal val="visible"/>
                                      </p:to>
                                    </p:set>
                                    <p:anim calcmode="lin" valueType="num">
                                      <p:cBhvr>
                                        <p:cTn id="39" dur="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40" dur="500" fill="hold"/>
                                        <p:tgtEl>
                                          <p:spTgt spid="6">
                                            <p:txEl>
                                              <p:pRg st="6" end="6"/>
                                            </p:txEl>
                                          </p:spTgt>
                                        </p:tgtEl>
                                        <p:attrNameLst>
                                          <p:attrName>ppt_h</p:attrName>
                                        </p:attrNameLst>
                                      </p:cBhvr>
                                      <p:tavLst>
                                        <p:tav tm="0">
                                          <p:val>
                                            <p:fltVal val="0"/>
                                          </p:val>
                                        </p:tav>
                                        <p:tav tm="100000">
                                          <p:val>
                                            <p:strVal val="#ppt_h"/>
                                          </p:val>
                                        </p:tav>
                                      </p:tavLst>
                                    </p:anim>
                                    <p:animEffect transition="in" filter="fade">
                                      <p:cBhvr>
                                        <p:cTn id="41" dur="500"/>
                                        <p:tgtEl>
                                          <p:spTgt spid="6">
                                            <p:txEl>
                                              <p:pRg st="6" end="6"/>
                                            </p:txEl>
                                          </p:spTgt>
                                        </p:tgtEl>
                                      </p:cBhvr>
                                    </p:animEffect>
                                  </p:childTnLst>
                                </p:cTn>
                              </p:par>
                              <p:par>
                                <p:cTn id="42" presetID="53" presetClass="entr" presetSubtype="0" fill="hold" nodeType="withEffect">
                                  <p:stCondLst>
                                    <p:cond delay="0"/>
                                  </p:stCondLst>
                                  <p:childTnLst>
                                    <p:set>
                                      <p:cBhvr>
                                        <p:cTn id="43" dur="1" fill="hold">
                                          <p:stCondLst>
                                            <p:cond delay="0"/>
                                          </p:stCondLst>
                                        </p:cTn>
                                        <p:tgtEl>
                                          <p:spTgt spid="6">
                                            <p:txEl>
                                              <p:pRg st="7" end="7"/>
                                            </p:txEl>
                                          </p:spTgt>
                                        </p:tgtEl>
                                        <p:attrNameLst>
                                          <p:attrName>style.visibility</p:attrName>
                                        </p:attrNameLst>
                                      </p:cBhvr>
                                      <p:to>
                                        <p:strVal val="visible"/>
                                      </p:to>
                                    </p:set>
                                    <p:anim calcmode="lin" valueType="num">
                                      <p:cBhvr>
                                        <p:cTn id="44" dur="500" fill="hold"/>
                                        <p:tgtEl>
                                          <p:spTgt spid="6">
                                            <p:txEl>
                                              <p:pRg st="7" end="7"/>
                                            </p:txEl>
                                          </p:spTgt>
                                        </p:tgtEl>
                                        <p:attrNameLst>
                                          <p:attrName>ppt_w</p:attrName>
                                        </p:attrNameLst>
                                      </p:cBhvr>
                                      <p:tavLst>
                                        <p:tav tm="0">
                                          <p:val>
                                            <p:fltVal val="0"/>
                                          </p:val>
                                        </p:tav>
                                        <p:tav tm="100000">
                                          <p:val>
                                            <p:strVal val="#ppt_w"/>
                                          </p:val>
                                        </p:tav>
                                      </p:tavLst>
                                    </p:anim>
                                    <p:anim calcmode="lin" valueType="num">
                                      <p:cBhvr>
                                        <p:cTn id="45" dur="500" fill="hold"/>
                                        <p:tgtEl>
                                          <p:spTgt spid="6">
                                            <p:txEl>
                                              <p:pRg st="7" end="7"/>
                                            </p:txEl>
                                          </p:spTgt>
                                        </p:tgtEl>
                                        <p:attrNameLst>
                                          <p:attrName>ppt_h</p:attrName>
                                        </p:attrNameLst>
                                      </p:cBhvr>
                                      <p:tavLst>
                                        <p:tav tm="0">
                                          <p:val>
                                            <p:fltVal val="0"/>
                                          </p:val>
                                        </p:tav>
                                        <p:tav tm="100000">
                                          <p:val>
                                            <p:strVal val="#ppt_h"/>
                                          </p:val>
                                        </p:tav>
                                      </p:tavLst>
                                    </p:anim>
                                    <p:animEffect transition="in" filter="fade">
                                      <p:cBhvr>
                                        <p:cTn id="46" dur="500"/>
                                        <p:tgtEl>
                                          <p:spTgt spid="6">
                                            <p:txEl>
                                              <p:pRg st="7" end="7"/>
                                            </p:txEl>
                                          </p:spTgt>
                                        </p:tgtEl>
                                      </p:cBhvr>
                                    </p:animEffect>
                                  </p:childTnLst>
                                </p:cTn>
                              </p:par>
                              <p:par>
                                <p:cTn id="47" presetID="53" presetClass="entr" presetSubtype="0" fill="hold" nodeType="withEffect">
                                  <p:stCondLst>
                                    <p:cond delay="0"/>
                                  </p:stCondLst>
                                  <p:childTnLst>
                                    <p:set>
                                      <p:cBhvr>
                                        <p:cTn id="48" dur="1" fill="hold">
                                          <p:stCondLst>
                                            <p:cond delay="0"/>
                                          </p:stCondLst>
                                        </p:cTn>
                                        <p:tgtEl>
                                          <p:spTgt spid="6">
                                            <p:txEl>
                                              <p:pRg st="8" end="8"/>
                                            </p:txEl>
                                          </p:spTgt>
                                        </p:tgtEl>
                                        <p:attrNameLst>
                                          <p:attrName>style.visibility</p:attrName>
                                        </p:attrNameLst>
                                      </p:cBhvr>
                                      <p:to>
                                        <p:strVal val="visible"/>
                                      </p:to>
                                    </p:set>
                                    <p:anim calcmode="lin" valueType="num">
                                      <p:cBhvr>
                                        <p:cTn id="49" dur="500" fill="hold"/>
                                        <p:tgtEl>
                                          <p:spTgt spid="6">
                                            <p:txEl>
                                              <p:pRg st="8" end="8"/>
                                            </p:txEl>
                                          </p:spTgt>
                                        </p:tgtEl>
                                        <p:attrNameLst>
                                          <p:attrName>ppt_w</p:attrName>
                                        </p:attrNameLst>
                                      </p:cBhvr>
                                      <p:tavLst>
                                        <p:tav tm="0">
                                          <p:val>
                                            <p:fltVal val="0"/>
                                          </p:val>
                                        </p:tav>
                                        <p:tav tm="100000">
                                          <p:val>
                                            <p:strVal val="#ppt_w"/>
                                          </p:val>
                                        </p:tav>
                                      </p:tavLst>
                                    </p:anim>
                                    <p:anim calcmode="lin" valueType="num">
                                      <p:cBhvr>
                                        <p:cTn id="50" dur="500" fill="hold"/>
                                        <p:tgtEl>
                                          <p:spTgt spid="6">
                                            <p:txEl>
                                              <p:pRg st="8" end="8"/>
                                            </p:txEl>
                                          </p:spTgt>
                                        </p:tgtEl>
                                        <p:attrNameLst>
                                          <p:attrName>ppt_h</p:attrName>
                                        </p:attrNameLst>
                                      </p:cBhvr>
                                      <p:tavLst>
                                        <p:tav tm="0">
                                          <p:val>
                                            <p:fltVal val="0"/>
                                          </p:val>
                                        </p:tav>
                                        <p:tav tm="100000">
                                          <p:val>
                                            <p:strVal val="#ppt_h"/>
                                          </p:val>
                                        </p:tav>
                                      </p:tavLst>
                                    </p:anim>
                                    <p:animEffect transition="in" filter="fade">
                                      <p:cBhvr>
                                        <p:cTn id="51" dur="500"/>
                                        <p:tgtEl>
                                          <p:spTgt spid="6">
                                            <p:txEl>
                                              <p:pRg st="8" end="8"/>
                                            </p:txEl>
                                          </p:spTgt>
                                        </p:tgtEl>
                                      </p:cBhvr>
                                    </p:animEffect>
                                  </p:childTnLst>
                                </p:cTn>
                              </p:par>
                              <p:par>
                                <p:cTn id="52" presetID="53" presetClass="entr" presetSubtype="0" fill="hold" nodeType="withEffect">
                                  <p:stCondLst>
                                    <p:cond delay="0"/>
                                  </p:stCondLst>
                                  <p:childTnLst>
                                    <p:set>
                                      <p:cBhvr>
                                        <p:cTn id="53" dur="1" fill="hold">
                                          <p:stCondLst>
                                            <p:cond delay="0"/>
                                          </p:stCondLst>
                                        </p:cTn>
                                        <p:tgtEl>
                                          <p:spTgt spid="6">
                                            <p:txEl>
                                              <p:pRg st="9" end="9"/>
                                            </p:txEl>
                                          </p:spTgt>
                                        </p:tgtEl>
                                        <p:attrNameLst>
                                          <p:attrName>style.visibility</p:attrName>
                                        </p:attrNameLst>
                                      </p:cBhvr>
                                      <p:to>
                                        <p:strVal val="visible"/>
                                      </p:to>
                                    </p:set>
                                    <p:anim calcmode="lin" valueType="num">
                                      <p:cBhvr>
                                        <p:cTn id="54" dur="500" fill="hold"/>
                                        <p:tgtEl>
                                          <p:spTgt spid="6">
                                            <p:txEl>
                                              <p:pRg st="9" end="9"/>
                                            </p:txEl>
                                          </p:spTgt>
                                        </p:tgtEl>
                                        <p:attrNameLst>
                                          <p:attrName>ppt_w</p:attrName>
                                        </p:attrNameLst>
                                      </p:cBhvr>
                                      <p:tavLst>
                                        <p:tav tm="0">
                                          <p:val>
                                            <p:fltVal val="0"/>
                                          </p:val>
                                        </p:tav>
                                        <p:tav tm="100000">
                                          <p:val>
                                            <p:strVal val="#ppt_w"/>
                                          </p:val>
                                        </p:tav>
                                      </p:tavLst>
                                    </p:anim>
                                    <p:anim calcmode="lin" valueType="num">
                                      <p:cBhvr>
                                        <p:cTn id="55" dur="500" fill="hold"/>
                                        <p:tgtEl>
                                          <p:spTgt spid="6">
                                            <p:txEl>
                                              <p:pRg st="9" end="9"/>
                                            </p:txEl>
                                          </p:spTgt>
                                        </p:tgtEl>
                                        <p:attrNameLst>
                                          <p:attrName>ppt_h</p:attrName>
                                        </p:attrNameLst>
                                      </p:cBhvr>
                                      <p:tavLst>
                                        <p:tav tm="0">
                                          <p:val>
                                            <p:fltVal val="0"/>
                                          </p:val>
                                        </p:tav>
                                        <p:tav tm="100000">
                                          <p:val>
                                            <p:strVal val="#ppt_h"/>
                                          </p:val>
                                        </p:tav>
                                      </p:tavLst>
                                    </p:anim>
                                    <p:animEffect transition="in" filter="fade">
                                      <p:cBhvr>
                                        <p:cTn id="56"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itle 1"/>
          <p:cNvSpPr txBox="1">
            <a:spLocks noGrp="1"/>
          </p:cNvSpPr>
          <p:nvPr>
            <p:ph type="title" idx="4294967295"/>
          </p:nvPr>
        </p:nvSpPr>
        <p:spPr>
          <a:xfrm>
            <a:off x="2458357" y="2387301"/>
            <a:ext cx="4745037" cy="860425"/>
          </a:xfrm>
          <a:prstGeom prst="rect">
            <a:avLst/>
          </a:prstGeom>
          <a:noFill/>
        </p:spPr>
        <p:txBody>
          <a:bodyPr lIns="0" tIns="0" rIns="0" bIns="0">
            <a:noAutofit/>
          </a:bodyPr>
          <a:lstStyle/>
          <a:p>
            <a:pPr>
              <a:defRPr>
                <a:latin typeface="Open Sans"/>
                <a:ea typeface="Open Sans"/>
                <a:cs typeface="Open Sans"/>
                <a:sym typeface="Open Sans"/>
              </a:defRPr>
            </a:pPr>
            <a:r>
              <a:rPr sz="2400" dirty="0"/>
              <a:t>Scott Antin</a:t>
            </a:r>
            <a:br>
              <a:rPr sz="2400" dirty="0"/>
            </a:br>
            <a:r>
              <a:rPr sz="1800" dirty="0"/>
              <a:t>VP Business Development</a:t>
            </a:r>
          </a:p>
        </p:txBody>
      </p:sp>
      <p:sp>
        <p:nvSpPr>
          <p:cNvPr id="68" name="651.207.6599  |  Office…"/>
          <p:cNvSpPr txBox="1"/>
          <p:nvPr/>
        </p:nvSpPr>
        <p:spPr>
          <a:xfrm>
            <a:off x="2458357" y="3247726"/>
            <a:ext cx="2039980" cy="116955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sz="1400" b="0">
                <a:solidFill>
                  <a:srgbClr val="FFFFFF"/>
                </a:solidFill>
                <a:latin typeface="Open Sans"/>
                <a:ea typeface="Open Sans"/>
                <a:cs typeface="Open Sans"/>
                <a:sym typeface="Open Sans"/>
              </a:defRPr>
            </a:pPr>
            <a:r>
              <a:rPr sz="1400" dirty="0"/>
              <a:t>651.207.6599  |  Office</a:t>
            </a:r>
          </a:p>
          <a:p>
            <a:pPr>
              <a:defRPr sz="1400" b="0">
                <a:solidFill>
                  <a:srgbClr val="FFFFFF"/>
                </a:solidFill>
                <a:latin typeface="Open Sans"/>
                <a:ea typeface="Open Sans"/>
                <a:cs typeface="Open Sans"/>
                <a:sym typeface="Open Sans"/>
              </a:defRPr>
            </a:pPr>
            <a:r>
              <a:rPr sz="1400" dirty="0"/>
              <a:t>651.271.3827  |  Cell</a:t>
            </a:r>
          </a:p>
          <a:p>
            <a:pPr>
              <a:defRPr sz="1400" b="0">
                <a:solidFill>
                  <a:srgbClr val="FFFFFF"/>
                </a:solidFill>
                <a:latin typeface="Open Sans"/>
                <a:ea typeface="Open Sans"/>
                <a:cs typeface="Open Sans"/>
                <a:sym typeface="Open Sans"/>
              </a:defRPr>
            </a:pPr>
            <a:endParaRPr sz="1400" dirty="0"/>
          </a:p>
          <a:p>
            <a:pPr>
              <a:defRPr sz="1400" b="0">
                <a:solidFill>
                  <a:srgbClr val="FFFFFF"/>
                </a:solidFill>
                <a:latin typeface="Open Sans"/>
                <a:ea typeface="Open Sans"/>
                <a:cs typeface="Open Sans"/>
                <a:sym typeface="Open Sans"/>
              </a:defRPr>
            </a:pPr>
            <a:r>
              <a:rPr sz="1400" dirty="0"/>
              <a:t>scott@gideontaylor.com</a:t>
            </a:r>
          </a:p>
          <a:p>
            <a:pPr>
              <a:defRPr sz="1400" b="0">
                <a:solidFill>
                  <a:srgbClr val="FFFFFF"/>
                </a:solidFill>
                <a:latin typeface="Open Sans"/>
                <a:ea typeface="Open Sans"/>
                <a:cs typeface="Open Sans"/>
                <a:sym typeface="Open Sans"/>
              </a:defRPr>
            </a:pPr>
            <a:r>
              <a:rPr sz="1400" dirty="0"/>
              <a:t>www.gideontaylor.com</a:t>
            </a:r>
          </a:p>
        </p:txBody>
      </p:sp>
    </p:spTree>
    <p:extLst>
      <p:ext uri="{BB962C8B-B14F-4D97-AF65-F5344CB8AC3E}">
        <p14:creationId xmlns:p14="http://schemas.microsoft.com/office/powerpoint/2010/main" val="233021900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4"/>
          <p:cNvSpPr>
            <a:spLocks noChangeArrowheads="1"/>
          </p:cNvSpPr>
          <p:nvPr/>
        </p:nvSpPr>
        <p:spPr bwMode="auto">
          <a:xfrm>
            <a:off x="933061" y="1276088"/>
            <a:ext cx="10207690" cy="4378016"/>
          </a:xfrm>
          <a:prstGeom prst="roundRect">
            <a:avLst>
              <a:gd name="adj" fmla="val 16667"/>
            </a:avLst>
          </a:prstGeom>
          <a:solidFill>
            <a:schemeClr val="bg1"/>
          </a:solidFill>
          <a:ln w="44450" cmpd="thickThin">
            <a:solidFill>
              <a:srgbClr val="5C90A5"/>
            </a:solidFill>
            <a:round/>
            <a:headEnd/>
            <a:tailEnd/>
          </a:ln>
          <a:effectLst>
            <a:prstShdw prst="shdw17" dist="17961" dir="2700000">
              <a:srgbClr val="375663"/>
            </a:prstShdw>
          </a:effectLst>
        </p:spPr>
        <p:txBody>
          <a:bodyPr wrap="none" anchor="ctr"/>
          <a:lstStyle/>
          <a:p>
            <a:endParaRPr lang="en-US"/>
          </a:p>
        </p:txBody>
      </p:sp>
      <p:pic>
        <p:nvPicPr>
          <p:cNvPr id="4" name="Picture 15" descr="UA_logo.jpg"/>
          <p:cNvPicPr>
            <a:picLocks noChangeAspect="1"/>
          </p:cNvPicPr>
          <p:nvPr/>
        </p:nvPicPr>
        <p:blipFill>
          <a:blip r:embed="rId2" cstate="print"/>
          <a:srcRect/>
          <a:stretch>
            <a:fillRect/>
          </a:stretch>
        </p:blipFill>
        <p:spPr bwMode="auto">
          <a:xfrm>
            <a:off x="961054" y="2984409"/>
            <a:ext cx="2329114" cy="731520"/>
          </a:xfrm>
          <a:prstGeom prst="rect">
            <a:avLst/>
          </a:prstGeom>
          <a:noFill/>
          <a:ln w="9525">
            <a:noFill/>
            <a:miter lim="800000"/>
            <a:headEnd/>
            <a:tailEnd/>
          </a:ln>
        </p:spPr>
      </p:pic>
      <p:pic>
        <p:nvPicPr>
          <p:cNvPr id="5" name="Picture 4" descr="C:\Users\jdwoodrum\Pictures\Customer\logo.png"/>
          <p:cNvPicPr>
            <a:picLocks noChangeAspect="1" noChangeArrowheads="1"/>
          </p:cNvPicPr>
          <p:nvPr/>
        </p:nvPicPr>
        <p:blipFill>
          <a:blip r:embed="rId3" cstate="print"/>
          <a:srcRect/>
          <a:stretch>
            <a:fillRect/>
          </a:stretch>
        </p:blipFill>
        <p:spPr bwMode="auto">
          <a:xfrm>
            <a:off x="3198994" y="1586485"/>
            <a:ext cx="1120220" cy="1097280"/>
          </a:xfrm>
          <a:prstGeom prst="rect">
            <a:avLst/>
          </a:prstGeom>
          <a:noFill/>
          <a:ln w="9525">
            <a:noFill/>
            <a:miter lim="800000"/>
            <a:headEnd/>
            <a:tailEnd/>
          </a:ln>
        </p:spPr>
      </p:pic>
      <p:pic>
        <p:nvPicPr>
          <p:cNvPr id="7" name="Picture 6" descr="C:\Users\jdwoodrum\Pictures\Customer\UF-Signature-Themeline.gif"/>
          <p:cNvPicPr>
            <a:picLocks noChangeAspect="1" noChangeArrowheads="1"/>
          </p:cNvPicPr>
          <p:nvPr/>
        </p:nvPicPr>
        <p:blipFill>
          <a:blip r:embed="rId4" cstate="print"/>
          <a:srcRect/>
          <a:stretch>
            <a:fillRect/>
          </a:stretch>
        </p:blipFill>
        <p:spPr bwMode="auto">
          <a:xfrm>
            <a:off x="2410450" y="4804820"/>
            <a:ext cx="1976262" cy="548640"/>
          </a:xfrm>
          <a:prstGeom prst="rect">
            <a:avLst/>
          </a:prstGeom>
          <a:noFill/>
          <a:ln w="9525">
            <a:noFill/>
            <a:miter lim="800000"/>
            <a:headEnd/>
            <a:tailEnd/>
          </a:ln>
        </p:spPr>
      </p:pic>
      <p:pic>
        <p:nvPicPr>
          <p:cNvPr id="13" name="Picture 12" descr="NAU_PrimH_web.gif"/>
          <p:cNvPicPr>
            <a:picLocks noChangeAspect="1"/>
          </p:cNvPicPr>
          <p:nvPr/>
        </p:nvPicPr>
        <p:blipFill>
          <a:blip r:embed="rId5" cstate="print"/>
          <a:stretch>
            <a:fillRect/>
          </a:stretch>
        </p:blipFill>
        <p:spPr>
          <a:xfrm>
            <a:off x="7632900" y="4938840"/>
            <a:ext cx="1464271" cy="487399"/>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2407" y="2401799"/>
            <a:ext cx="2588458" cy="731520"/>
          </a:xfrm>
          <a:prstGeom prst="rect">
            <a:avLst/>
          </a:prstGeom>
        </p:spPr>
      </p:pic>
      <p:pic>
        <p:nvPicPr>
          <p:cNvPr id="2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94892" y="1625938"/>
            <a:ext cx="883696" cy="883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31498" y="2609781"/>
            <a:ext cx="1603059" cy="1371600"/>
          </a:xfrm>
          <a:prstGeom prst="rect">
            <a:avLst/>
          </a:prstGeom>
        </p:spPr>
      </p:pic>
      <p:sp>
        <p:nvSpPr>
          <p:cNvPr id="2" name="Title 1">
            <a:extLst>
              <a:ext uri="{FF2B5EF4-FFF2-40B4-BE49-F238E27FC236}">
                <a16:creationId xmlns:a16="http://schemas.microsoft.com/office/drawing/2014/main" id="{4CB19778-E7F2-4B76-97EE-3D4C5E298E52}"/>
              </a:ext>
            </a:extLst>
          </p:cNvPr>
          <p:cNvSpPr>
            <a:spLocks noGrp="1"/>
          </p:cNvSpPr>
          <p:nvPr>
            <p:ph type="title"/>
          </p:nvPr>
        </p:nvSpPr>
        <p:spPr/>
        <p:txBody>
          <a:bodyPr/>
          <a:lstStyle/>
          <a:p>
            <a:r>
              <a:rPr lang="en-US" dirty="0"/>
              <a:t>Some of our Clients…</a:t>
            </a:r>
          </a:p>
        </p:txBody>
      </p:sp>
      <p:pic>
        <p:nvPicPr>
          <p:cNvPr id="25" name="Picture 24">
            <a:extLst>
              <a:ext uri="{FF2B5EF4-FFF2-40B4-BE49-F238E27FC236}">
                <a16:creationId xmlns:a16="http://schemas.microsoft.com/office/drawing/2014/main" id="{72C15511-E8D1-4F46-84FD-C93F20A159B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534" t="14512" r="32328" b="16416"/>
          <a:stretch/>
        </p:blipFill>
        <p:spPr>
          <a:xfrm>
            <a:off x="5233435" y="4729447"/>
            <a:ext cx="1753693" cy="640080"/>
          </a:xfrm>
          <a:prstGeom prst="rect">
            <a:avLst/>
          </a:prstGeom>
        </p:spPr>
      </p:pic>
      <p:pic>
        <p:nvPicPr>
          <p:cNvPr id="26" name="Picture 25">
            <a:extLst>
              <a:ext uri="{FF2B5EF4-FFF2-40B4-BE49-F238E27FC236}">
                <a16:creationId xmlns:a16="http://schemas.microsoft.com/office/drawing/2014/main" id="{61E38C57-5D8A-4381-8A78-59A4C574700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16483" y="3832828"/>
            <a:ext cx="2233123" cy="663237"/>
          </a:xfrm>
          <a:prstGeom prst="rect">
            <a:avLst/>
          </a:prstGeom>
        </p:spPr>
      </p:pic>
      <p:pic>
        <p:nvPicPr>
          <p:cNvPr id="29" name="Picture 28">
            <a:extLst>
              <a:ext uri="{FF2B5EF4-FFF2-40B4-BE49-F238E27FC236}">
                <a16:creationId xmlns:a16="http://schemas.microsoft.com/office/drawing/2014/main" id="{EC662F3C-D378-4E6E-87B2-D7F1709D9C2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4873" y="3923854"/>
            <a:ext cx="2430477" cy="759524"/>
          </a:xfrm>
          <a:prstGeom prst="rect">
            <a:avLst/>
          </a:prstGeom>
        </p:spPr>
      </p:pic>
      <p:pic>
        <p:nvPicPr>
          <p:cNvPr id="30" name="Picture 29">
            <a:extLst>
              <a:ext uri="{FF2B5EF4-FFF2-40B4-BE49-F238E27FC236}">
                <a16:creationId xmlns:a16="http://schemas.microsoft.com/office/drawing/2014/main" id="{94519D7A-10C6-4258-98ED-438C84EE2FA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72610" y="1708043"/>
            <a:ext cx="3020897" cy="528657"/>
          </a:xfrm>
          <a:prstGeom prst="rect">
            <a:avLst/>
          </a:prstGeom>
        </p:spPr>
      </p:pic>
      <p:pic>
        <p:nvPicPr>
          <p:cNvPr id="31" name="Picture 30">
            <a:extLst>
              <a:ext uri="{FF2B5EF4-FFF2-40B4-BE49-F238E27FC236}">
                <a16:creationId xmlns:a16="http://schemas.microsoft.com/office/drawing/2014/main" id="{3CBFFC65-5CC8-40A4-ABED-12B20E9F72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74685" y="1551312"/>
            <a:ext cx="867238" cy="1112517"/>
          </a:xfrm>
          <a:prstGeom prst="rect">
            <a:avLst/>
          </a:prstGeom>
        </p:spPr>
      </p:pic>
      <p:pic>
        <p:nvPicPr>
          <p:cNvPr id="8" name="Picture 7">
            <a:extLst>
              <a:ext uri="{FF2B5EF4-FFF2-40B4-BE49-F238E27FC236}">
                <a16:creationId xmlns:a16="http://schemas.microsoft.com/office/drawing/2014/main" id="{E0ED3499-7BE8-4698-9D1F-D676794D3A9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051256" y="4009382"/>
            <a:ext cx="1976263" cy="653716"/>
          </a:xfrm>
          <a:prstGeom prst="rect">
            <a:avLst/>
          </a:prstGeom>
        </p:spPr>
      </p:pic>
      <p:pic>
        <p:nvPicPr>
          <p:cNvPr id="9" name="Picture 8" descr="A picture containing clipart&#10;&#10;Description automatically generated">
            <a:extLst>
              <a:ext uri="{FF2B5EF4-FFF2-40B4-BE49-F238E27FC236}">
                <a16:creationId xmlns:a16="http://schemas.microsoft.com/office/drawing/2014/main" id="{8BE6B258-44C3-4054-9C6C-3770581A84C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318161" y="2967916"/>
            <a:ext cx="2714811" cy="731520"/>
          </a:xfrm>
          <a:prstGeom prst="rect">
            <a:avLst/>
          </a:prstGeom>
        </p:spPr>
      </p:pic>
      <p:pic>
        <p:nvPicPr>
          <p:cNvPr id="6" name="Picture 5" descr="A close up of a logo&#10;&#10;Description automatically generated">
            <a:extLst>
              <a:ext uri="{FF2B5EF4-FFF2-40B4-BE49-F238E27FC236}">
                <a16:creationId xmlns:a16="http://schemas.microsoft.com/office/drawing/2014/main" id="{780BFC41-6B53-4326-875F-6E55F210DB9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67305" y="1871984"/>
            <a:ext cx="1765544" cy="964778"/>
          </a:xfrm>
          <a:prstGeom prst="rect">
            <a:avLst/>
          </a:prstGeom>
        </p:spPr>
      </p:pic>
      <p:pic>
        <p:nvPicPr>
          <p:cNvPr id="11" name="Picture 10" descr="A close up of a logo&#10;&#10;Description automatically generated">
            <a:extLst>
              <a:ext uri="{FF2B5EF4-FFF2-40B4-BE49-F238E27FC236}">
                <a16:creationId xmlns:a16="http://schemas.microsoft.com/office/drawing/2014/main" id="{55553D5F-BD64-479D-83BC-FA8B7D703E6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11994" y="3225648"/>
            <a:ext cx="1487819" cy="870628"/>
          </a:xfrm>
          <a:prstGeom prst="rect">
            <a:avLst/>
          </a:prstGeom>
        </p:spPr>
      </p:pic>
    </p:spTree>
    <p:extLst>
      <p:ext uri="{BB962C8B-B14F-4D97-AF65-F5344CB8AC3E}">
        <p14:creationId xmlns:p14="http://schemas.microsoft.com/office/powerpoint/2010/main" val="146481333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2549220877"/>
              </p:ext>
            </p:extLst>
          </p:nvPr>
        </p:nvGraphicFramePr>
        <p:xfrm>
          <a:off x="1201783" y="803366"/>
          <a:ext cx="9274628" cy="5362303"/>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36DE126A-966A-4292-B1A9-F98953D81330}"/>
              </a:ext>
            </a:extLst>
          </p:cNvPr>
          <p:cNvSpPr>
            <a:spLocks noGrp="1"/>
          </p:cNvSpPr>
          <p:nvPr>
            <p:ph type="title"/>
          </p:nvPr>
        </p:nvSpPr>
        <p:spPr/>
        <p:txBody>
          <a:bodyPr/>
          <a:lstStyle/>
          <a:p>
            <a:r>
              <a:rPr lang="en-US" dirty="0"/>
              <a:t>What To Expect from This Session</a:t>
            </a:r>
          </a:p>
        </p:txBody>
      </p:sp>
    </p:spTree>
    <p:extLst>
      <p:ext uri="{BB962C8B-B14F-4D97-AF65-F5344CB8AC3E}">
        <p14:creationId xmlns:p14="http://schemas.microsoft.com/office/powerpoint/2010/main" val="14993537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9E8B9-86DC-4BBE-BC4A-3691798C7587}"/>
              </a:ext>
            </a:extLst>
          </p:cNvPr>
          <p:cNvSpPr>
            <a:spLocks noGrp="1"/>
          </p:cNvSpPr>
          <p:nvPr>
            <p:ph type="title"/>
          </p:nvPr>
        </p:nvSpPr>
        <p:spPr/>
        <p:txBody>
          <a:bodyPr/>
          <a:lstStyle/>
          <a:p>
            <a:r>
              <a:rPr lang="en-US" dirty="0"/>
              <a:t>Challenge: </a:t>
            </a:r>
            <a:r>
              <a:rPr lang="en-US" dirty="0" err="1"/>
              <a:t>Demodify</a:t>
            </a:r>
            <a:r>
              <a:rPr lang="en-US" dirty="0"/>
              <a:t> and Modernize Position Data</a:t>
            </a:r>
          </a:p>
        </p:txBody>
      </p:sp>
      <p:sp>
        <p:nvSpPr>
          <p:cNvPr id="3" name="Text Placeholder 2">
            <a:extLst>
              <a:ext uri="{FF2B5EF4-FFF2-40B4-BE49-F238E27FC236}">
                <a16:creationId xmlns:a16="http://schemas.microsoft.com/office/drawing/2014/main" id="{CEB9674F-DEC7-4851-A550-B13099B59D69}"/>
              </a:ext>
            </a:extLst>
          </p:cNvPr>
          <p:cNvSpPr>
            <a:spLocks noGrp="1"/>
          </p:cNvSpPr>
          <p:nvPr>
            <p:ph type="body" idx="1"/>
          </p:nvPr>
        </p:nvSpPr>
        <p:spPr/>
        <p:txBody>
          <a:bodyPr/>
          <a:lstStyle/>
          <a:p>
            <a:r>
              <a:rPr lang="en-US" dirty="0"/>
              <a:t>Position Data component is:</a:t>
            </a:r>
          </a:p>
          <a:p>
            <a:pPr lvl="1"/>
            <a:r>
              <a:rPr lang="en-US" dirty="0"/>
              <a:t>Dated – Position Data is a Classic component, and users want a modern, mobile look and feel.	</a:t>
            </a:r>
          </a:p>
          <a:p>
            <a:pPr lvl="1"/>
            <a:r>
              <a:rPr lang="en-US" dirty="0"/>
              <a:t>Modified – custom fields have been added, fields removed, labels changed, with some fields populated by custom code, and changed to be made read-only. </a:t>
            </a:r>
            <a:endParaRPr lang="en-US" baseline="0" dirty="0"/>
          </a:p>
          <a:p>
            <a:pPr lvl="1"/>
            <a:r>
              <a:rPr lang="en-US" dirty="0"/>
              <a:t>Core office-only – there is no approval process, so requests come in on PDFs and emails and are hand-keyed by specialists in the HR Office.</a:t>
            </a:r>
          </a:p>
          <a:p>
            <a:pPr lvl="1"/>
            <a:r>
              <a:rPr lang="en-US" dirty="0"/>
              <a:t>Expensive to maintain – all the modifications have to be reapplied with every upgrade.</a:t>
            </a:r>
          </a:p>
          <a:p>
            <a:r>
              <a:rPr lang="en-US" dirty="0"/>
              <a:t>Go-Vanilla Strategy:</a:t>
            </a:r>
          </a:p>
          <a:p>
            <a:pPr lvl="1"/>
            <a:r>
              <a:rPr lang="en-US" dirty="0"/>
              <a:t>Implement new delivered Fluid Position Management from HCM 9.2 Image 29.</a:t>
            </a:r>
          </a:p>
          <a:p>
            <a:pPr lvl="1"/>
            <a:r>
              <a:rPr lang="en-US" dirty="0"/>
              <a:t>Use hot new technologies – </a:t>
            </a:r>
            <a:r>
              <a:rPr lang="en-US" b="1" dirty="0"/>
              <a:t>Drop Zones</a:t>
            </a:r>
            <a:r>
              <a:rPr lang="en-US" dirty="0"/>
              <a:t>, </a:t>
            </a:r>
            <a:r>
              <a:rPr lang="en-US" b="1" dirty="0"/>
              <a:t>Page and Field Configurator</a:t>
            </a:r>
            <a:r>
              <a:rPr lang="en-US" dirty="0"/>
              <a:t>, and </a:t>
            </a:r>
            <a:r>
              <a:rPr lang="en-US" b="1" dirty="0"/>
              <a:t>Event Mapping</a:t>
            </a:r>
            <a:r>
              <a:rPr lang="en-US" dirty="0"/>
              <a:t> to replace modifications with configurations and touchless extension code!</a:t>
            </a:r>
          </a:p>
        </p:txBody>
      </p:sp>
    </p:spTree>
    <p:extLst>
      <p:ext uri="{BB962C8B-B14F-4D97-AF65-F5344CB8AC3E}">
        <p14:creationId xmlns:p14="http://schemas.microsoft.com/office/powerpoint/2010/main" val="8485048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9E8B9-86DC-4BBE-BC4A-3691798C7587}"/>
              </a:ext>
            </a:extLst>
          </p:cNvPr>
          <p:cNvSpPr>
            <a:spLocks noGrp="1"/>
          </p:cNvSpPr>
          <p:nvPr>
            <p:ph type="title"/>
          </p:nvPr>
        </p:nvSpPr>
        <p:spPr/>
        <p:txBody>
          <a:bodyPr/>
          <a:lstStyle/>
          <a:p>
            <a:r>
              <a:rPr lang="en-US" dirty="0"/>
              <a:t>Requirements: Customize Fluid Manage Positions Page</a:t>
            </a:r>
          </a:p>
        </p:txBody>
      </p:sp>
      <p:sp>
        <p:nvSpPr>
          <p:cNvPr id="3" name="Text Placeholder 2">
            <a:extLst>
              <a:ext uri="{FF2B5EF4-FFF2-40B4-BE49-F238E27FC236}">
                <a16:creationId xmlns:a16="http://schemas.microsoft.com/office/drawing/2014/main" id="{CEB9674F-DEC7-4851-A550-B13099B59D69}"/>
              </a:ext>
            </a:extLst>
          </p:cNvPr>
          <p:cNvSpPr>
            <a:spLocks noGrp="1"/>
          </p:cNvSpPr>
          <p:nvPr>
            <p:ph type="body" idx="1"/>
          </p:nvPr>
        </p:nvSpPr>
        <p:spPr>
          <a:xfrm>
            <a:off x="346512" y="1325881"/>
            <a:ext cx="4975439" cy="4658816"/>
          </a:xfrm>
        </p:spPr>
        <p:txBody>
          <a:bodyPr>
            <a:normAutofit/>
          </a:bodyPr>
          <a:lstStyle/>
          <a:p>
            <a:r>
              <a:rPr lang="en-US" dirty="0"/>
              <a:t>Add Custom Fields</a:t>
            </a:r>
          </a:p>
          <a:p>
            <a:pPr lvl="1"/>
            <a:r>
              <a:rPr lang="en-US" dirty="0"/>
              <a:t>Annual Review Level dropdown</a:t>
            </a:r>
          </a:p>
          <a:p>
            <a:pPr lvl="1"/>
            <a:r>
              <a:rPr lang="en-US" dirty="0"/>
              <a:t>Budget Source dropdown</a:t>
            </a:r>
          </a:p>
          <a:p>
            <a:pPr lvl="1"/>
            <a:r>
              <a:rPr lang="en-US" dirty="0"/>
              <a:t>Handles HIPAA Data checkbox</a:t>
            </a:r>
          </a:p>
          <a:p>
            <a:r>
              <a:rPr lang="en-US" dirty="0"/>
              <a:t>Change Existing Fields</a:t>
            </a:r>
          </a:p>
          <a:p>
            <a:pPr lvl="1"/>
            <a:r>
              <a:rPr lang="en-US" baseline="0" dirty="0"/>
              <a:t>Hide Checkbox fields (Key Position, Budgeted, Confidential, Job Share, Telework)</a:t>
            </a:r>
          </a:p>
          <a:p>
            <a:pPr lvl="1"/>
            <a:r>
              <a:rPr lang="en-US" dirty="0"/>
              <a:t>Change Union Code label to Bargaining Affiliation, make required, default to RSW</a:t>
            </a:r>
            <a:endParaRPr lang="en-US" baseline="0" dirty="0"/>
          </a:p>
          <a:p>
            <a:r>
              <a:rPr lang="en-US" baseline="0" dirty="0"/>
              <a:t>Custom Edits</a:t>
            </a:r>
          </a:p>
          <a:p>
            <a:pPr lvl="1"/>
            <a:r>
              <a:rPr lang="en-US" dirty="0"/>
              <a:t>Update Annual Review Level when Grade changes</a:t>
            </a:r>
          </a:p>
        </p:txBody>
      </p:sp>
      <p:pic>
        <p:nvPicPr>
          <p:cNvPr id="4" name="Picture 3">
            <a:extLst>
              <a:ext uri="{FF2B5EF4-FFF2-40B4-BE49-F238E27FC236}">
                <a16:creationId xmlns:a16="http://schemas.microsoft.com/office/drawing/2014/main" id="{72D537A9-2F58-4D1E-913A-D44904D3B08B}"/>
              </a:ext>
            </a:extLst>
          </p:cNvPr>
          <p:cNvPicPr>
            <a:picLocks noChangeAspect="1"/>
          </p:cNvPicPr>
          <p:nvPr/>
        </p:nvPicPr>
        <p:blipFill>
          <a:blip r:embed="rId2"/>
          <a:stretch>
            <a:fillRect/>
          </a:stretch>
        </p:blipFill>
        <p:spPr>
          <a:xfrm>
            <a:off x="5321951" y="1017142"/>
            <a:ext cx="6586206" cy="4582274"/>
          </a:xfrm>
          <a:prstGeom prst="rect">
            <a:avLst/>
          </a:prstGeom>
        </p:spPr>
      </p:pic>
    </p:spTree>
    <p:extLst>
      <p:ext uri="{BB962C8B-B14F-4D97-AF65-F5344CB8AC3E}">
        <p14:creationId xmlns:p14="http://schemas.microsoft.com/office/powerpoint/2010/main" val="397339054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A4DDA-18CA-4A57-923F-020A5EA1DEAE}"/>
              </a:ext>
            </a:extLst>
          </p:cNvPr>
          <p:cNvSpPr>
            <a:spLocks noGrp="1"/>
          </p:cNvSpPr>
          <p:nvPr>
            <p:ph type="title"/>
          </p:nvPr>
        </p:nvSpPr>
        <p:spPr/>
        <p:txBody>
          <a:bodyPr/>
          <a:lstStyle/>
          <a:p>
            <a:r>
              <a:rPr lang="en-US" dirty="0"/>
              <a:t>Drop Zones – Introduction</a:t>
            </a:r>
          </a:p>
        </p:txBody>
      </p:sp>
      <p:sp>
        <p:nvSpPr>
          <p:cNvPr id="3" name="Text Placeholder 2">
            <a:extLst>
              <a:ext uri="{FF2B5EF4-FFF2-40B4-BE49-F238E27FC236}">
                <a16:creationId xmlns:a16="http://schemas.microsoft.com/office/drawing/2014/main" id="{B94F01CE-808D-40FF-8A27-6D81EE6021A9}"/>
              </a:ext>
            </a:extLst>
          </p:cNvPr>
          <p:cNvSpPr>
            <a:spLocks noGrp="1"/>
          </p:cNvSpPr>
          <p:nvPr>
            <p:ph type="body" idx="1"/>
          </p:nvPr>
        </p:nvSpPr>
        <p:spPr>
          <a:xfrm>
            <a:off x="341375" y="1325881"/>
            <a:ext cx="11509248" cy="4859162"/>
          </a:xfrm>
        </p:spPr>
        <p:txBody>
          <a:bodyPr>
            <a:normAutofit/>
          </a:bodyPr>
          <a:lstStyle/>
          <a:p>
            <a:pPr marL="0" indent="0">
              <a:buNone/>
            </a:pPr>
            <a:r>
              <a:rPr lang="en-US" b="1" dirty="0"/>
              <a:t>Q: </a:t>
            </a:r>
            <a:r>
              <a:rPr lang="en-US" dirty="0"/>
              <a:t>What is</a:t>
            </a:r>
            <a:r>
              <a:rPr lang="en-US" baseline="0" dirty="0"/>
              <a:t> a Drop Zone?</a:t>
            </a:r>
          </a:p>
          <a:p>
            <a:pPr marL="0" indent="0">
              <a:buNone/>
            </a:pPr>
            <a:r>
              <a:rPr lang="en-US" b="1" baseline="0" dirty="0">
                <a:solidFill>
                  <a:schemeClr val="accent3"/>
                </a:solidFill>
              </a:rPr>
              <a:t>A: </a:t>
            </a:r>
            <a:r>
              <a:rPr lang="en-US" baseline="0" dirty="0">
                <a:solidFill>
                  <a:schemeClr val="accent3"/>
                </a:solidFill>
              </a:rPr>
              <a:t>A tool to add custom fields to delivered fluid pages without modifying any delivered objects.</a:t>
            </a:r>
          </a:p>
          <a:p>
            <a:pPr marL="0" indent="0">
              <a:buNone/>
            </a:pPr>
            <a:r>
              <a:rPr lang="en-US" b="1" baseline="0" dirty="0"/>
              <a:t>Q:</a:t>
            </a:r>
            <a:r>
              <a:rPr lang="en-US" baseline="0" dirty="0"/>
              <a:t> What skill set do I need to use them?</a:t>
            </a:r>
          </a:p>
          <a:p>
            <a:pPr marL="0" indent="0">
              <a:buNone/>
            </a:pPr>
            <a:r>
              <a:rPr lang="en-US" b="1" baseline="0" dirty="0">
                <a:solidFill>
                  <a:schemeClr val="accent3"/>
                </a:solidFill>
              </a:rPr>
              <a:t>A:</a:t>
            </a:r>
            <a:r>
              <a:rPr lang="en-US" baseline="0" dirty="0">
                <a:solidFill>
                  <a:schemeClr val="accent3"/>
                </a:solidFill>
              </a:rPr>
              <a:t> </a:t>
            </a:r>
            <a:r>
              <a:rPr lang="en-US" dirty="0">
                <a:solidFill>
                  <a:schemeClr val="accent3"/>
                </a:solidFill>
              </a:rPr>
              <a:t>Technical –App Designer-based plus PIA configuration. You need to develop new subpage and record objects, possibly style sheets. It helps to know the Component name and Market for the target component.</a:t>
            </a:r>
            <a:endParaRPr lang="en-US" baseline="0" dirty="0">
              <a:solidFill>
                <a:schemeClr val="accent3"/>
              </a:solidFill>
            </a:endParaRPr>
          </a:p>
          <a:p>
            <a:pPr lvl="0"/>
            <a:endParaRPr lang="en-US" dirty="0"/>
          </a:p>
        </p:txBody>
      </p:sp>
    </p:spTree>
    <p:extLst>
      <p:ext uri="{BB962C8B-B14F-4D97-AF65-F5344CB8AC3E}">
        <p14:creationId xmlns:p14="http://schemas.microsoft.com/office/powerpoint/2010/main" val="25795924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mwi_presentation01">
  <a:themeElements>
    <a:clrScheme name="Gideon Taylor">
      <a:dk1>
        <a:srgbClr val="000000"/>
      </a:dk1>
      <a:lt1>
        <a:srgbClr val="FFFFFF"/>
      </a:lt1>
      <a:dk2>
        <a:srgbClr val="C0C0C0"/>
      </a:dk2>
      <a:lt2>
        <a:srgbClr val="424242"/>
      </a:lt2>
      <a:accent1>
        <a:srgbClr val="262D30"/>
      </a:accent1>
      <a:accent2>
        <a:srgbClr val="5C90A5"/>
      </a:accent2>
      <a:accent3>
        <a:srgbClr val="CC6600"/>
      </a:accent3>
      <a:accent4>
        <a:srgbClr val="D18315"/>
      </a:accent4>
      <a:accent5>
        <a:srgbClr val="FFB669"/>
      </a:accent5>
      <a:accent6>
        <a:srgbClr val="477081"/>
      </a:accent6>
      <a:hlink>
        <a:srgbClr val="FEFFFF"/>
      </a:hlink>
      <a:folHlink>
        <a:srgbClr val="FFFFFF"/>
      </a:folHlink>
    </a:clrScheme>
    <a:fontScheme name="2_mwi_presentation01">
      <a:majorFont>
        <a:latin typeface="Arial"/>
        <a:ea typeface="Arial"/>
        <a:cs typeface="Arial"/>
      </a:majorFont>
      <a:minorFont>
        <a:latin typeface="Helvetica"/>
        <a:ea typeface="Helvetica"/>
        <a:cs typeface="Helvetica"/>
      </a:minorFont>
    </a:fontScheme>
    <a:fmtScheme name="2_mwi_presentation0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GT_Template_Final" id="{A868C1C4-711C-7E4E-B001-9266EDCE9DC7}" vid="{62E35002-89D5-4940-B7A9-EEE536FF35D8}"/>
    </a:ext>
  </a:extLst>
</a:theme>
</file>

<file path=ppt/theme/theme2.xml><?xml version="1.0" encoding="utf-8"?>
<a:theme xmlns:a="http://schemas.openxmlformats.org/drawingml/2006/main" name="2_mwi_presentation01">
  <a:themeElements>
    <a:clrScheme name="2_mwi_presentation01">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2_mwi_presentation01">
      <a:majorFont>
        <a:latin typeface="Arial"/>
        <a:ea typeface="Arial"/>
        <a:cs typeface="Arial"/>
      </a:majorFont>
      <a:minorFont>
        <a:latin typeface="Helvetica"/>
        <a:ea typeface="Helvetica"/>
        <a:cs typeface="Helvetica"/>
      </a:minorFont>
    </a:fontScheme>
    <a:fmtScheme name="2_mwi_presentation0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F0C4CD49786104EA1C9A0CF1C2AB643" ma:contentTypeVersion="9" ma:contentTypeDescription="Create a new document." ma:contentTypeScope="" ma:versionID="edbe98f1c0a8b5c789d0a336b8d6e109">
  <xsd:schema xmlns:xsd="http://www.w3.org/2001/XMLSchema" xmlns:xs="http://www.w3.org/2001/XMLSchema" xmlns:p="http://schemas.microsoft.com/office/2006/metadata/properties" xmlns:ns2="e62d01aa-851f-4967-996f-44b06a267e25" xmlns:ns3="485b5288-f98f-4dbd-b2de-285dab6c56aa" targetNamespace="http://schemas.microsoft.com/office/2006/metadata/properties" ma:root="true" ma:fieldsID="be2bc420070e15d5d93e1b4cd8a90c9c" ns2:_="" ns3:_="">
    <xsd:import namespace="e62d01aa-851f-4967-996f-44b06a267e25"/>
    <xsd:import namespace="485b5288-f98f-4dbd-b2de-285dab6c56a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2d01aa-851f-4967-996f-44b06a267e2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85b5288-f98f-4dbd-b2de-285dab6c56a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045A8A3-D600-42B5-817C-E5F33DE832DC}">
  <ds:schemaRefs>
    <ds:schemaRef ds:uri="http://schemas.microsoft.com/sharepoint/v3/contenttype/forms"/>
  </ds:schemaRefs>
</ds:datastoreItem>
</file>

<file path=customXml/itemProps2.xml><?xml version="1.0" encoding="utf-8"?>
<ds:datastoreItem xmlns:ds="http://schemas.openxmlformats.org/officeDocument/2006/customXml" ds:itemID="{F55B1713-E240-43AB-9DF7-2DE5CADB1D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2d01aa-851f-4967-996f-44b06a267e25"/>
    <ds:schemaRef ds:uri="485b5288-f98f-4dbd-b2de-285dab6c56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7D1549E-6B58-42F9-9D41-8A9B410E0B7B}">
  <ds:schemaRef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485b5288-f98f-4dbd-b2de-285dab6c56aa"/>
    <ds:schemaRef ds:uri="e62d01aa-851f-4967-996f-44b06a267e25"/>
    <ds:schemaRef ds:uri="http://schemas.microsoft.com/office/2006/documentManagement/types"/>
    <ds:schemaRef ds:uri="http://purl.org/dc/term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GT_Template_Final</Template>
  <TotalTime>9458</TotalTime>
  <Words>2388</Words>
  <Application>Microsoft Office PowerPoint</Application>
  <PresentationFormat>Widescreen</PresentationFormat>
  <Paragraphs>278</Paragraphs>
  <Slides>40</Slides>
  <Notes>2</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Arial</vt:lpstr>
      <vt:lpstr>Calibri</vt:lpstr>
      <vt:lpstr>Cambria</vt:lpstr>
      <vt:lpstr>Century Gothic</vt:lpstr>
      <vt:lpstr>Consolas</vt:lpstr>
      <vt:lpstr>Open Sans</vt:lpstr>
      <vt:lpstr>Open Sans Light</vt:lpstr>
      <vt:lpstr>Open Sans Semibold</vt:lpstr>
      <vt:lpstr>Wingdings</vt:lpstr>
      <vt:lpstr>2_mwi_presentation01</vt:lpstr>
      <vt:lpstr>Drop Zones and Other Special Forces Tactics to Go Vanilla  Session # 101430</vt:lpstr>
      <vt:lpstr>Agenda</vt:lpstr>
      <vt:lpstr>Gideon Taylor Consulting </vt:lpstr>
      <vt:lpstr>The Services We Provide</vt:lpstr>
      <vt:lpstr>Some of our Clients…</vt:lpstr>
      <vt:lpstr>What To Expect from This Session</vt:lpstr>
      <vt:lpstr>Challenge: Demodify and Modernize Position Data</vt:lpstr>
      <vt:lpstr>Requirements: Customize Fluid Manage Positions Page</vt:lpstr>
      <vt:lpstr>Drop Zones – Introduction</vt:lpstr>
      <vt:lpstr>Drop Zones – Introduction</vt:lpstr>
      <vt:lpstr>But with HCM Image 30…</vt:lpstr>
      <vt:lpstr>Enabling Fluid Position Management – A Brief Comedy</vt:lpstr>
      <vt:lpstr>PowerPoint Presentation</vt:lpstr>
      <vt:lpstr>Drop Zones – How-To</vt:lpstr>
      <vt:lpstr>Drop Zones – Walkthrough</vt:lpstr>
      <vt:lpstr>Drop Zones – Video</vt:lpstr>
      <vt:lpstr>Drop Zones – Considerations and Reference</vt:lpstr>
      <vt:lpstr>Page and Field Configurator – Introduction</vt:lpstr>
      <vt:lpstr>Page and Field Configurator – How-To</vt:lpstr>
      <vt:lpstr>Page and Field Configurator – Walkthrough</vt:lpstr>
      <vt:lpstr>PowerPoint Presentation</vt:lpstr>
      <vt:lpstr>Page and Field Configurator – Considerations and Reference</vt:lpstr>
      <vt:lpstr>Event Mapping – Introduction</vt:lpstr>
      <vt:lpstr>Event Mapping – How-To</vt:lpstr>
      <vt:lpstr>Event Mapping – Walkthrough</vt:lpstr>
      <vt:lpstr>PowerPoint Presentation</vt:lpstr>
      <vt:lpstr>Event Mapping – Reference</vt:lpstr>
      <vt:lpstr>Strategic Considerations for Going Vanilla</vt:lpstr>
      <vt:lpstr>What Is Vanilla?</vt:lpstr>
      <vt:lpstr>Strategic Process for Going Vanilla</vt:lpstr>
      <vt:lpstr>GT eForms™ – Unparalleled Automation</vt:lpstr>
      <vt:lpstr>Empowering users through mindful automation</vt:lpstr>
      <vt:lpstr>GT eForms Demo</vt:lpstr>
      <vt:lpstr>University of South Carolina</vt:lpstr>
      <vt:lpstr>State of Tennessee</vt:lpstr>
      <vt:lpstr>University of California, Berkeley</vt:lpstr>
      <vt:lpstr>Q&amp;A</vt:lpstr>
      <vt:lpstr>PowerPoint Presentation</vt:lpstr>
      <vt:lpstr>PowerPoint Presentation</vt:lpstr>
      <vt:lpstr>Scott Antin VP Business Development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GT eForms™ Demonstration and Discussion</dc:title>
  <dc:subject/>
  <dc:creator>Scott Antin</dc:creator>
  <cp:keywords/>
  <dc:description/>
  <cp:lastModifiedBy>Alexa Bell</cp:lastModifiedBy>
  <cp:revision>124</cp:revision>
  <dcterms:created xsi:type="dcterms:W3CDTF">2017-08-30T17:58:05Z</dcterms:created>
  <dcterms:modified xsi:type="dcterms:W3CDTF">2019-07-29T13:15:58Z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0x010100AF0C4CD49786104EA1C9A0CF1C2AB643</vt:lpwstr>
  </property>
  <property fmtid="{D5CDD505-2E9C-101B-9397-08002B2CF9AE}" pid="3" name="AuthorIds_UIVersion_1024">
    <vt:lpwstr>13</vt:lpwstr>
  </property>
</Properties>
</file>