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9" r:id="rId6"/>
    <p:sldId id="271" r:id="rId7"/>
    <p:sldId id="298" r:id="rId8"/>
    <p:sldId id="300" r:id="rId9"/>
    <p:sldId id="299" r:id="rId10"/>
    <p:sldId id="274" r:id="rId11"/>
    <p:sldId id="301" r:id="rId12"/>
    <p:sldId id="257" r:id="rId13"/>
    <p:sldId id="264" r:id="rId14"/>
    <p:sldId id="279" r:id="rId15"/>
    <p:sldId id="278" r:id="rId16"/>
    <p:sldId id="280" r:id="rId17"/>
    <p:sldId id="281" r:id="rId18"/>
    <p:sldId id="282" r:id="rId19"/>
    <p:sldId id="284" r:id="rId20"/>
    <p:sldId id="302" r:id="rId21"/>
    <p:sldId id="303" r:id="rId22"/>
    <p:sldId id="261" r:id="rId23"/>
    <p:sldId id="269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4F5"/>
    <a:srgbClr val="E69153"/>
    <a:srgbClr val="85859C"/>
    <a:srgbClr val="1DD189"/>
    <a:srgbClr val="2F83D6"/>
    <a:srgbClr val="37474F"/>
    <a:srgbClr val="4472C4"/>
    <a:srgbClr val="C3C7CA"/>
    <a:srgbClr val="EBF5F9"/>
    <a:srgbClr val="879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27" d="100"/>
          <a:sy n="27" d="100"/>
        </p:scale>
        <p:origin x="447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289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487B81-F120-47B7-8880-31D6058FDA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3E461C-3AA9-48F2-8A0E-93EB340B31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B121C-5C84-4CAC-927B-D73B0CBB529D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D1B635-834E-4BD6-8998-2BC0E433E5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D4CFD-14A6-490C-8E24-84B92B3390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6D249-19D0-4086-BDEC-D07CDBF32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74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2283E-063A-4586-A5BC-BC742BAA73F4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BC8A9-FAD6-4F00-87EA-BFADE150E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26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3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6A422C7-599F-4FA8-8CB4-53DC9DF6C7DC}"/>
              </a:ext>
            </a:extLst>
          </p:cNvPr>
          <p:cNvSpPr/>
          <p:nvPr userDrawn="1"/>
        </p:nvSpPr>
        <p:spPr>
          <a:xfrm>
            <a:off x="0" y="5653524"/>
            <a:ext cx="12192000" cy="1204475"/>
          </a:xfrm>
          <a:prstGeom prst="rect">
            <a:avLst/>
          </a:prstGeom>
          <a:solidFill>
            <a:srgbClr val="37474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AC04FD-A4F6-4781-B84F-68F3D6710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429000"/>
            <a:ext cx="10515600" cy="55984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7474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9F5FB55-205A-49EC-9BBB-71B1FA66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42273"/>
            <a:ext cx="10515600" cy="1325563"/>
          </a:xfrm>
        </p:spPr>
        <p:txBody>
          <a:bodyPr/>
          <a:lstStyle>
            <a:lvl1pPr algn="ctr">
              <a:defRPr>
                <a:solidFill>
                  <a:srgbClr val="37474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30FAF-9DEA-4556-99A7-63C344B12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4" y="5786528"/>
            <a:ext cx="2326729" cy="9384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3B9DE6-9D28-4063-A31C-3D9F62B9DDC6}"/>
              </a:ext>
            </a:extLst>
          </p:cNvPr>
          <p:cNvSpPr/>
          <p:nvPr userDrawn="1"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85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4AA7A4-2985-4014-B2D3-B39FC69D7E43}"/>
              </a:ext>
            </a:extLst>
          </p:cNvPr>
          <p:cNvSpPr txBox="1">
            <a:spLocks/>
          </p:cNvSpPr>
          <p:nvPr userDrawn="1"/>
        </p:nvSpPr>
        <p:spPr>
          <a:xfrm>
            <a:off x="9561036" y="60731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rgbClr val="C3C7C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#</a:t>
            </a:r>
            <a:r>
              <a:rPr lang="en-US" sz="1600" dirty="0" err="1"/>
              <a:t>JDEINFOCUS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0057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96A3A-E107-4B88-87CC-9E7B179DA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500188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rgbClr val="F3F4F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FCA58-547D-42EF-8E2B-5336B6809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24335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3F4F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704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Slide"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96A3A-E107-4B88-87CC-9E7B179DA7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0" cy="1500188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rgbClr val="F3F4F5"/>
                </a:solidFill>
              </a:defRPr>
            </a:lvl1pPr>
          </a:lstStyle>
          <a:p>
            <a:r>
              <a:rPr lang="en-US" dirty="0"/>
              <a:t>Please complete a session 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FCA58-547D-42EF-8E2B-5336B6809BB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387015"/>
            <a:ext cx="10515600" cy="381000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3F4F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Session ID: ######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8A59E54-BAC1-40B1-B93E-CDE6F940AE6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3962018"/>
            <a:ext cx="10515600" cy="1617688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F3F4F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Info:</a:t>
            </a:r>
          </a:p>
          <a:p>
            <a:pPr lvl="0"/>
            <a:r>
              <a:rPr lang="en-US" dirty="0"/>
              <a:t>email@email.com</a:t>
            </a:r>
          </a:p>
          <a:p>
            <a:pPr lvl="0"/>
            <a:r>
              <a:rPr lang="en-US" dirty="0" err="1"/>
              <a:t>tel</a:t>
            </a:r>
            <a:r>
              <a:rPr lang="en-US" dirty="0"/>
              <a:t>: 555.555.5555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01A494-269E-4F28-B9CD-5B8F6A07B9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285" y="5786528"/>
            <a:ext cx="2326729" cy="93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2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rgbClr val="F3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6A422C7-599F-4FA8-8CB4-53DC9DF6C7DC}"/>
              </a:ext>
            </a:extLst>
          </p:cNvPr>
          <p:cNvSpPr/>
          <p:nvPr userDrawn="1"/>
        </p:nvSpPr>
        <p:spPr>
          <a:xfrm>
            <a:off x="0" y="5653524"/>
            <a:ext cx="12192000" cy="1204475"/>
          </a:xfrm>
          <a:prstGeom prst="rect">
            <a:avLst/>
          </a:prstGeom>
          <a:solidFill>
            <a:srgbClr val="37474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3B9DE6-9D28-4063-A31C-3D9F62B9DDC6}"/>
              </a:ext>
            </a:extLst>
          </p:cNvPr>
          <p:cNvSpPr/>
          <p:nvPr userDrawn="1"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85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4AA7A4-2985-4014-B2D3-B39FC69D7E43}"/>
              </a:ext>
            </a:extLst>
          </p:cNvPr>
          <p:cNvSpPr txBox="1">
            <a:spLocks/>
          </p:cNvSpPr>
          <p:nvPr userDrawn="1"/>
        </p:nvSpPr>
        <p:spPr>
          <a:xfrm>
            <a:off x="9561036" y="60731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rgbClr val="C3C7C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#</a:t>
            </a:r>
            <a:r>
              <a:rPr lang="en-US" sz="1600" dirty="0" err="1"/>
              <a:t>JDEINFOCUS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90BBC3-46A8-4279-B98D-3C08C60FE4C1}"/>
              </a:ext>
            </a:extLst>
          </p:cNvPr>
          <p:cNvSpPr txBox="1"/>
          <p:nvPr userDrawn="1"/>
        </p:nvSpPr>
        <p:spPr>
          <a:xfrm>
            <a:off x="3549965" y="1085171"/>
            <a:ext cx="50920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2C2C2C"/>
                </a:solidFill>
                <a:latin typeface="+mj-lt"/>
                <a:cs typeface="Arial" panose="020B0604020202020204" pitchFamily="34" charset="0"/>
              </a:rPr>
              <a:t>A 55,000+ member user community for Oracle Cloud, JD Edwards and PeopleSoft customers.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72AB60-386E-4502-AA82-6CFD01C476F4}"/>
              </a:ext>
            </a:extLst>
          </p:cNvPr>
          <p:cNvSpPr txBox="1"/>
          <p:nvPr userDrawn="1"/>
        </p:nvSpPr>
        <p:spPr>
          <a:xfrm>
            <a:off x="2269435" y="2081909"/>
            <a:ext cx="7653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85859C"/>
                </a:solidFill>
              </a:rPr>
              <a:t>What the Quest JD Edwards Community offers: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255A54-3A6C-432F-9D1A-506A99535BE9}"/>
              </a:ext>
            </a:extLst>
          </p:cNvPr>
          <p:cNvSpPr txBox="1"/>
          <p:nvPr userDrawn="1"/>
        </p:nvSpPr>
        <p:spPr>
          <a:xfrm>
            <a:off x="3942736" y="2482019"/>
            <a:ext cx="522798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115000"/>
              <a:buFontTx/>
              <a:buBlip>
                <a:blip r:embed="rId2"/>
              </a:buBlip>
            </a:pPr>
            <a:r>
              <a:rPr lang="en-US" dirty="0"/>
              <a:t>Customized digital content</a:t>
            </a:r>
          </a:p>
          <a:p>
            <a:pPr marL="285750" indent="-285750">
              <a:lnSpc>
                <a:spcPct val="150000"/>
              </a:lnSpc>
              <a:buSzPct val="115000"/>
              <a:buFontTx/>
              <a:buBlip>
                <a:blip r:embed="rId2"/>
              </a:buBlip>
            </a:pPr>
            <a:r>
              <a:rPr lang="en-US" dirty="0"/>
              <a:t>Official JD Edwards newsletter</a:t>
            </a:r>
          </a:p>
          <a:p>
            <a:pPr marL="285750" indent="-285750">
              <a:lnSpc>
                <a:spcPct val="150000"/>
              </a:lnSpc>
              <a:buSzPct val="115000"/>
              <a:buFontTx/>
              <a:buBlip>
                <a:blip r:embed="rId2"/>
              </a:buBlip>
            </a:pPr>
            <a:r>
              <a:rPr lang="en-US" dirty="0"/>
              <a:t>Customer success stories</a:t>
            </a:r>
          </a:p>
          <a:p>
            <a:pPr marL="285750" indent="-285750">
              <a:lnSpc>
                <a:spcPct val="150000"/>
              </a:lnSpc>
              <a:buSzPct val="115000"/>
              <a:buFontTx/>
              <a:buBlip>
                <a:blip r:embed="rId2"/>
              </a:buBlip>
            </a:pPr>
            <a:r>
              <a:rPr lang="en-US" dirty="0"/>
              <a:t>Virtual and face-to-face events</a:t>
            </a:r>
          </a:p>
          <a:p>
            <a:pPr marL="285750" indent="-285750">
              <a:lnSpc>
                <a:spcPct val="150000"/>
              </a:lnSpc>
              <a:buSzPct val="115000"/>
              <a:buFontTx/>
              <a:buBlip>
                <a:blip r:embed="rId2"/>
              </a:buBlip>
            </a:pPr>
            <a:r>
              <a:rPr lang="en-US" dirty="0"/>
              <a:t>JD Edwards networking groups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604C5-CAA4-4461-A479-FD9DB6A7123D}"/>
              </a:ext>
            </a:extLst>
          </p:cNvPr>
          <p:cNvSpPr txBox="1"/>
          <p:nvPr userDrawn="1"/>
        </p:nvSpPr>
        <p:spPr>
          <a:xfrm>
            <a:off x="2150094" y="4838289"/>
            <a:ext cx="7891812" cy="454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50000"/>
              </a:lnSpc>
              <a:buSzPct val="115000"/>
              <a:buFontTx/>
              <a:buNone/>
            </a:pPr>
            <a:r>
              <a:rPr lang="en-US"/>
              <a:t>Visit </a:t>
            </a:r>
            <a:r>
              <a:rPr lang="en-US" b="1">
                <a:solidFill>
                  <a:srgbClr val="1DD189"/>
                </a:solidFill>
              </a:rPr>
              <a:t>questoraclecommunity.org </a:t>
            </a:r>
            <a:r>
              <a:rPr lang="en-US" dirty="0"/>
              <a:t>for more information!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FBA8D2-F46B-453C-BE59-910BCB776E1A}"/>
              </a:ext>
            </a:extLst>
          </p:cNvPr>
          <p:cNvSpPr/>
          <p:nvPr userDrawn="1"/>
        </p:nvSpPr>
        <p:spPr>
          <a:xfrm>
            <a:off x="4148992" y="532924"/>
            <a:ext cx="3894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1DD189"/>
                </a:solidFill>
              </a:rPr>
              <a:t>Who is the Quest Community?</a:t>
            </a:r>
            <a:endParaRPr lang="en-US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05B8D2-FFE5-4B0D-94F3-797652593B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4" y="5786528"/>
            <a:ext cx="2326729" cy="93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3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Column - Dar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12415A-7189-4013-928C-4DB099B3390B}"/>
              </a:ext>
            </a:extLst>
          </p:cNvPr>
          <p:cNvSpPr/>
          <p:nvPr userDrawn="1"/>
        </p:nvSpPr>
        <p:spPr>
          <a:xfrm>
            <a:off x="0" y="6472985"/>
            <a:ext cx="12192000" cy="385014"/>
          </a:xfrm>
          <a:prstGeom prst="rect">
            <a:avLst/>
          </a:prstGeom>
          <a:solidFill>
            <a:srgbClr val="37474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F0BB51-7885-4C9C-81FC-428F8DB3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236BF-65AB-4ED7-B483-C946BF112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911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A5E55C-48ED-4185-9A19-105B35A895FB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rgbClr val="85859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56CD52C-7E5E-48CF-A009-B1F55259867F}"/>
              </a:ext>
            </a:extLst>
          </p:cNvPr>
          <p:cNvSpPr txBox="1">
            <a:spLocks/>
          </p:cNvSpPr>
          <p:nvPr userDrawn="1"/>
        </p:nvSpPr>
        <p:spPr>
          <a:xfrm>
            <a:off x="628650" y="64729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rgbClr val="C3C7C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/>
              <a:t>#</a:t>
            </a:r>
            <a:r>
              <a:rPr lang="en-US" sz="1200" dirty="0" err="1"/>
              <a:t>JDEINFOCUS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1777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Column - Whit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0BB51-7885-4C9C-81FC-428F8DB3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236BF-65AB-4ED7-B483-C946BF112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285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A5E55C-48ED-4185-9A19-105B35A895FB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rgbClr val="85859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CE3F82F-C40C-46F0-91D1-EECFDFBBA068}"/>
              </a:ext>
            </a:extLst>
          </p:cNvPr>
          <p:cNvSpPr txBox="1">
            <a:spLocks/>
          </p:cNvSpPr>
          <p:nvPr userDrawn="1"/>
        </p:nvSpPr>
        <p:spPr>
          <a:xfrm>
            <a:off x="628650" y="64729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rgbClr val="C3C7C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37474F"/>
                </a:solidFill>
              </a:rPr>
              <a:t>#</a:t>
            </a:r>
            <a:r>
              <a:rPr lang="en-US" sz="1200" dirty="0" err="1">
                <a:solidFill>
                  <a:srgbClr val="37474F"/>
                </a:solidFill>
              </a:rPr>
              <a:t>JDEINFOCUS</a:t>
            </a:r>
            <a:endParaRPr lang="en-US" sz="1200" dirty="0">
              <a:solidFill>
                <a:srgbClr val="374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17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Summary - Dar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D7AE89-4FED-48EB-B6D6-59DA5B8901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278118"/>
            <a:ext cx="10515600" cy="1051570"/>
          </a:xfrm>
          <a:solidFill>
            <a:srgbClr val="F3F4F5"/>
          </a:solidFill>
          <a:ln w="76200" cap="sq">
            <a:solidFill>
              <a:srgbClr val="1DD189"/>
            </a:solidFill>
            <a:miter lim="800000"/>
          </a:ln>
        </p:spPr>
        <p:txBody>
          <a:bodyPr lIns="457200" tIns="182880" rIns="457200" bIns="182880" anchor="ctr">
            <a:spAutoFit/>
          </a:bodyPr>
          <a:lstStyle>
            <a:lvl1pPr marL="0" indent="0" algn="ctr">
              <a:buFontTx/>
              <a:buNone/>
              <a:defRPr lang="en-US" sz="2000" b="0" i="0" smtClean="0">
                <a:ln>
                  <a:noFill/>
                </a:ln>
                <a:solidFill>
                  <a:srgbClr val="37474F"/>
                </a:solidFill>
                <a:effectLst/>
                <a:latin typeface="+mj-lt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>
                <a:latin typeface="+mj-lt"/>
              </a:rPr>
              <a:t>This section can be used for a summary, quote, or quick </a:t>
            </a:r>
            <a:r>
              <a:rPr lang="en-US">
                <a:latin typeface="+mj-lt"/>
              </a:rPr>
              <a:t>fact.</a:t>
            </a:r>
          </a:p>
          <a:p>
            <a:pPr lvl="0"/>
            <a:r>
              <a:rPr lang="en-US">
                <a:latin typeface="+mj-lt"/>
              </a:rPr>
              <a:t>The quick brown fox jumped over the lazy dog.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F0BB51-7885-4C9C-81FC-428F8DB3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236BF-65AB-4ED7-B483-C946BF112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1091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A5E55C-48ED-4185-9A19-105B35A895FB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rgbClr val="85859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BF7AB7-15F0-4E8D-8BAA-35B4670BE5F3}"/>
              </a:ext>
            </a:extLst>
          </p:cNvPr>
          <p:cNvSpPr/>
          <p:nvPr userDrawn="1"/>
        </p:nvSpPr>
        <p:spPr>
          <a:xfrm>
            <a:off x="0" y="6472985"/>
            <a:ext cx="12192000" cy="385014"/>
          </a:xfrm>
          <a:prstGeom prst="rect">
            <a:avLst/>
          </a:prstGeom>
          <a:solidFill>
            <a:srgbClr val="37474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AD52B9-C950-417A-8092-7E7F1DFB0330}"/>
              </a:ext>
            </a:extLst>
          </p:cNvPr>
          <p:cNvSpPr txBox="1">
            <a:spLocks/>
          </p:cNvSpPr>
          <p:nvPr userDrawn="1"/>
        </p:nvSpPr>
        <p:spPr>
          <a:xfrm>
            <a:off x="628650" y="64729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rgbClr val="C3C7C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/>
              <a:t>#</a:t>
            </a:r>
            <a:r>
              <a:rPr lang="en-US" sz="1200" dirty="0" err="1"/>
              <a:t>JDEINFOCUS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05912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Summary - Whit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0BB51-7885-4C9C-81FC-428F8DB3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236BF-65AB-4ED7-B483-C946BF112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1091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A5E55C-48ED-4185-9A19-105B35A895FB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rgbClr val="85859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E95D25A-3586-443B-B51A-F2F39A8AB8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278118"/>
            <a:ext cx="10515600" cy="1051570"/>
          </a:xfrm>
          <a:solidFill>
            <a:srgbClr val="F3F4F5"/>
          </a:solidFill>
          <a:ln w="76200" cap="sq">
            <a:solidFill>
              <a:srgbClr val="1DD189"/>
            </a:solidFill>
            <a:miter lim="800000"/>
          </a:ln>
        </p:spPr>
        <p:txBody>
          <a:bodyPr lIns="457200" tIns="182880" rIns="457200" bIns="182880" anchor="ctr">
            <a:spAutoFit/>
          </a:bodyPr>
          <a:lstStyle>
            <a:lvl1pPr marL="0" indent="0" algn="ctr">
              <a:buFontTx/>
              <a:buNone/>
              <a:defRPr lang="en-US" sz="2000" b="0" i="0" smtClean="0">
                <a:ln>
                  <a:noFill/>
                </a:ln>
                <a:solidFill>
                  <a:srgbClr val="37474F"/>
                </a:solidFill>
                <a:effectLst/>
                <a:latin typeface="+mj-lt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>
                <a:latin typeface="+mj-lt"/>
              </a:rPr>
              <a:t>This section can be used for a summary, quote, or quick fact.</a:t>
            </a:r>
          </a:p>
          <a:p>
            <a:pPr lvl="0"/>
            <a:r>
              <a:rPr lang="en-US" dirty="0">
                <a:latin typeface="+mj-lt"/>
              </a:rPr>
              <a:t>The quick brown fox jumped over the lazy dog.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E3906D-B50C-4E33-B6DF-B8B93A4A8618}"/>
              </a:ext>
            </a:extLst>
          </p:cNvPr>
          <p:cNvSpPr txBox="1">
            <a:spLocks/>
          </p:cNvSpPr>
          <p:nvPr userDrawn="1"/>
        </p:nvSpPr>
        <p:spPr>
          <a:xfrm>
            <a:off x="628650" y="64729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rgbClr val="C3C7C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37474F"/>
                </a:solidFill>
              </a:rPr>
              <a:t>#</a:t>
            </a:r>
            <a:r>
              <a:rPr lang="en-US" sz="1200" dirty="0" err="1">
                <a:solidFill>
                  <a:srgbClr val="37474F"/>
                </a:solidFill>
              </a:rPr>
              <a:t>JDEINFOCUS</a:t>
            </a:r>
            <a:endParaRPr lang="en-US" sz="1200" dirty="0">
              <a:solidFill>
                <a:srgbClr val="374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19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- Dar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303D44-F7EC-498B-8613-731F3A1C8BCA}"/>
              </a:ext>
            </a:extLst>
          </p:cNvPr>
          <p:cNvSpPr/>
          <p:nvPr userDrawn="1"/>
        </p:nvSpPr>
        <p:spPr>
          <a:xfrm>
            <a:off x="0" y="6472985"/>
            <a:ext cx="12192000" cy="385014"/>
          </a:xfrm>
          <a:prstGeom prst="rect">
            <a:avLst/>
          </a:prstGeom>
          <a:solidFill>
            <a:srgbClr val="37474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F431C0-FD1D-480C-8227-3A0ECE39B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8ED58-E017-44CE-B556-22A49E3EA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37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65DA67-15B6-412B-A2E0-5CFB98A30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378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057D7F-68BD-478E-BEF3-BF4A12E95388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rgbClr val="85859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0C18C2-D57F-4C5C-BC8C-8917A0FCC635}"/>
              </a:ext>
            </a:extLst>
          </p:cNvPr>
          <p:cNvSpPr txBox="1">
            <a:spLocks/>
          </p:cNvSpPr>
          <p:nvPr userDrawn="1"/>
        </p:nvSpPr>
        <p:spPr>
          <a:xfrm>
            <a:off x="628650" y="64729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rgbClr val="C3C7C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/>
              <a:t>#</a:t>
            </a:r>
            <a:r>
              <a:rPr lang="en-US" sz="1200" dirty="0" err="1"/>
              <a:t>JDEINFOCUS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6233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- Whit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431C0-FD1D-480C-8227-3A0ECE39B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8ED58-E017-44CE-B556-22A49E3EA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191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65DA67-15B6-412B-A2E0-5CFB98A30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191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057D7F-68BD-478E-BEF3-BF4A12E95388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rgbClr val="85859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520A74-1B45-4485-BF1D-02C30B7797DF}"/>
              </a:ext>
            </a:extLst>
          </p:cNvPr>
          <p:cNvSpPr txBox="1">
            <a:spLocks/>
          </p:cNvSpPr>
          <p:nvPr userDrawn="1"/>
        </p:nvSpPr>
        <p:spPr>
          <a:xfrm>
            <a:off x="628650" y="64729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rgbClr val="C3C7C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37474F"/>
                </a:solidFill>
              </a:rPr>
              <a:t>#</a:t>
            </a:r>
            <a:r>
              <a:rPr lang="en-US" sz="1200" dirty="0" err="1">
                <a:solidFill>
                  <a:srgbClr val="37474F"/>
                </a:solidFill>
              </a:rPr>
              <a:t>JDEINFOCUS</a:t>
            </a:r>
            <a:endParaRPr lang="en-US" sz="1200" dirty="0">
              <a:solidFill>
                <a:srgbClr val="374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29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Summary - Dar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303D44-F7EC-498B-8613-731F3A1C8BCA}"/>
              </a:ext>
            </a:extLst>
          </p:cNvPr>
          <p:cNvSpPr/>
          <p:nvPr userDrawn="1"/>
        </p:nvSpPr>
        <p:spPr>
          <a:xfrm>
            <a:off x="0" y="6472985"/>
            <a:ext cx="12192000" cy="385014"/>
          </a:xfrm>
          <a:prstGeom prst="rect">
            <a:avLst/>
          </a:prstGeom>
          <a:solidFill>
            <a:srgbClr val="37474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F431C0-FD1D-480C-8227-3A0ECE39B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8ED58-E017-44CE-B556-22A49E3EA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33091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65DA67-15B6-412B-A2E0-5CFB98A30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3091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057D7F-68BD-478E-BEF3-BF4A12E95388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rgbClr val="85859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D7A9875-BEA0-4A14-BE09-295CEF11C4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278118"/>
            <a:ext cx="10515600" cy="1051570"/>
          </a:xfrm>
          <a:solidFill>
            <a:srgbClr val="F3F4F5"/>
          </a:solidFill>
          <a:ln w="76200" cap="sq">
            <a:solidFill>
              <a:srgbClr val="1DD189"/>
            </a:solidFill>
            <a:miter lim="800000"/>
          </a:ln>
        </p:spPr>
        <p:txBody>
          <a:bodyPr lIns="457200" tIns="182880" rIns="457200" bIns="182880" anchor="ctr">
            <a:spAutoFit/>
          </a:bodyPr>
          <a:lstStyle>
            <a:lvl1pPr marL="0" indent="0" algn="ctr">
              <a:buFontTx/>
              <a:buNone/>
              <a:defRPr lang="en-US" sz="2000" b="0" i="0" smtClean="0">
                <a:ln>
                  <a:noFill/>
                </a:ln>
                <a:solidFill>
                  <a:srgbClr val="37474F"/>
                </a:solidFill>
                <a:effectLst/>
                <a:latin typeface="+mj-lt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>
                <a:latin typeface="+mj-lt"/>
              </a:rPr>
              <a:t>This section can be used for a summary, quote, or quick fact.</a:t>
            </a:r>
          </a:p>
          <a:p>
            <a:pPr lvl="0"/>
            <a:r>
              <a:rPr lang="en-US" dirty="0">
                <a:latin typeface="+mj-lt"/>
              </a:rPr>
              <a:t>The quick brown fox jumped over the lazy dog.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698FE80-38B8-48E8-8488-60B0B9D7D7B2}"/>
              </a:ext>
            </a:extLst>
          </p:cNvPr>
          <p:cNvSpPr txBox="1">
            <a:spLocks/>
          </p:cNvSpPr>
          <p:nvPr userDrawn="1"/>
        </p:nvSpPr>
        <p:spPr>
          <a:xfrm>
            <a:off x="628650" y="64729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rgbClr val="C3C7C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/>
              <a:t>#</a:t>
            </a:r>
            <a:r>
              <a:rPr lang="en-US" sz="1200" dirty="0" err="1"/>
              <a:t>JDEINFOCUS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64801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Summary - Whit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431C0-FD1D-480C-8227-3A0ECE39B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8ED58-E017-44CE-B556-22A49E3EA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33024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65DA67-15B6-412B-A2E0-5CFB98A30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33024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057D7F-68BD-478E-BEF3-BF4A12E95388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rgbClr val="85859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960EA7-4234-48FB-9B2F-64DD92F758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278118"/>
            <a:ext cx="10515600" cy="1051570"/>
          </a:xfrm>
          <a:solidFill>
            <a:srgbClr val="F3F4F5"/>
          </a:solidFill>
          <a:ln w="76200" cap="sq">
            <a:solidFill>
              <a:srgbClr val="1DD189"/>
            </a:solidFill>
            <a:miter lim="800000"/>
          </a:ln>
        </p:spPr>
        <p:txBody>
          <a:bodyPr lIns="457200" tIns="182880" rIns="457200" bIns="182880" anchor="ctr">
            <a:spAutoFit/>
          </a:bodyPr>
          <a:lstStyle>
            <a:lvl1pPr marL="0" indent="0" algn="ctr">
              <a:buFontTx/>
              <a:buNone/>
              <a:defRPr lang="en-US" sz="2000" b="0" i="0" smtClean="0">
                <a:ln>
                  <a:noFill/>
                </a:ln>
                <a:solidFill>
                  <a:srgbClr val="37474F"/>
                </a:solidFill>
                <a:effectLst/>
                <a:latin typeface="+mj-lt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>
                <a:latin typeface="+mj-lt"/>
              </a:rPr>
              <a:t>This section can be used for a summary, quote, or quick fact.</a:t>
            </a:r>
          </a:p>
          <a:p>
            <a:pPr lvl="0"/>
            <a:r>
              <a:rPr lang="en-US" dirty="0">
                <a:latin typeface="+mj-lt"/>
              </a:rPr>
              <a:t>The quick brown fox jumped over the lazy dog.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0552F6C-511E-4409-A11A-E4A6C4D4D40D}"/>
              </a:ext>
            </a:extLst>
          </p:cNvPr>
          <p:cNvSpPr txBox="1">
            <a:spLocks/>
          </p:cNvSpPr>
          <p:nvPr userDrawn="1"/>
        </p:nvSpPr>
        <p:spPr>
          <a:xfrm>
            <a:off x="628650" y="64729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kern="1200">
                <a:solidFill>
                  <a:srgbClr val="C3C7C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37474F"/>
                </a:solidFill>
              </a:rPr>
              <a:t>#</a:t>
            </a:r>
            <a:r>
              <a:rPr lang="en-US" sz="1200" dirty="0" err="1">
                <a:solidFill>
                  <a:srgbClr val="37474F"/>
                </a:solidFill>
              </a:rPr>
              <a:t>JDEINFOCUS</a:t>
            </a:r>
            <a:endParaRPr lang="en-US" sz="1200" dirty="0">
              <a:solidFill>
                <a:srgbClr val="374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1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B04A84-7DB3-404D-ABAB-B69E923E1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1CCCD-DD97-4BBC-BF73-9235B9E77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15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663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7" r:id="rId4"/>
    <p:sldLayoutId id="2147483656" r:id="rId5"/>
    <p:sldLayoutId id="2147483652" r:id="rId6"/>
    <p:sldLayoutId id="2147483653" r:id="rId7"/>
    <p:sldLayoutId id="2147483658" r:id="rId8"/>
    <p:sldLayoutId id="2147483659" r:id="rId9"/>
    <p:sldLayoutId id="2147483651" r:id="rId10"/>
    <p:sldLayoutId id="2147483661" r:id="rId11"/>
    <p:sldLayoutId id="214748366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7474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7474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7474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7474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474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474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artparts.com/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g"/><Relationship Id="rId18" Type="http://schemas.openxmlformats.org/officeDocument/2006/relationships/image" Target="../media/image39.jpeg"/><Relationship Id="rId26" Type="http://schemas.openxmlformats.org/officeDocument/2006/relationships/image" Target="../media/image47.png"/><Relationship Id="rId39" Type="http://schemas.openxmlformats.org/officeDocument/2006/relationships/image" Target="../media/image60.jpe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34" Type="http://schemas.openxmlformats.org/officeDocument/2006/relationships/image" Target="../media/image55.png"/><Relationship Id="rId42" Type="http://schemas.openxmlformats.org/officeDocument/2006/relationships/image" Target="../media/image6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jpeg"/><Relationship Id="rId33" Type="http://schemas.openxmlformats.org/officeDocument/2006/relationships/image" Target="../media/image54.png"/><Relationship Id="rId38" Type="http://schemas.openxmlformats.org/officeDocument/2006/relationships/image" Target="../media/image59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jpg"/><Relationship Id="rId29" Type="http://schemas.openxmlformats.org/officeDocument/2006/relationships/image" Target="../media/image50.png"/><Relationship Id="rId41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jpeg"/><Relationship Id="rId32" Type="http://schemas.openxmlformats.org/officeDocument/2006/relationships/image" Target="../media/image53.png"/><Relationship Id="rId37" Type="http://schemas.openxmlformats.org/officeDocument/2006/relationships/image" Target="../media/image58.jpeg"/><Relationship Id="rId40" Type="http://schemas.openxmlformats.org/officeDocument/2006/relationships/image" Target="../media/image61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57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jpeg"/><Relationship Id="rId27" Type="http://schemas.openxmlformats.org/officeDocument/2006/relationships/image" Target="../media/image48.png"/><Relationship Id="rId30" Type="http://schemas.openxmlformats.org/officeDocument/2006/relationships/image" Target="../media/image51.jpeg"/><Relationship Id="rId35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11" Type="http://schemas.openxmlformats.org/officeDocument/2006/relationships/image" Target="../media/image11.tif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92152B5-6B04-4447-B4AB-C4CAFDB956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/>
              <a:t>Rolynn</a:t>
            </a:r>
            <a:r>
              <a:rPr lang="en-US" dirty="0"/>
              <a:t> Larson, Fermin Rodriguez</a:t>
            </a:r>
          </a:p>
          <a:p>
            <a:r>
              <a:rPr lang="en-US" dirty="0"/>
              <a:t>Wednesday, August 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AA5297-B355-4779-A7A1-FD0D3B48EA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Customer-Centric Parts Ordering with </a:t>
            </a:r>
            <a:br>
              <a:rPr lang="en-US" dirty="0"/>
            </a:br>
            <a:r>
              <a:rPr lang="en-US" dirty="0"/>
              <a:t>JD Edwards EnterpriseOne Online Portal</a:t>
            </a:r>
          </a:p>
        </p:txBody>
      </p:sp>
    </p:spTree>
    <p:extLst>
      <p:ext uri="{BB962C8B-B14F-4D97-AF65-F5344CB8AC3E}">
        <p14:creationId xmlns:p14="http://schemas.microsoft.com/office/powerpoint/2010/main" val="262935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52D0BD-8C43-481A-8AD6-F363EB61CB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5397638"/>
            <a:ext cx="10515600" cy="812530"/>
          </a:xfrm>
        </p:spPr>
        <p:txBody>
          <a:bodyPr/>
          <a:lstStyle/>
          <a:p>
            <a:pPr lvl="0"/>
            <a:r>
              <a:rPr lang="en-US" sz="3200" dirty="0">
                <a:hlinkClick r:id="rId2"/>
              </a:rPr>
              <a:t>www.chartparts.com</a:t>
            </a:r>
            <a:endParaRPr lang="en-US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499284-094B-453B-8FE5-8BC3FF13D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Online portal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C847F-AE5A-4BEF-9CF6-94DE65A49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Key Functionality</a:t>
            </a:r>
          </a:p>
          <a:p>
            <a:pPr lvl="1"/>
            <a:r>
              <a:rPr lang="en-US" dirty="0"/>
              <a:t>Realtime JD Edwards integration</a:t>
            </a:r>
          </a:p>
          <a:p>
            <a:pPr lvl="1"/>
            <a:r>
              <a:rPr lang="en-US" dirty="0"/>
              <a:t>Visual Parts diagrams</a:t>
            </a:r>
          </a:p>
          <a:p>
            <a:pPr lvl="1"/>
            <a:r>
              <a:rPr lang="en-US" dirty="0"/>
              <a:t>Customer account management</a:t>
            </a:r>
          </a:p>
          <a:p>
            <a:pPr lvl="1"/>
            <a:r>
              <a:rPr lang="en-US" dirty="0"/>
              <a:t>Shipping Costs</a:t>
            </a:r>
          </a:p>
          <a:p>
            <a:pPr lvl="1"/>
            <a:r>
              <a:rPr lang="en-US" dirty="0"/>
              <a:t>Sales Tax</a:t>
            </a:r>
          </a:p>
          <a:p>
            <a:pPr lvl="1"/>
            <a:r>
              <a:rPr lang="en-US" dirty="0"/>
              <a:t>Customer Pricing</a:t>
            </a:r>
          </a:p>
          <a:p>
            <a:pPr lvl="1"/>
            <a:r>
              <a:rPr lang="en-US" dirty="0"/>
              <a:t>Availability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07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5CC1A-286B-4FFD-88FD-E705EF03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3902"/>
          </a:xfrm>
        </p:spPr>
        <p:txBody>
          <a:bodyPr/>
          <a:lstStyle/>
          <a:p>
            <a:r>
              <a:rPr lang="en-US" dirty="0"/>
              <a:t>Current Online Portal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BD8C9-19FB-4C1E-A360-D0E031AFB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723902"/>
            <a:ext cx="10801350" cy="60757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A859B-2BF2-41C8-AC5C-F859753AF4BA}"/>
              </a:ext>
            </a:extLst>
          </p:cNvPr>
          <p:cNvSpPr/>
          <p:nvPr/>
        </p:nvSpPr>
        <p:spPr>
          <a:xfrm>
            <a:off x="7305675" y="3267075"/>
            <a:ext cx="2724150" cy="2143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24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5CC1A-286B-4FFD-88FD-E705EF03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3902"/>
          </a:xfrm>
        </p:spPr>
        <p:txBody>
          <a:bodyPr/>
          <a:lstStyle/>
          <a:p>
            <a:r>
              <a:rPr lang="en-US" dirty="0"/>
              <a:t>Product Catalog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3DA8A2-DB6F-4CB2-9AE2-DB9E81451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68" y="723902"/>
            <a:ext cx="10799064" cy="60744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E7D693-56C1-44C9-A30B-E1EABD9803BD}"/>
              </a:ext>
            </a:extLst>
          </p:cNvPr>
          <p:cNvSpPr/>
          <p:nvPr/>
        </p:nvSpPr>
        <p:spPr>
          <a:xfrm>
            <a:off x="7515225" y="2952750"/>
            <a:ext cx="866775" cy="3524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3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5CC1A-286B-4FFD-88FD-E705EF03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3902"/>
          </a:xfrm>
        </p:spPr>
        <p:txBody>
          <a:bodyPr/>
          <a:lstStyle/>
          <a:p>
            <a:r>
              <a:rPr lang="en-US" dirty="0"/>
              <a:t>Product Detail Page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C9DD3-40A9-4616-9BAA-E4CB77E07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68" y="723902"/>
            <a:ext cx="10799064" cy="6074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0CF288-B2F0-4AE8-A042-E6E3DE84285B}"/>
              </a:ext>
            </a:extLst>
          </p:cNvPr>
          <p:cNvSpPr/>
          <p:nvPr/>
        </p:nvSpPr>
        <p:spPr>
          <a:xfrm>
            <a:off x="8658225" y="2419351"/>
            <a:ext cx="1028700" cy="571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25A45F-ECCA-4282-84F0-A836AFCCF365}"/>
              </a:ext>
            </a:extLst>
          </p:cNvPr>
          <p:cNvSpPr/>
          <p:nvPr/>
        </p:nvSpPr>
        <p:spPr>
          <a:xfrm>
            <a:off x="3438525" y="4657725"/>
            <a:ext cx="3943350" cy="1828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43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5CC1A-286B-4FFD-88FD-E705EF03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3902"/>
          </a:xfrm>
        </p:spPr>
        <p:txBody>
          <a:bodyPr/>
          <a:lstStyle/>
          <a:p>
            <a:r>
              <a:rPr lang="en-US" dirty="0"/>
              <a:t>Visual Parts Diagrams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359D5C-E880-4DC3-BB34-CB405B9CE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68" y="723902"/>
            <a:ext cx="10799064" cy="60744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8E58FC8B-5320-4553-83F8-2511D0CB0110}"/>
              </a:ext>
            </a:extLst>
          </p:cNvPr>
          <p:cNvSpPr/>
          <p:nvPr/>
        </p:nvSpPr>
        <p:spPr>
          <a:xfrm>
            <a:off x="11572875" y="5581650"/>
            <a:ext cx="552450" cy="1216725"/>
          </a:xfrm>
          <a:prstGeom prst="downArrow">
            <a:avLst>
              <a:gd name="adj1" fmla="val 50000"/>
              <a:gd name="adj2" fmla="val 6914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08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5CC1A-286B-4FFD-88FD-E705EF03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3902"/>
          </a:xfrm>
        </p:spPr>
        <p:txBody>
          <a:bodyPr/>
          <a:lstStyle/>
          <a:p>
            <a:r>
              <a:rPr lang="en-US" dirty="0"/>
              <a:t>Visual Parts Diagrams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8E1E2-4406-4218-8D1F-4C64A8BA9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68" y="723902"/>
            <a:ext cx="10799064" cy="60744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8C6C748-EE9C-4960-A220-C49F31726E56}"/>
              </a:ext>
            </a:extLst>
          </p:cNvPr>
          <p:cNvSpPr/>
          <p:nvPr/>
        </p:nvSpPr>
        <p:spPr>
          <a:xfrm>
            <a:off x="4805363" y="3345655"/>
            <a:ext cx="257175" cy="2571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1BCD913-B531-4C55-8066-EC669A8B0E9A}"/>
              </a:ext>
            </a:extLst>
          </p:cNvPr>
          <p:cNvSpPr/>
          <p:nvPr/>
        </p:nvSpPr>
        <p:spPr>
          <a:xfrm>
            <a:off x="4805362" y="4198144"/>
            <a:ext cx="257175" cy="2571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E7B68F-D8B2-4972-8F7B-6A101DAC8616}"/>
              </a:ext>
            </a:extLst>
          </p:cNvPr>
          <p:cNvSpPr/>
          <p:nvPr/>
        </p:nvSpPr>
        <p:spPr>
          <a:xfrm>
            <a:off x="4805361" y="5050633"/>
            <a:ext cx="257175" cy="2571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3191FF-ED3B-4012-8399-F0E470990175}"/>
              </a:ext>
            </a:extLst>
          </p:cNvPr>
          <p:cNvSpPr/>
          <p:nvPr/>
        </p:nvSpPr>
        <p:spPr>
          <a:xfrm>
            <a:off x="4805360" y="5884065"/>
            <a:ext cx="257175" cy="2571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88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5CC1A-286B-4FFD-88FD-E705EF03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3902"/>
          </a:xfrm>
        </p:spPr>
        <p:txBody>
          <a:bodyPr/>
          <a:lstStyle/>
          <a:p>
            <a:r>
              <a:rPr lang="en-US" dirty="0"/>
              <a:t>Shopping Cart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C50D1C-71C2-4B05-A59E-CB16EC022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68" y="723902"/>
            <a:ext cx="10799064" cy="60744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C10A6B-4451-4FEB-97F5-0F2E6551B121}"/>
              </a:ext>
            </a:extLst>
          </p:cNvPr>
          <p:cNvSpPr/>
          <p:nvPr/>
        </p:nvSpPr>
        <p:spPr>
          <a:xfrm>
            <a:off x="8743949" y="1952625"/>
            <a:ext cx="2428875" cy="12572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8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2D62FAAD-C6A0-4E2E-A9FF-18910D642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4" y="0"/>
            <a:ext cx="5299364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836B781-0FB3-4CE1-BE16-261301A9FF5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Premier Group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4EAA9B-E6A8-4F83-B56E-FEDDB4E629E3}"/>
              </a:ext>
            </a:extLst>
          </p:cNvPr>
          <p:cNvSpPr txBox="1">
            <a:spLocks/>
          </p:cNvSpPr>
          <p:nvPr/>
        </p:nvSpPr>
        <p:spPr>
          <a:xfrm>
            <a:off x="1636006" y="1690688"/>
            <a:ext cx="5256628" cy="754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Premier is a solutions provider with a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26+ year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history of delivering business solutions in the U.S. and internationally, specializing in JD Edwards ERP solutions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2D30D6-618C-436F-A361-724505CD8123}"/>
              </a:ext>
            </a:extLst>
          </p:cNvPr>
          <p:cNvSpPr txBox="1">
            <a:spLocks/>
          </p:cNvSpPr>
          <p:nvPr/>
        </p:nvSpPr>
        <p:spPr>
          <a:xfrm>
            <a:off x="1636006" y="2526752"/>
            <a:ext cx="5256628" cy="763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Network of offices and professionals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United States- Miami, Florida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International- Canada and Latin America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2D3851-FFD0-49E5-B3F2-D8B2862A3C65}"/>
              </a:ext>
            </a:extLst>
          </p:cNvPr>
          <p:cNvSpPr txBox="1">
            <a:spLocks/>
          </p:cNvSpPr>
          <p:nvPr/>
        </p:nvSpPr>
        <p:spPr>
          <a:xfrm>
            <a:off x="1636006" y="3485753"/>
            <a:ext cx="5954616" cy="399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Oracle Gold Partner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00BB96-1D43-4BE0-BDBF-32FC063F5425}"/>
              </a:ext>
            </a:extLst>
          </p:cNvPr>
          <p:cNvSpPr txBox="1">
            <a:spLocks/>
          </p:cNvSpPr>
          <p:nvPr/>
        </p:nvSpPr>
        <p:spPr>
          <a:xfrm>
            <a:off x="1636006" y="4086818"/>
            <a:ext cx="5256628" cy="1503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Software Developer of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SmarterCommerce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Unified Commerce Solutions</a:t>
            </a:r>
          </a:p>
          <a:p>
            <a:pPr lvl="1"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Assisted over 225 customers worldwide</a:t>
            </a:r>
          </a:p>
          <a:p>
            <a:pPr lvl="1"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 300 JD Edwards projects across in broad range of industries including home builders, wholesale distributors, manufacturers and retailers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748CC4D-0660-46EC-9429-021A686B0300}"/>
              </a:ext>
            </a:extLst>
          </p:cNvPr>
          <p:cNvSpPr txBox="1">
            <a:spLocks/>
          </p:cNvSpPr>
          <p:nvPr/>
        </p:nvSpPr>
        <p:spPr>
          <a:xfrm>
            <a:off x="1636006" y="5590401"/>
            <a:ext cx="5256628" cy="4142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Specialized in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rapid deployment of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SmarterCommerce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based on integration with JD Edwards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88C767-D581-4068-BA78-A333A5FA95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83" y="3391335"/>
            <a:ext cx="1465678" cy="4142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686863-00F7-4EDE-A896-2C4DB9576509}"/>
              </a:ext>
            </a:extLst>
          </p:cNvPr>
          <p:cNvSpPr/>
          <p:nvPr/>
        </p:nvSpPr>
        <p:spPr>
          <a:xfrm rot="2700000">
            <a:off x="1054222" y="1846460"/>
            <a:ext cx="365760" cy="365760"/>
          </a:xfrm>
          <a:prstGeom prst="rect">
            <a:avLst/>
          </a:prstGeom>
          <a:noFill/>
          <a:ln>
            <a:solidFill>
              <a:srgbClr val="02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134098-4917-4C6A-94A8-1FF9C3BBB0C4}"/>
              </a:ext>
            </a:extLst>
          </p:cNvPr>
          <p:cNvSpPr/>
          <p:nvPr/>
        </p:nvSpPr>
        <p:spPr>
          <a:xfrm rot="2700000">
            <a:off x="1054223" y="2602503"/>
            <a:ext cx="365760" cy="365760"/>
          </a:xfrm>
          <a:prstGeom prst="rect">
            <a:avLst/>
          </a:prstGeom>
          <a:noFill/>
          <a:ln>
            <a:solidFill>
              <a:srgbClr val="02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4A9CAC-A63E-4DCB-A4AD-AA4C16DB3915}"/>
              </a:ext>
            </a:extLst>
          </p:cNvPr>
          <p:cNvSpPr/>
          <p:nvPr/>
        </p:nvSpPr>
        <p:spPr>
          <a:xfrm rot="2700000">
            <a:off x="1054224" y="3502589"/>
            <a:ext cx="365760" cy="365760"/>
          </a:xfrm>
          <a:prstGeom prst="rect">
            <a:avLst/>
          </a:prstGeom>
          <a:noFill/>
          <a:ln>
            <a:solidFill>
              <a:srgbClr val="02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01658B-4158-46A1-ACD2-36A6490EEF5F}"/>
              </a:ext>
            </a:extLst>
          </p:cNvPr>
          <p:cNvSpPr/>
          <p:nvPr/>
        </p:nvSpPr>
        <p:spPr>
          <a:xfrm rot="2700000">
            <a:off x="1054222" y="4162570"/>
            <a:ext cx="365760" cy="365760"/>
          </a:xfrm>
          <a:prstGeom prst="rect">
            <a:avLst/>
          </a:prstGeom>
          <a:noFill/>
          <a:ln>
            <a:solidFill>
              <a:srgbClr val="02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DAC4A4-2793-4C1F-9719-892E49C35F19}"/>
              </a:ext>
            </a:extLst>
          </p:cNvPr>
          <p:cNvSpPr/>
          <p:nvPr/>
        </p:nvSpPr>
        <p:spPr>
          <a:xfrm rot="2700000">
            <a:off x="1054223" y="5666152"/>
            <a:ext cx="365760" cy="365760"/>
          </a:xfrm>
          <a:prstGeom prst="rect">
            <a:avLst/>
          </a:prstGeom>
          <a:noFill/>
          <a:ln>
            <a:solidFill>
              <a:srgbClr val="02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6" descr="A picture containing object&#10;&#10;Description automatically generated">
            <a:extLst>
              <a:ext uri="{FF2B5EF4-FFF2-40B4-BE49-F238E27FC236}">
                <a16:creationId xmlns:a16="http://schemas.microsoft.com/office/drawing/2014/main" id="{3086847F-DAC9-4CA8-9C9D-A37196133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650" y="6396078"/>
            <a:ext cx="1046286" cy="2811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E3E100-40E6-41F0-8909-5CA36D97D5D9}"/>
              </a:ext>
            </a:extLst>
          </p:cNvPr>
          <p:cNvSpPr/>
          <p:nvPr/>
        </p:nvSpPr>
        <p:spPr>
          <a:xfrm>
            <a:off x="0" y="-7746"/>
            <a:ext cx="6892634" cy="264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6DFF52-A1DC-4422-B00C-966AF0FC1BE1}"/>
              </a:ext>
            </a:extLst>
          </p:cNvPr>
          <p:cNvSpPr/>
          <p:nvPr/>
        </p:nvSpPr>
        <p:spPr>
          <a:xfrm>
            <a:off x="0" y="6454415"/>
            <a:ext cx="6892634" cy="399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26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13CC3-DB0E-4376-9769-44D56358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48" y="90684"/>
            <a:ext cx="11548857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Leading Companies are Choosing SmarterCommerce</a:t>
            </a:r>
            <a:br>
              <a:rPr lang="en-US" dirty="0"/>
            </a:br>
            <a:r>
              <a:rPr lang="en-US" sz="2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 120 JD Edwards Customers and Growing at 20%+ per Year 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67" name="Picture 4" descr="life-extension">
            <a:extLst>
              <a:ext uri="{FF2B5EF4-FFF2-40B4-BE49-F238E27FC236}">
                <a16:creationId xmlns:a16="http://schemas.microsoft.com/office/drawing/2014/main" id="{D537D850-888A-4246-9614-67B0EA462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0" b="33920"/>
          <a:stretch/>
        </p:blipFill>
        <p:spPr bwMode="auto">
          <a:xfrm>
            <a:off x="4246211" y="1716737"/>
            <a:ext cx="1304459" cy="4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" descr="sennheiser">
            <a:extLst>
              <a:ext uri="{FF2B5EF4-FFF2-40B4-BE49-F238E27FC236}">
                <a16:creationId xmlns:a16="http://schemas.microsoft.com/office/drawing/2014/main" id="{9F55F76D-03D2-407A-A56B-792C53649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6" b="38336"/>
          <a:stretch/>
        </p:blipFill>
        <p:spPr bwMode="auto">
          <a:xfrm>
            <a:off x="485429" y="2426472"/>
            <a:ext cx="1801129" cy="42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" descr="harper-collins">
            <a:extLst>
              <a:ext uri="{FF2B5EF4-FFF2-40B4-BE49-F238E27FC236}">
                <a16:creationId xmlns:a16="http://schemas.microsoft.com/office/drawing/2014/main" id="{D1FED37A-CB21-4943-A409-AF99623FB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827" y="1399469"/>
            <a:ext cx="735818" cy="73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2" descr="johnson-outdoor">
            <a:extLst>
              <a:ext uri="{FF2B5EF4-FFF2-40B4-BE49-F238E27FC236}">
                <a16:creationId xmlns:a16="http://schemas.microsoft.com/office/drawing/2014/main" id="{84A8C65B-F9DD-44C2-BCA2-D698031C4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 b="21645"/>
          <a:stretch/>
        </p:blipFill>
        <p:spPr bwMode="auto">
          <a:xfrm>
            <a:off x="8062966" y="2447947"/>
            <a:ext cx="1125919" cy="63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4" descr="farmer-brothers">
            <a:extLst>
              <a:ext uri="{FF2B5EF4-FFF2-40B4-BE49-F238E27FC236}">
                <a16:creationId xmlns:a16="http://schemas.microsoft.com/office/drawing/2014/main" id="{6FE378AC-BDEC-4B3B-896B-0D45FCBF2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71" y="4413719"/>
            <a:ext cx="999309" cy="99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0" descr="carolina-biological">
            <a:extLst>
              <a:ext uri="{FF2B5EF4-FFF2-40B4-BE49-F238E27FC236}">
                <a16:creationId xmlns:a16="http://schemas.microsoft.com/office/drawing/2014/main" id="{90D87AC2-4151-4FD8-B143-3EC3C88DB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06" y="2707337"/>
            <a:ext cx="1147571" cy="11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30" descr="amsoil">
            <a:extLst>
              <a:ext uri="{FF2B5EF4-FFF2-40B4-BE49-F238E27FC236}">
                <a16:creationId xmlns:a16="http://schemas.microsoft.com/office/drawing/2014/main" id="{ACF3C5F5-585C-4D6A-AE93-89673E0F7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938" y="2405025"/>
            <a:ext cx="952238" cy="95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0" descr="stoner">
            <a:extLst>
              <a:ext uri="{FF2B5EF4-FFF2-40B4-BE49-F238E27FC236}">
                <a16:creationId xmlns:a16="http://schemas.microsoft.com/office/drawing/2014/main" id="{E546D798-9DE1-4786-8BFB-E551AE215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1" y="3695077"/>
            <a:ext cx="1193033" cy="119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8" descr="great-dane-trailers">
            <a:extLst>
              <a:ext uri="{FF2B5EF4-FFF2-40B4-BE49-F238E27FC236}">
                <a16:creationId xmlns:a16="http://schemas.microsoft.com/office/drawing/2014/main" id="{836D75AA-D839-4787-B1EA-861A48FA8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926" y="4783549"/>
            <a:ext cx="1204053" cy="120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0" descr="darley">
            <a:extLst>
              <a:ext uri="{FF2B5EF4-FFF2-40B4-BE49-F238E27FC236}">
                <a16:creationId xmlns:a16="http://schemas.microsoft.com/office/drawing/2014/main" id="{9AD0D00A-030F-4813-B0D0-F13C33A3B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572" y="5588727"/>
            <a:ext cx="649562" cy="71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4" descr="assa-abloy">
            <a:extLst>
              <a:ext uri="{FF2B5EF4-FFF2-40B4-BE49-F238E27FC236}">
                <a16:creationId xmlns:a16="http://schemas.microsoft.com/office/drawing/2014/main" id="{7C55ED73-BC31-4940-9B68-5C0650BA5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6" b="37446"/>
          <a:stretch/>
        </p:blipFill>
        <p:spPr bwMode="auto">
          <a:xfrm>
            <a:off x="2115199" y="4058813"/>
            <a:ext cx="1532047" cy="38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E6612B9-A919-4911-BD6B-3203E10228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069" y="4291594"/>
            <a:ext cx="886968" cy="64172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FE857EE-E887-4C7C-94B1-0860C73575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312" y="5947440"/>
            <a:ext cx="1444550" cy="37738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AB306EE-8FBF-4C61-8C9B-3F11A446AF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99" y="2721463"/>
            <a:ext cx="1024961" cy="538594"/>
          </a:xfrm>
          <a:prstGeom prst="rect">
            <a:avLst/>
          </a:prstGeom>
        </p:spPr>
      </p:pic>
      <p:pic>
        <p:nvPicPr>
          <p:cNvPr id="81" name="Picture 2" descr="Image result for air liquide">
            <a:extLst>
              <a:ext uri="{FF2B5EF4-FFF2-40B4-BE49-F238E27FC236}">
                <a16:creationId xmlns:a16="http://schemas.microsoft.com/office/drawing/2014/main" id="{1A7C9F7A-479B-4A77-BD71-A2CEA15D0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635" y="5604897"/>
            <a:ext cx="886968" cy="8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7F77661-79AA-4C04-8624-5BE563490B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92" y="3599896"/>
            <a:ext cx="886968" cy="353913"/>
          </a:xfrm>
          <a:prstGeom prst="rect">
            <a:avLst/>
          </a:prstGeom>
        </p:spPr>
      </p:pic>
      <p:pic>
        <p:nvPicPr>
          <p:cNvPr id="83" name="Picture 6" descr="Related image">
            <a:extLst>
              <a:ext uri="{FF2B5EF4-FFF2-40B4-BE49-F238E27FC236}">
                <a16:creationId xmlns:a16="http://schemas.microsoft.com/office/drawing/2014/main" id="{D3571EBD-0A8E-4EC2-9DFE-E7D6BD325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685" y="4484599"/>
            <a:ext cx="1352748" cy="46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36B61D9-AB8F-40DF-859F-D787F66676D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9" y="5854380"/>
            <a:ext cx="1190160" cy="33800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E724205-4CA3-4F4F-BC26-83CBB1ED99AF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62" y="3334442"/>
            <a:ext cx="819928" cy="57427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00C0179A-3768-431D-B16B-F6FAAE64E066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71" y="5954019"/>
            <a:ext cx="1679723" cy="353807"/>
          </a:xfrm>
          <a:prstGeom prst="rect">
            <a:avLst/>
          </a:prstGeom>
        </p:spPr>
      </p:pic>
      <p:pic>
        <p:nvPicPr>
          <p:cNvPr id="87" name="Picture 2" descr="http://www.sbomh.com/documents/documentview.ashx?ID=d4e7082e-1fe4-4d88-a9d7-a6a50101428b&amp;inline=true">
            <a:extLst>
              <a:ext uri="{FF2B5EF4-FFF2-40B4-BE49-F238E27FC236}">
                <a16:creationId xmlns:a16="http://schemas.microsoft.com/office/drawing/2014/main" id="{844A9BD6-6551-4F0E-B0B0-03A83DD4D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4241" y="3318040"/>
            <a:ext cx="1452669" cy="3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 descr="http://www.gowanco.com/_ui/skin/img/gowan-logo-2x.png">
            <a:extLst>
              <a:ext uri="{FF2B5EF4-FFF2-40B4-BE49-F238E27FC236}">
                <a16:creationId xmlns:a16="http://schemas.microsoft.com/office/drawing/2014/main" id="{0836468C-7668-4CED-9382-882521FD4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271" y="4472264"/>
            <a:ext cx="1289586" cy="29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" descr="http://www.parexusa.com/img/logo/parexusa_logo_rgb.jpg">
            <a:extLst>
              <a:ext uri="{FF2B5EF4-FFF2-40B4-BE49-F238E27FC236}">
                <a16:creationId xmlns:a16="http://schemas.microsoft.com/office/drawing/2014/main" id="{6D0E4FD7-B6E5-453A-8D4D-85B192CB1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758" y="4144812"/>
            <a:ext cx="1540204" cy="2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10" descr="https://s3.amazonaws.com/manufacturer_logos/KOA+Horizontal.jpg">
            <a:extLst>
              <a:ext uri="{FF2B5EF4-FFF2-40B4-BE49-F238E27FC236}">
                <a16:creationId xmlns:a16="http://schemas.microsoft.com/office/drawing/2014/main" id="{8DA9C999-1FA1-4436-B385-6A52B79B4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08" y="5432111"/>
            <a:ext cx="1351319" cy="34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C083E48-94AB-482D-A6A5-A025D2E656B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7846" y="2252058"/>
            <a:ext cx="1125919" cy="429740"/>
          </a:xfrm>
          <a:prstGeom prst="rect">
            <a:avLst/>
          </a:prstGeom>
        </p:spPr>
      </p:pic>
      <p:sp>
        <p:nvSpPr>
          <p:cNvPr id="92" name="AutoShape 4" descr="Image result for omron logo image">
            <a:extLst>
              <a:ext uri="{FF2B5EF4-FFF2-40B4-BE49-F238E27FC236}">
                <a16:creationId xmlns:a16="http://schemas.microsoft.com/office/drawing/2014/main" id="{4A0C3785-E6BA-41E9-8E96-E9519A4595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87292" y="332837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F18B8298-92DA-483F-B283-9A9CC7891931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639" y="3976088"/>
            <a:ext cx="1330667" cy="3316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05EF5A5-68A8-4ED2-8B31-DCB60AF1A37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39727" y="1545243"/>
            <a:ext cx="725751" cy="72575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8ACF3D80-3787-4C01-8B66-B86F15FB5D19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164" y="4818606"/>
            <a:ext cx="1450587" cy="390659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29360CBD-828D-436D-B0A3-9D385D308D63}"/>
              </a:ext>
            </a:extLst>
          </p:cNvPr>
          <p:cNvSpPr/>
          <p:nvPr/>
        </p:nvSpPr>
        <p:spPr>
          <a:xfrm>
            <a:off x="9433393" y="1624598"/>
            <a:ext cx="1557477" cy="573819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5E335D4-3710-4E51-9408-9D1C44D0B6C5}"/>
              </a:ext>
            </a:extLst>
          </p:cNvPr>
          <p:cNvSpPr/>
          <p:nvPr/>
        </p:nvSpPr>
        <p:spPr>
          <a:xfrm>
            <a:off x="6108441" y="3356435"/>
            <a:ext cx="1795277" cy="89042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FFFDE9D-D105-4E62-B678-0EA51A1AEF61}"/>
              </a:ext>
            </a:extLst>
          </p:cNvPr>
          <p:cNvSpPr/>
          <p:nvPr/>
        </p:nvSpPr>
        <p:spPr>
          <a:xfrm>
            <a:off x="10691847" y="2749118"/>
            <a:ext cx="1024962" cy="758204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2095C4F-5B74-4481-B487-342706845452}"/>
              </a:ext>
            </a:extLst>
          </p:cNvPr>
          <p:cNvSpPr/>
          <p:nvPr/>
        </p:nvSpPr>
        <p:spPr>
          <a:xfrm>
            <a:off x="6275027" y="1760732"/>
            <a:ext cx="1254337" cy="749108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D12F31B-49C2-4579-A2AE-480268DE2244}"/>
              </a:ext>
            </a:extLst>
          </p:cNvPr>
          <p:cNvSpPr/>
          <p:nvPr/>
        </p:nvSpPr>
        <p:spPr>
          <a:xfrm>
            <a:off x="10148490" y="5128370"/>
            <a:ext cx="1529907" cy="543385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00138AC-0758-4B9A-BA61-DE1AD36AEC4E}"/>
              </a:ext>
            </a:extLst>
          </p:cNvPr>
          <p:cNvSpPr/>
          <p:nvPr/>
        </p:nvSpPr>
        <p:spPr>
          <a:xfrm>
            <a:off x="5455756" y="5863261"/>
            <a:ext cx="1673766" cy="47843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" name="Picture 2" descr="InsidePlastics PDF">
            <a:extLst>
              <a:ext uri="{FF2B5EF4-FFF2-40B4-BE49-F238E27FC236}">
                <a16:creationId xmlns:a16="http://schemas.microsoft.com/office/drawing/2014/main" id="{876C5199-3EE2-43F5-8E3F-1A5641D57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25" y="1609764"/>
            <a:ext cx="1147571" cy="74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154F30EB-D213-4639-807C-9DCE2856E7B0}"/>
              </a:ext>
            </a:extLst>
          </p:cNvPr>
          <p:cNvSpPr/>
          <p:nvPr/>
        </p:nvSpPr>
        <p:spPr>
          <a:xfrm>
            <a:off x="852565" y="1586243"/>
            <a:ext cx="1557477" cy="686378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0372CA22-59D4-41C4-BB81-DED104BF8AC3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7541" y="2771330"/>
            <a:ext cx="1692564" cy="42167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0182002C-B236-4C02-91C1-FD8A52363EE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919725" y="4988779"/>
            <a:ext cx="896222" cy="625593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CC23E373-6E74-4C5A-B493-700F18E4CB24}"/>
              </a:ext>
            </a:extLst>
          </p:cNvPr>
          <p:cNvSpPr/>
          <p:nvPr/>
        </p:nvSpPr>
        <p:spPr>
          <a:xfrm>
            <a:off x="3482537" y="4776352"/>
            <a:ext cx="2196368" cy="693287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2" descr="Orapharma">
            <a:extLst>
              <a:ext uri="{FF2B5EF4-FFF2-40B4-BE49-F238E27FC236}">
                <a16:creationId xmlns:a16="http://schemas.microsoft.com/office/drawing/2014/main" id="{5A1C5EC4-F3BB-4753-85E1-6BE442590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804" y="3353507"/>
            <a:ext cx="1401834" cy="17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0768052-E127-4EAC-9D2E-50050EA7B247}"/>
              </a:ext>
            </a:extLst>
          </p:cNvPr>
          <p:cNvPicPr>
            <a:picLocks noChangeAspect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118" y="5121145"/>
            <a:ext cx="1026848" cy="450618"/>
          </a:xfrm>
          <a:prstGeom prst="rect">
            <a:avLst/>
          </a:prstGeom>
        </p:spPr>
      </p:pic>
      <p:pic>
        <p:nvPicPr>
          <p:cNvPr id="111" name="Picture 4" descr="Related image">
            <a:extLst>
              <a:ext uri="{FF2B5EF4-FFF2-40B4-BE49-F238E27FC236}">
                <a16:creationId xmlns:a16="http://schemas.microsoft.com/office/drawing/2014/main" id="{83BD68F2-DDFA-4DF8-AA28-AED904D1A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421" y="2808800"/>
            <a:ext cx="863600" cy="63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6" descr="Image result for Bull Moose logo">
            <a:extLst>
              <a:ext uri="{FF2B5EF4-FFF2-40B4-BE49-F238E27FC236}">
                <a16:creationId xmlns:a16="http://schemas.microsoft.com/office/drawing/2014/main" id="{22C88768-64F3-48C8-BC4C-D2AE8854A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64" y="4827945"/>
            <a:ext cx="2009485" cy="54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8" descr="Related image">
            <a:extLst>
              <a:ext uri="{FF2B5EF4-FFF2-40B4-BE49-F238E27FC236}">
                <a16:creationId xmlns:a16="http://schemas.microsoft.com/office/drawing/2014/main" id="{FB417994-E091-4F4C-86EC-CF7B2E1F5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6" t="30864" r="11156" b="30864"/>
          <a:stretch/>
        </p:blipFill>
        <p:spPr bwMode="auto">
          <a:xfrm>
            <a:off x="9481312" y="1603922"/>
            <a:ext cx="1515400" cy="57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82663396-F83C-4974-98F4-AD82F42201B5}"/>
              </a:ext>
            </a:extLst>
          </p:cNvPr>
          <p:cNvSpPr/>
          <p:nvPr/>
        </p:nvSpPr>
        <p:spPr>
          <a:xfrm>
            <a:off x="416095" y="4776352"/>
            <a:ext cx="1532047" cy="48985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" name="Picture 12" descr="Image result for columbia pipe logo">
            <a:extLst>
              <a:ext uri="{FF2B5EF4-FFF2-40B4-BE49-F238E27FC236}">
                <a16:creationId xmlns:a16="http://schemas.microsoft.com/office/drawing/2014/main" id="{A5BEF38C-0780-4B0D-82E1-007AE400C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201" y="3260057"/>
            <a:ext cx="1645829" cy="10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4" descr="Image result for rapala logo">
            <a:extLst>
              <a:ext uri="{FF2B5EF4-FFF2-40B4-BE49-F238E27FC236}">
                <a16:creationId xmlns:a16="http://schemas.microsoft.com/office/drawing/2014/main" id="{335DE7F5-9677-4AB6-8E62-0274CF06D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8" r="2753" b="33088"/>
          <a:stretch/>
        </p:blipFill>
        <p:spPr bwMode="auto">
          <a:xfrm>
            <a:off x="10211053" y="5155754"/>
            <a:ext cx="1404781" cy="48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6" descr="Image result for king ranch logo">
            <a:extLst>
              <a:ext uri="{FF2B5EF4-FFF2-40B4-BE49-F238E27FC236}">
                <a16:creationId xmlns:a16="http://schemas.microsoft.com/office/drawing/2014/main" id="{A83F7F4A-EB51-49CC-9EFC-3F7B44995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09" y="1673540"/>
            <a:ext cx="1452669" cy="52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8" descr="Image result for mersen logo">
            <a:extLst>
              <a:ext uri="{FF2B5EF4-FFF2-40B4-BE49-F238E27FC236}">
                <a16:creationId xmlns:a16="http://schemas.microsoft.com/office/drawing/2014/main" id="{11462A58-7532-4537-B285-83866E160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347" y="5900416"/>
            <a:ext cx="1572567" cy="42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0" descr="Image result for mizuno logo">
            <a:extLst>
              <a:ext uri="{FF2B5EF4-FFF2-40B4-BE49-F238E27FC236}">
                <a16:creationId xmlns:a16="http://schemas.microsoft.com/office/drawing/2014/main" id="{7F27DFE3-016A-482F-B4C9-87DC5DB14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51" y="1838675"/>
            <a:ext cx="1072089" cy="5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482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CA53889-1E91-44BF-BB3A-533F1F5CD69E}"/>
              </a:ext>
            </a:extLst>
          </p:cNvPr>
          <p:cNvGrpSpPr/>
          <p:nvPr/>
        </p:nvGrpSpPr>
        <p:grpSpPr>
          <a:xfrm>
            <a:off x="1513129" y="1441718"/>
            <a:ext cx="9165741" cy="4324742"/>
            <a:chOff x="1181555" y="1686635"/>
            <a:chExt cx="9165741" cy="4324742"/>
          </a:xfrm>
        </p:grpSpPr>
        <p:pic>
          <p:nvPicPr>
            <p:cNvPr id="54" name="Picture 53" descr="A circuit board&#10;&#10;Description automatically generated">
              <a:extLst>
                <a:ext uri="{FF2B5EF4-FFF2-40B4-BE49-F238E27FC236}">
                  <a16:creationId xmlns:a16="http://schemas.microsoft.com/office/drawing/2014/main" id="{2E1C1CF9-3283-40B7-98F0-D351276B1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300" y="1772101"/>
              <a:ext cx="8835996" cy="4239276"/>
            </a:xfrm>
            <a:prstGeom prst="rect">
              <a:avLst/>
            </a:prstGeom>
          </p:spPr>
        </p:pic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id="{5F3B8296-5D63-4418-B4DA-63F57D716D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 rot="1776189">
              <a:off x="7863573" y="4049484"/>
              <a:ext cx="896202" cy="194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4BB5796-498D-4C91-85D8-AB62BA9B3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057">
              <a:off x="1181555" y="3078611"/>
              <a:ext cx="1646667" cy="377847"/>
            </a:xfrm>
            <a:prstGeom prst="rect">
              <a:avLst/>
            </a:prstGeom>
          </p:spPr>
        </p:pic>
        <p:pic>
          <p:nvPicPr>
            <p:cNvPr id="31" name="Picture 11">
              <a:extLst>
                <a:ext uri="{FF2B5EF4-FFF2-40B4-BE49-F238E27FC236}">
                  <a16:creationId xmlns:a16="http://schemas.microsoft.com/office/drawing/2014/main" id="{62A27C07-19E7-4CAD-A337-214B3E678F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 rot="19814197">
              <a:off x="5098163" y="1909558"/>
              <a:ext cx="963795" cy="247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FE574CD-F333-4BEB-AF45-994061E10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94021" y="1686635"/>
              <a:ext cx="801803" cy="44818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613CC3-DB0E-4376-9769-44D56358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08" y="237231"/>
            <a:ext cx="10515600" cy="1146575"/>
          </a:xfrm>
        </p:spPr>
        <p:txBody>
          <a:bodyPr/>
          <a:lstStyle/>
          <a:p>
            <a:r>
              <a:rPr lang="en-U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SmarterCommerce Overview</a:t>
            </a:r>
          </a:p>
        </p:txBody>
      </p:sp>
      <p:sp>
        <p:nvSpPr>
          <p:cNvPr id="27" name="Pentagon 33">
            <a:extLst>
              <a:ext uri="{FF2B5EF4-FFF2-40B4-BE49-F238E27FC236}">
                <a16:creationId xmlns:a16="http://schemas.microsoft.com/office/drawing/2014/main" id="{A706F47C-6004-487D-94F5-B21FD6703E55}"/>
              </a:ext>
            </a:extLst>
          </p:cNvPr>
          <p:cNvSpPr/>
          <p:nvPr/>
        </p:nvSpPr>
        <p:spPr bwMode="auto">
          <a:xfrm>
            <a:off x="2640416" y="1649678"/>
            <a:ext cx="2743200" cy="934810"/>
          </a:xfrm>
          <a:prstGeom prst="rect">
            <a:avLst/>
          </a:prstGeom>
          <a:noFill/>
          <a:ln w="3175" cap="flat" cmpd="sng" algn="ctr">
            <a:solidFill>
              <a:srgbClr val="023A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1440" tIns="91440" rIns="91440" bIns="91440" anchor="ctr"/>
          <a:lstStyle/>
          <a:p>
            <a:pPr eaLnBrk="1" hangingPunct="1"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Payment Processing</a:t>
            </a:r>
          </a:p>
          <a:p>
            <a:pPr eaLnBrk="1" hangingPunct="1"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World-class integrated payment platform to reach your customers with their preferred payment method</a:t>
            </a:r>
          </a:p>
        </p:txBody>
      </p:sp>
      <p:sp>
        <p:nvSpPr>
          <p:cNvPr id="34" name="Pentagon 33">
            <a:extLst>
              <a:ext uri="{FF2B5EF4-FFF2-40B4-BE49-F238E27FC236}">
                <a16:creationId xmlns:a16="http://schemas.microsoft.com/office/drawing/2014/main" id="{88AFD89D-5106-4B47-BBE5-79B2412F8D8F}"/>
              </a:ext>
            </a:extLst>
          </p:cNvPr>
          <p:cNvSpPr/>
          <p:nvPr/>
        </p:nvSpPr>
        <p:spPr bwMode="auto">
          <a:xfrm>
            <a:off x="440496" y="4773364"/>
            <a:ext cx="2570936" cy="1087050"/>
          </a:xfrm>
          <a:prstGeom prst="rect">
            <a:avLst/>
          </a:prstGeom>
          <a:solidFill>
            <a:srgbClr val="EE562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1440" tIns="91440" rIns="91440" bIns="91440" anchor="ctr"/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Ecommerce</a:t>
            </a:r>
          </a:p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JD Edwards Ecommerce web store platform to deliver the ideal solution for all your organization’s B2B and B2C needs </a:t>
            </a:r>
          </a:p>
        </p:txBody>
      </p:sp>
      <p:sp>
        <p:nvSpPr>
          <p:cNvPr id="35" name="Pentagon 33">
            <a:extLst>
              <a:ext uri="{FF2B5EF4-FFF2-40B4-BE49-F238E27FC236}">
                <a16:creationId xmlns:a16="http://schemas.microsoft.com/office/drawing/2014/main" id="{713EE0D0-BE37-47C1-9A5E-1F7067C4649A}"/>
              </a:ext>
            </a:extLst>
          </p:cNvPr>
          <p:cNvSpPr/>
          <p:nvPr/>
        </p:nvSpPr>
        <p:spPr bwMode="auto">
          <a:xfrm>
            <a:off x="9230732" y="1649678"/>
            <a:ext cx="2394614" cy="835450"/>
          </a:xfrm>
          <a:prstGeom prst="rect">
            <a:avLst/>
          </a:prstGeom>
          <a:noFill/>
          <a:ln w="3175" cap="flat" cmpd="sng" algn="ctr">
            <a:solidFill>
              <a:srgbClr val="023A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1440" tIns="91440" rIns="91440" bIns="91440" anchor="ctr"/>
          <a:lstStyle/>
          <a:p>
            <a:pPr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Retail Point of Sale (POS)</a:t>
            </a:r>
          </a:p>
          <a:p>
            <a:pPr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Enabling retail commerce through JD Edwards integrated POS solutions</a:t>
            </a:r>
          </a:p>
        </p:txBody>
      </p:sp>
      <p:sp>
        <p:nvSpPr>
          <p:cNvPr id="36" name="Pentagon 33">
            <a:extLst>
              <a:ext uri="{FF2B5EF4-FFF2-40B4-BE49-F238E27FC236}">
                <a16:creationId xmlns:a16="http://schemas.microsoft.com/office/drawing/2014/main" id="{30032976-6E9E-4422-A516-EF6E6D29628A}"/>
              </a:ext>
            </a:extLst>
          </p:cNvPr>
          <p:cNvSpPr/>
          <p:nvPr/>
        </p:nvSpPr>
        <p:spPr bwMode="auto">
          <a:xfrm>
            <a:off x="8969214" y="4867317"/>
            <a:ext cx="2342868" cy="1087050"/>
          </a:xfrm>
          <a:prstGeom prst="rect">
            <a:avLst/>
          </a:prstGeom>
          <a:noFill/>
          <a:ln w="3175" cap="flat" cmpd="sng" algn="ctr">
            <a:solidFill>
              <a:srgbClr val="023A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1440" tIns="91440" rIns="91440" bIns="91440" anchor="ctr"/>
          <a:lstStyle/>
          <a:p>
            <a:pPr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Sales Tax Automation </a:t>
            </a:r>
          </a:p>
          <a:p>
            <a:pPr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Automate your tax compliance process with Avalara AvaTax in the cloud and the SmarterCommerce Connector </a:t>
            </a:r>
          </a:p>
        </p:txBody>
      </p:sp>
      <p:sp>
        <p:nvSpPr>
          <p:cNvPr id="37" name="Pentagon 33">
            <a:extLst>
              <a:ext uri="{FF2B5EF4-FFF2-40B4-BE49-F238E27FC236}">
                <a16:creationId xmlns:a16="http://schemas.microsoft.com/office/drawing/2014/main" id="{B06323C6-7CAD-4167-AD9C-0B9AC5AC18B7}"/>
              </a:ext>
            </a:extLst>
          </p:cNvPr>
          <p:cNvSpPr/>
          <p:nvPr/>
        </p:nvSpPr>
        <p:spPr bwMode="auto">
          <a:xfrm>
            <a:off x="5289134" y="5531312"/>
            <a:ext cx="2743200" cy="729182"/>
          </a:xfrm>
          <a:prstGeom prst="rect">
            <a:avLst/>
          </a:prstGeom>
          <a:noFill/>
          <a:ln w="3175" cap="flat" cmpd="sng" algn="ctr">
            <a:solidFill>
              <a:srgbClr val="023A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1440" tIns="91440" rIns="91440" bIns="91440" anchor="ctr"/>
          <a:lstStyle/>
          <a:p>
            <a:pPr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Call Center Management</a:t>
            </a:r>
          </a:p>
          <a:p>
            <a:pPr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Transform all your contact centers into experience improvement hubs</a:t>
            </a:r>
          </a:p>
        </p:txBody>
      </p:sp>
    </p:spTree>
    <p:extLst>
      <p:ext uri="{BB962C8B-B14F-4D97-AF65-F5344CB8AC3E}">
        <p14:creationId xmlns:p14="http://schemas.microsoft.com/office/powerpoint/2010/main" val="296888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DD059-2260-4641-96D2-41A7A464A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D99D0-C104-4C6E-94E2-9B8C4E198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Introduction to Chart Industries</a:t>
            </a:r>
          </a:p>
          <a:p>
            <a:pPr lvl="0"/>
            <a:r>
              <a:rPr lang="en-US" dirty="0"/>
              <a:t>The Chartparts.com Project</a:t>
            </a:r>
          </a:p>
          <a:p>
            <a:r>
              <a:rPr lang="en-US" dirty="0"/>
              <a:t>Journey to Digital Transformation</a:t>
            </a:r>
          </a:p>
          <a:p>
            <a:r>
              <a:rPr lang="en-US" dirty="0"/>
              <a:t>Current Online Portal</a:t>
            </a:r>
          </a:p>
          <a:p>
            <a:r>
              <a:rPr lang="en-US" dirty="0"/>
              <a:t>Demo of Current System</a:t>
            </a:r>
          </a:p>
        </p:txBody>
      </p:sp>
    </p:spTree>
    <p:extLst>
      <p:ext uri="{BB962C8B-B14F-4D97-AF65-F5344CB8AC3E}">
        <p14:creationId xmlns:p14="http://schemas.microsoft.com/office/powerpoint/2010/main" val="3032797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8A8B-DB53-4EE6-A054-CB597199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complete a session 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E088A-3687-4FEF-A9C2-AF7127D3B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Session ID: </a:t>
            </a:r>
            <a:r>
              <a:rPr lang="en-US" b="1" dirty="0"/>
              <a:t>JDE-103170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219EC-E6AA-40BE-A408-CA0507C1E05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Contact Info:</a:t>
            </a:r>
          </a:p>
          <a:p>
            <a:r>
              <a:rPr lang="en-US" dirty="0" err="1"/>
              <a:t>Rolynn</a:t>
            </a:r>
            <a:r>
              <a:rPr lang="en-US" dirty="0"/>
              <a:t> Larson, rolynn.larson@chartindustries.com</a:t>
            </a:r>
          </a:p>
          <a:p>
            <a:r>
              <a:rPr lang="en-US" dirty="0"/>
              <a:t>Fermin Rodriguez, fermin_rodriguez@premierway.com </a:t>
            </a:r>
          </a:p>
        </p:txBody>
      </p:sp>
    </p:spTree>
    <p:extLst>
      <p:ext uri="{BB962C8B-B14F-4D97-AF65-F5344CB8AC3E}">
        <p14:creationId xmlns:p14="http://schemas.microsoft.com/office/powerpoint/2010/main" val="233298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410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DD059-2260-4641-96D2-41A7A464A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Chart Industries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D99D0-C104-4C6E-94E2-9B8C4E198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02721"/>
            <a:ext cx="10515600" cy="2175647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400" dirty="0"/>
              <a:t>Chart is a recognized global brand for the design and manufacture of highly engineered cryogenic equipment used from the beginning to the end in the liquid gas supply chain.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/>
              <a:t>Running JD Edwards </a:t>
            </a:r>
            <a:r>
              <a:rPr lang="en-US" sz="2400" dirty="0" err="1"/>
              <a:t>EnerpriseOne</a:t>
            </a:r>
            <a:r>
              <a:rPr lang="en-US" sz="2400" dirty="0"/>
              <a:t> 9.2, tools 9.2.2.0</a:t>
            </a:r>
          </a:p>
          <a:p>
            <a:pPr lvl="1"/>
            <a:r>
              <a:rPr lang="en-US" sz="2000" dirty="0"/>
              <a:t>IBM DB2</a:t>
            </a:r>
            <a:endParaRPr lang="en-US" sz="2400" dirty="0"/>
          </a:p>
        </p:txBody>
      </p:sp>
      <p:sp>
        <p:nvSpPr>
          <p:cNvPr id="4" name="AutoShape 4" descr="Chart Industries">
            <a:extLst>
              <a:ext uri="{FF2B5EF4-FFF2-40B4-BE49-F238E27FC236}">
                <a16:creationId xmlns:a16="http://schemas.microsoft.com/office/drawing/2014/main" id="{B6847841-0DE6-4555-BEED-0F50698580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chart industries logo">
            <a:extLst>
              <a:ext uri="{FF2B5EF4-FFF2-40B4-BE49-F238E27FC236}">
                <a16:creationId xmlns:a16="http://schemas.microsoft.com/office/drawing/2014/main" id="{45070C36-7B60-4F73-A7B7-75BCA5538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093" y="496758"/>
            <a:ext cx="2423746" cy="61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yt3.ggpht.com/rxR-2bpEgPWctSfgQDtZijtQWpx9qPAAqUkAumjtoDVT9v28DS1Kt4BBzFqAJ2SuWJmyuo_wTw=w2120-fcrop64=1,00000000ffffffff-nd-c0xffffffff-rj-k-no">
            <a:extLst>
              <a:ext uri="{FF2B5EF4-FFF2-40B4-BE49-F238E27FC236}">
                <a16:creationId xmlns:a16="http://schemas.microsoft.com/office/drawing/2014/main" id="{610DCBF1-0521-4CF6-9598-D581F3C09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3" b="34352"/>
          <a:stretch/>
        </p:blipFill>
        <p:spPr bwMode="auto">
          <a:xfrm>
            <a:off x="0" y="1362809"/>
            <a:ext cx="12204985" cy="258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971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DD059-2260-4641-96D2-41A7A464A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Chart Industries</a:t>
            </a:r>
          </a:p>
        </p:txBody>
      </p:sp>
      <p:sp>
        <p:nvSpPr>
          <p:cNvPr id="4" name="AutoShape 4" descr="Chart Industries">
            <a:extLst>
              <a:ext uri="{FF2B5EF4-FFF2-40B4-BE49-F238E27FC236}">
                <a16:creationId xmlns:a16="http://schemas.microsoft.com/office/drawing/2014/main" id="{B6847841-0DE6-4555-BEED-0F50698580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chart industries logo">
            <a:extLst>
              <a:ext uri="{FF2B5EF4-FFF2-40B4-BE49-F238E27FC236}">
                <a16:creationId xmlns:a16="http://schemas.microsoft.com/office/drawing/2014/main" id="{45070C36-7B60-4F73-A7B7-75BCA5538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093" y="496758"/>
            <a:ext cx="2423746" cy="61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B2387-FD6B-4806-9AF5-2CF4CA708D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8133" y="3179790"/>
            <a:ext cx="1781906" cy="1176685"/>
          </a:xfrm>
          <a:prstGeom prst="roundRect">
            <a:avLst>
              <a:gd name="adj" fmla="val 0"/>
            </a:avLst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1FCFBF-609C-4CB4-8CF8-CE5AE6CCB8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636" y="3361502"/>
            <a:ext cx="1284954" cy="1000790"/>
          </a:xfrm>
          <a:prstGeom prst="roundRect">
            <a:avLst>
              <a:gd name="adj" fmla="val 0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256D4F-1016-4543-AA83-1FC542B9D1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636" y="2100869"/>
            <a:ext cx="1037923" cy="1211458"/>
          </a:xfrm>
          <a:prstGeom prst="roundRect">
            <a:avLst>
              <a:gd name="adj" fmla="val 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E100B1-DECB-40DA-AE39-6B64362EE5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3351" y="2755331"/>
            <a:ext cx="1598443" cy="1064794"/>
          </a:xfrm>
          <a:prstGeom prst="roundRect">
            <a:avLst>
              <a:gd name="adj" fmla="val 0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51B5E7-5AEC-4D8E-9FD7-6F3C5F7AB0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1369" y="2179671"/>
            <a:ext cx="1284736" cy="1096929"/>
          </a:xfrm>
          <a:prstGeom prst="roundRect">
            <a:avLst>
              <a:gd name="adj" fmla="val 0"/>
            </a:avLst>
          </a:prstGeom>
        </p:spPr>
      </p:pic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B1623EC5-4BE4-49D3-B17C-747456C3B679}"/>
              </a:ext>
            </a:extLst>
          </p:cNvPr>
          <p:cNvSpPr/>
          <p:nvPr/>
        </p:nvSpPr>
        <p:spPr>
          <a:xfrm>
            <a:off x="838199" y="1758475"/>
            <a:ext cx="5181441" cy="2731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srgbClr val="F9A63F"/>
                </a:solidFill>
                <a:latin typeface="Arial" charset="0"/>
                <a:ea typeface="Arial" charset="0"/>
                <a:cs typeface="Arial" charset="0"/>
              </a:rPr>
              <a:t>Energy &amp; Chemicals</a:t>
            </a: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794AE3AC-6935-49C7-BB98-2F3D48ACF77C}"/>
              </a:ext>
            </a:extLst>
          </p:cNvPr>
          <p:cNvSpPr/>
          <p:nvPr/>
        </p:nvSpPr>
        <p:spPr>
          <a:xfrm>
            <a:off x="6019641" y="1758475"/>
            <a:ext cx="5334150" cy="2731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srgbClr val="33A3DD"/>
                </a:solidFill>
                <a:latin typeface="Arial" charset="0"/>
                <a:ea typeface="Arial" charset="0"/>
                <a:cs typeface="Arial" charset="0"/>
              </a:rPr>
              <a:t>Distribution &amp; Storage</a:t>
            </a:r>
          </a:p>
        </p:txBody>
      </p:sp>
      <p:sp>
        <p:nvSpPr>
          <p:cNvPr id="14" name="BODY TEXT">
            <a:extLst>
              <a:ext uri="{FF2B5EF4-FFF2-40B4-BE49-F238E27FC236}">
                <a16:creationId xmlns:a16="http://schemas.microsoft.com/office/drawing/2014/main" id="{94C64657-3C9F-475D-96D7-B57F04C3383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38201" y="4476945"/>
            <a:ext cx="4631898" cy="188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marL="278066" lvl="2" indent="-210657" defTabSz="337049">
              <a:spcBef>
                <a:spcPts val="664"/>
              </a:spcBef>
              <a:buClr>
                <a:srgbClr val="33A3DE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Supply Brazed Aluminum Heat Exchangers (BAHX), Air Cooled Heat Exchangers (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ACHX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 and Cold Boxes</a:t>
            </a:r>
          </a:p>
          <a:p>
            <a:pPr marL="278066" lvl="2" indent="-210657" defTabSz="337049">
              <a:spcBef>
                <a:spcPts val="664"/>
              </a:spcBef>
              <a:buClr>
                <a:srgbClr val="33A3DE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Provide integrated systems and aftermarket services for gas processing, LNG and petrochemical applications</a:t>
            </a:r>
          </a:p>
          <a:p>
            <a:pPr marL="278066" lvl="2" indent="-210657" defTabSz="337049">
              <a:spcBef>
                <a:spcPts val="664"/>
              </a:spcBef>
              <a:buClr>
                <a:srgbClr val="33A3DE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Lead in technological advancements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3A98B5E1-6C0A-48AD-880D-B0B01BDDC6B1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556471" y="4459047"/>
            <a:ext cx="4797313" cy="190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marL="278066" lvl="2" indent="-210657" defTabSz="337049">
              <a:spcBef>
                <a:spcPts val="664"/>
              </a:spcBef>
              <a:buClr>
                <a:srgbClr val="1B92CE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Offer a complete portfolio of cryogenic distribution and storage equipment</a:t>
            </a:r>
          </a:p>
          <a:p>
            <a:pPr marL="278066" lvl="2" indent="-210657" defTabSz="337049">
              <a:spcBef>
                <a:spcPts val="664"/>
              </a:spcBef>
              <a:buClr>
                <a:srgbClr val="1B92CE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Spearhead innovation in cryogenic packaged gas and MicroBulk systems</a:t>
            </a:r>
          </a:p>
          <a:p>
            <a:pPr marL="278066" lvl="2" indent="-210657" defTabSz="337049">
              <a:spcBef>
                <a:spcPts val="664"/>
              </a:spcBef>
              <a:buClr>
                <a:srgbClr val="1B92CE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Excel with over 20 years of experience in LNG applications</a:t>
            </a:r>
          </a:p>
          <a:p>
            <a:pPr marL="278066" lvl="2" indent="-210657" defTabSz="337049">
              <a:spcBef>
                <a:spcPts val="664"/>
              </a:spcBef>
              <a:buClr>
                <a:srgbClr val="1B92CE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Set the standard for storage of biological materials at low temperatures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565196-A432-4C26-9622-D82A3AA99285}"/>
              </a:ext>
            </a:extLst>
          </p:cNvPr>
          <p:cNvCxnSpPr/>
          <p:nvPr/>
        </p:nvCxnSpPr>
        <p:spPr>
          <a:xfrm flipV="1">
            <a:off x="6019651" y="1917058"/>
            <a:ext cx="0" cy="397764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AD1B96E-C3AA-4F9E-A229-3D59277CE3F7}"/>
              </a:ext>
            </a:extLst>
          </p:cNvPr>
          <p:cNvSpPr/>
          <p:nvPr/>
        </p:nvSpPr>
        <p:spPr>
          <a:xfrm>
            <a:off x="2310435" y="1699244"/>
            <a:ext cx="274415" cy="289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prstClr val="white">
                    <a:lumMod val="85000"/>
                  </a:prstClr>
                </a:solidFill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B98A4C-7C85-44C4-9066-DC8BC7A2384B}"/>
              </a:ext>
            </a:extLst>
          </p:cNvPr>
          <p:cNvSpPr/>
          <p:nvPr/>
        </p:nvSpPr>
        <p:spPr>
          <a:xfrm>
            <a:off x="7488111" y="1678467"/>
            <a:ext cx="248924" cy="289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prstClr val="white">
                    <a:lumMod val="85000"/>
                  </a:prstClr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B4AFFC0-D0FD-4B55-AB0B-F2D849B712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0708" y="2167657"/>
            <a:ext cx="1568673" cy="97113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20" name="Picture 19" descr="A picture containing indoor, wall, table, sitting&#10;&#10;Description automatically generated">
            <a:extLst>
              <a:ext uri="{FF2B5EF4-FFF2-40B4-BE49-F238E27FC236}">
                <a16:creationId xmlns:a16="http://schemas.microsoft.com/office/drawing/2014/main" id="{0A791678-E06A-432B-8ACD-58AF7F5F8B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69" y="3312327"/>
            <a:ext cx="944341" cy="933670"/>
          </a:xfrm>
          <a:prstGeom prst="rect">
            <a:avLst/>
          </a:prstGeom>
        </p:spPr>
      </p:pic>
      <p:pic>
        <p:nvPicPr>
          <p:cNvPr id="21" name="Picture 20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58034792-8F26-4352-AE58-503CA278E3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1" y="2221883"/>
            <a:ext cx="1210873" cy="1064794"/>
          </a:xfrm>
          <a:prstGeom prst="rect">
            <a:avLst/>
          </a:prstGeom>
        </p:spPr>
      </p:pic>
      <p:pic>
        <p:nvPicPr>
          <p:cNvPr id="22" name="Picture 21" descr="A picture containing indoor, table, wall&#10;&#10;Description automatically generated">
            <a:extLst>
              <a:ext uri="{FF2B5EF4-FFF2-40B4-BE49-F238E27FC236}">
                <a16:creationId xmlns:a16="http://schemas.microsoft.com/office/drawing/2014/main" id="{A2B96DB2-560A-4F81-962E-3D19302CF1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86" y="3324007"/>
            <a:ext cx="921990" cy="92199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1778248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DD059-2260-4641-96D2-41A7A464A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Chartparts.com Project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DCE5257-D771-4D76-B6EC-52D41BF39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Old Chartparts.com</a:t>
            </a:r>
          </a:p>
          <a:p>
            <a:pPr lvl="1"/>
            <a:r>
              <a:rPr lang="en-US" dirty="0"/>
              <a:t>Dated and needed major overhaul</a:t>
            </a:r>
          </a:p>
          <a:p>
            <a:pPr lvl="1"/>
            <a:r>
              <a:rPr lang="en-US" dirty="0"/>
              <a:t>Was not integrated to JDE</a:t>
            </a:r>
          </a:p>
          <a:p>
            <a:pPr lvl="1"/>
            <a:r>
              <a:rPr lang="en-US" dirty="0"/>
              <a:t>All updates were manual</a:t>
            </a:r>
          </a:p>
          <a:p>
            <a:pPr lvl="1"/>
            <a:r>
              <a:rPr lang="en-US" dirty="0"/>
              <a:t>Data needed to be cleaned 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978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DD059-2260-4641-96D2-41A7A464A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Chartparts.com Project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DCE5257-D771-4D76-B6EC-52D41BF39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Business Requirements</a:t>
            </a:r>
          </a:p>
          <a:p>
            <a:pPr lvl="1"/>
            <a:r>
              <a:rPr lang="en-US" dirty="0"/>
              <a:t>JDE integration</a:t>
            </a:r>
          </a:p>
          <a:p>
            <a:pPr lvl="2"/>
            <a:r>
              <a:rPr lang="en-US" dirty="0"/>
              <a:t>Customer level pricing</a:t>
            </a:r>
          </a:p>
          <a:p>
            <a:pPr lvl="2"/>
            <a:r>
              <a:rPr lang="en-US" dirty="0"/>
              <a:t>Real-time item availability</a:t>
            </a:r>
          </a:p>
          <a:p>
            <a:pPr lvl="2"/>
            <a:r>
              <a:rPr lang="en-US" dirty="0"/>
              <a:t>Sales tax calculations</a:t>
            </a:r>
          </a:p>
          <a:p>
            <a:pPr lvl="2"/>
            <a:r>
              <a:rPr lang="en-US" dirty="0"/>
              <a:t>Automatically create sales order in JDE</a:t>
            </a:r>
          </a:p>
          <a:p>
            <a:pPr lvl="1"/>
            <a:r>
              <a:rPr lang="en-US" dirty="0"/>
              <a:t>Real-time shipping pricing/UPS</a:t>
            </a:r>
          </a:p>
          <a:p>
            <a:pPr lvl="1"/>
            <a:r>
              <a:rPr lang="en-US" dirty="0"/>
              <a:t>Credit Card processing</a:t>
            </a:r>
          </a:p>
          <a:p>
            <a:pPr lvl="1"/>
            <a:r>
              <a:rPr lang="en-US" dirty="0"/>
              <a:t>Easy to use toolset for updating website</a:t>
            </a:r>
          </a:p>
          <a:p>
            <a:pPr lvl="1"/>
            <a:r>
              <a:rPr lang="en-US" dirty="0"/>
              <a:t>Customizable (chart points)</a:t>
            </a:r>
          </a:p>
          <a:p>
            <a:pPr lvl="1"/>
            <a:r>
              <a:rPr lang="en-US" dirty="0"/>
              <a:t>Supported solution (with periodic upgrades)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236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DD059-2260-4641-96D2-41A7A464A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Journey to Digital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D99D0-C104-4C6E-94E2-9B8C4E198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New Ecommerce project started Oct 2016</a:t>
            </a:r>
          </a:p>
          <a:p>
            <a:r>
              <a:rPr lang="en-US" dirty="0"/>
              <a:t>Reviewed Multiple Vendors</a:t>
            </a:r>
          </a:p>
          <a:p>
            <a:r>
              <a:rPr lang="en-US" dirty="0"/>
              <a:t>Selected Smarter Commerce from Premier Group April 2017</a:t>
            </a:r>
          </a:p>
          <a:p>
            <a:r>
              <a:rPr lang="en-US" dirty="0" err="1"/>
              <a:t>Caire</a:t>
            </a:r>
            <a:r>
              <a:rPr lang="en-US" dirty="0"/>
              <a:t> Medical  B2C Website 2017</a:t>
            </a:r>
          </a:p>
          <a:p>
            <a:r>
              <a:rPr lang="en-US" dirty="0" err="1"/>
              <a:t>Chartparts</a:t>
            </a:r>
            <a:r>
              <a:rPr lang="en-US" dirty="0"/>
              <a:t> Project  April 2018 – Live in December 2018</a:t>
            </a:r>
          </a:p>
          <a:p>
            <a:r>
              <a:rPr lang="en-US" dirty="0"/>
              <a:t>Limited initial rollout in December – expanded rollout in March</a:t>
            </a:r>
          </a:p>
          <a:p>
            <a:r>
              <a:rPr lang="en-US" dirty="0"/>
              <a:t>Continually adding new parts</a:t>
            </a:r>
          </a:p>
          <a:p>
            <a:r>
              <a:rPr lang="en-US" dirty="0"/>
              <a:t>What’s next – International </a:t>
            </a:r>
            <a:r>
              <a:rPr lang="en-US" dirty="0" err="1"/>
              <a:t>Chartparts</a:t>
            </a:r>
            <a:r>
              <a:rPr lang="en-US" dirty="0"/>
              <a:t>, other product lines, CTO, customer portal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769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DD059-2260-4641-96D2-41A7A464A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D99D0-C104-4C6E-94E2-9B8C4E198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Cleanup</a:t>
            </a:r>
          </a:p>
          <a:p>
            <a:r>
              <a:rPr lang="en-US" dirty="0"/>
              <a:t>Credit Card Processing</a:t>
            </a:r>
          </a:p>
          <a:p>
            <a:r>
              <a:rPr lang="en-US" dirty="0"/>
              <a:t>Customer Registration</a:t>
            </a:r>
          </a:p>
          <a:p>
            <a:r>
              <a:rPr lang="en-US" dirty="0"/>
              <a:t>UPS Shipping Tables/Shipping Options</a:t>
            </a:r>
          </a:p>
          <a:p>
            <a:r>
              <a:rPr lang="en-US" dirty="0"/>
              <a:t>Chart Points Reward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67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5CC1A-286B-4FFD-88FD-E705EF03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86025"/>
            <a:ext cx="10515600" cy="723902"/>
          </a:xfrm>
        </p:spPr>
        <p:txBody>
          <a:bodyPr/>
          <a:lstStyle/>
          <a:p>
            <a:r>
              <a:rPr lang="en-US" dirty="0"/>
              <a:t>Current Online portal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6D9B0-99E2-416A-8DB0-DDBA72B63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 Parts</a:t>
            </a:r>
            <a:br>
              <a:rPr lang="en-US" dirty="0"/>
            </a:br>
            <a:r>
              <a:rPr lang="en-US" dirty="0"/>
              <a:t>(chartparts.com)</a:t>
            </a:r>
          </a:p>
        </p:txBody>
      </p:sp>
    </p:spTree>
    <p:extLst>
      <p:ext uri="{BB962C8B-B14F-4D97-AF65-F5344CB8AC3E}">
        <p14:creationId xmlns:p14="http://schemas.microsoft.com/office/powerpoint/2010/main" val="20856321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TYPE" val="BODY 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TYPE" val="BODY TEXT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53DE72F83C304485CB48F0EB500F74" ma:contentTypeVersion="2" ma:contentTypeDescription="Create a new document." ma:contentTypeScope="" ma:versionID="bc0e187b71d5f5000abf84eeda08cfd5">
  <xsd:schema xmlns:xsd="http://www.w3.org/2001/XMLSchema" xmlns:xs="http://www.w3.org/2001/XMLSchema" xmlns:p="http://schemas.microsoft.com/office/2006/metadata/properties" xmlns:ns2="d3796eaa-2d76-446e-81b5-6c28c97e1d85" targetNamespace="http://schemas.microsoft.com/office/2006/metadata/properties" ma:root="true" ma:fieldsID="27c5c2825191b2bcf166a1bc037cdba0" ns2:_="">
    <xsd:import namespace="d3796eaa-2d76-446e-81b5-6c28c97e1d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796eaa-2d76-446e-81b5-6c28c97e1d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96D301-FA52-4A02-BEF7-02AB49A49D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796eaa-2d76-446e-81b5-6c28c97e1d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52470D-3F94-4355-A69E-20AE1A50E0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3A67F0-211E-4811-B21E-15E243129B45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d3796eaa-2d76-446e-81b5-6c28c97e1d85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584</Words>
  <Application>Microsoft Office PowerPoint</Application>
  <PresentationFormat>Widescreen</PresentationFormat>
  <Paragraphs>104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Century Gothic</vt:lpstr>
      <vt:lpstr>Open Sans Bold</vt:lpstr>
      <vt:lpstr>Open Sans Light</vt:lpstr>
      <vt:lpstr>Open Sans Semibold</vt:lpstr>
      <vt:lpstr>Wingdings</vt:lpstr>
      <vt:lpstr>Office Theme</vt:lpstr>
      <vt:lpstr>Customer-Centric Parts Ordering with  JD Edwards EnterpriseOne Online Portal</vt:lpstr>
      <vt:lpstr>Agenda</vt:lpstr>
      <vt:lpstr>Chart Industries</vt:lpstr>
      <vt:lpstr>Chart Industries</vt:lpstr>
      <vt:lpstr>Chartparts.com Project</vt:lpstr>
      <vt:lpstr>Chartparts.com Project</vt:lpstr>
      <vt:lpstr>Journey to Digital Transformation</vt:lpstr>
      <vt:lpstr>Challenges</vt:lpstr>
      <vt:lpstr>Current Online portal</vt:lpstr>
      <vt:lpstr>Current Online portal</vt:lpstr>
      <vt:lpstr>Current Online Portal</vt:lpstr>
      <vt:lpstr>Product Catalog</vt:lpstr>
      <vt:lpstr>Product Detail Page</vt:lpstr>
      <vt:lpstr>Visual Parts Diagrams</vt:lpstr>
      <vt:lpstr>Visual Parts Diagrams</vt:lpstr>
      <vt:lpstr>Shopping Cart</vt:lpstr>
      <vt:lpstr>PowerPoint Presentation</vt:lpstr>
      <vt:lpstr>Leading Companies are Choosing SmarterCommerce Over 120 JD Edwards Customers and Growing at 20%+ per Year </vt:lpstr>
      <vt:lpstr>SmarterCommerce Overview</vt:lpstr>
      <vt:lpstr>Please complete a session evaluation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Schroeder</dc:creator>
  <cp:lastModifiedBy>Alexa Bell</cp:lastModifiedBy>
  <cp:revision>59</cp:revision>
  <dcterms:created xsi:type="dcterms:W3CDTF">2018-02-12T16:36:46Z</dcterms:created>
  <dcterms:modified xsi:type="dcterms:W3CDTF">2019-08-26T20:34:40Z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0x010100BB53DE72F83C304485CB48F0EB500F74</vt:lpwstr>
  </property>
</Properties>
</file>