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301" r:id="rId5"/>
    <p:sldId id="295" r:id="rId6"/>
    <p:sldId id="334" r:id="rId7"/>
    <p:sldId id="374" r:id="rId8"/>
    <p:sldId id="293" r:id="rId9"/>
    <p:sldId id="359" r:id="rId10"/>
    <p:sldId id="364" r:id="rId11"/>
    <p:sldId id="358" r:id="rId12"/>
    <p:sldId id="368" r:id="rId13"/>
    <p:sldId id="363" r:id="rId14"/>
    <p:sldId id="361" r:id="rId15"/>
    <p:sldId id="362" r:id="rId16"/>
    <p:sldId id="333" r:id="rId17"/>
    <p:sldId id="365" r:id="rId18"/>
    <p:sldId id="366" r:id="rId19"/>
    <p:sldId id="367" r:id="rId20"/>
    <p:sldId id="375" r:id="rId21"/>
    <p:sldId id="369" r:id="rId22"/>
    <p:sldId id="370" r:id="rId23"/>
    <p:sldId id="371" r:id="rId24"/>
    <p:sldId id="372" r:id="rId25"/>
    <p:sldId id="373" r:id="rId26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9" userDrawn="1">
          <p15:clr>
            <a:srgbClr val="A4A3A4"/>
          </p15:clr>
        </p15:guide>
        <p15:guide id="2" orient="horz" pos="1063" userDrawn="1">
          <p15:clr>
            <a:srgbClr val="A4A3A4"/>
          </p15:clr>
        </p15:guide>
        <p15:guide id="3" orient="horz" pos="526" userDrawn="1">
          <p15:clr>
            <a:srgbClr val="A4A3A4"/>
          </p15:clr>
        </p15:guide>
        <p15:guide id="4" orient="horz" pos="811" userDrawn="1">
          <p15:clr>
            <a:srgbClr val="A4A3A4"/>
          </p15:clr>
        </p15:guide>
        <p15:guide id="5" orient="horz" pos="2442" userDrawn="1">
          <p15:clr>
            <a:srgbClr val="A4A3A4"/>
          </p15:clr>
        </p15:guide>
        <p15:guide id="6" orient="horz" pos="3576" userDrawn="1">
          <p15:clr>
            <a:srgbClr val="A4A3A4"/>
          </p15:clr>
        </p15:guide>
        <p15:guide id="7" orient="horz" pos="1416" userDrawn="1">
          <p15:clr>
            <a:srgbClr val="A4A3A4"/>
          </p15:clr>
        </p15:guide>
        <p15:guide id="8" pos="7115" userDrawn="1">
          <p15:clr>
            <a:srgbClr val="A4A3A4"/>
          </p15:clr>
        </p15:guide>
        <p15:guide id="9" pos="885" userDrawn="1">
          <p15:clr>
            <a:srgbClr val="A4A3A4"/>
          </p15:clr>
        </p15:guide>
        <p15:guide id="10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Hill" initials="AH" lastIdx="9" clrIdx="0">
    <p:extLst>
      <p:ext uri="{19B8F6BF-5375-455C-9EA6-DF929625EA0E}">
        <p15:presenceInfo xmlns:p15="http://schemas.microsoft.com/office/powerpoint/2012/main" userId="S-1-5-21-2556196122-1687407544-1464115251-135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6"/>
    <a:srgbClr val="965F6E"/>
    <a:srgbClr val="ACCBCD"/>
    <a:srgbClr val="786970"/>
    <a:srgbClr val="D94A3D"/>
    <a:srgbClr val="4EAD8A"/>
    <a:srgbClr val="4C5257"/>
    <a:srgbClr val="006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3026" autoAdjust="0"/>
  </p:normalViewPr>
  <p:slideViewPr>
    <p:cSldViewPr snapToGrid="0" snapToObjects="1">
      <p:cViewPr varScale="1">
        <p:scale>
          <a:sx n="106" d="100"/>
          <a:sy n="106" d="100"/>
        </p:scale>
        <p:origin x="1176" y="114"/>
      </p:cViewPr>
      <p:guideLst>
        <p:guide orient="horz" pos="4059"/>
        <p:guide orient="horz" pos="1063"/>
        <p:guide orient="horz" pos="526"/>
        <p:guide orient="horz" pos="811"/>
        <p:guide orient="horz" pos="2442"/>
        <p:guide orient="horz" pos="3576"/>
        <p:guide orient="horz" pos="1416"/>
        <p:guide pos="7115"/>
        <p:guide pos="885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9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E4B286-137C-48BC-BC7B-D996D6AEFAB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D2E544-B5C5-4542-B0E6-00B432C11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112C7-4E95-4841-92E3-E2F12FE05EF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622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 + 5 = 38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 + 2 =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 + 3 = 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 + 2 =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+ 1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+ 2 =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+ 2 = 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+ 3 =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+ 2 = 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+ 3 = 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+ 15 = 30 </a:t>
            </a:r>
          </a:p>
          <a:p>
            <a:endParaRPr lang="en-US" dirty="0"/>
          </a:p>
          <a:p>
            <a:r>
              <a:rPr lang="en-US" b="1" dirty="0"/>
              <a:t>Landing page (Sales Manager)  </a:t>
            </a:r>
          </a:p>
          <a:p>
            <a:r>
              <a:rPr lang="en-US" dirty="0"/>
              <a:t> -  Watch Lists</a:t>
            </a:r>
          </a:p>
          <a:p>
            <a:r>
              <a:rPr lang="en-US" dirty="0"/>
              <a:t> - Sales Person</a:t>
            </a:r>
          </a:p>
          <a:p>
            <a:r>
              <a:rPr lang="en-US" b="1" dirty="0"/>
              <a:t>Customer 360  (From Oppty)</a:t>
            </a:r>
          </a:p>
          <a:p>
            <a:r>
              <a:rPr lang="en-US" dirty="0"/>
              <a:t>  - Select – 365336 (Maria </a:t>
            </a:r>
            <a:r>
              <a:rPr lang="en-US" dirty="0" err="1"/>
              <a:t>Sinacola</a:t>
            </a:r>
            <a:r>
              <a:rPr lang="en-US" dirty="0"/>
              <a:t>)</a:t>
            </a:r>
          </a:p>
          <a:p>
            <a:r>
              <a:rPr lang="en-US" b="1" dirty="0"/>
              <a:t>Sales rep 360 </a:t>
            </a:r>
          </a:p>
          <a:p>
            <a:r>
              <a:rPr lang="en-US" b="1" dirty="0"/>
              <a:t>Sales Funnel </a:t>
            </a:r>
          </a:p>
          <a:p>
            <a:r>
              <a:rPr lang="en-US" b="1" dirty="0"/>
              <a:t>Quote – Haul Rate lookup </a:t>
            </a:r>
          </a:p>
          <a:p>
            <a:r>
              <a:rPr lang="en-US" b="1" dirty="0"/>
              <a:t>Opportunity – Pin drop (address selection)</a:t>
            </a:r>
          </a:p>
          <a:p>
            <a:r>
              <a:rPr lang="en-US" b="1" dirty="0"/>
              <a:t>Fuel price – Automatic pull </a:t>
            </a:r>
          </a:p>
          <a:p>
            <a:r>
              <a:rPr lang="en-US" b="0" dirty="0">
                <a:solidFill>
                  <a:srgbClr val="7030A0"/>
                </a:solidFill>
              </a:rPr>
              <a:t>Quote preview ( If we have time)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</a:rPr>
              <a:t>Sales coordinator (in QA – if we have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+ 3 = 33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</a:rPr>
              <a:t>91 synonyms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E544-B5C5-4542-B0E6-00B432C110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M_Marque_CMYK_3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75" y="5339198"/>
            <a:ext cx="3617576" cy="122385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009269" y="3752629"/>
            <a:ext cx="3245491" cy="9611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8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Cover/Title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3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22253" y="1687513"/>
            <a:ext cx="10503392" cy="373833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7DC6"/>
              </a:buClr>
              <a:defRPr sz="1400">
                <a:solidFill>
                  <a:srgbClr val="4C5257"/>
                </a:solidFill>
                <a:latin typeface="Calibri"/>
                <a:cs typeface="Calibri"/>
              </a:defRPr>
            </a:lvl1pPr>
            <a:lvl2pPr>
              <a:buClr>
                <a:srgbClr val="007DC6"/>
              </a:buClr>
              <a:defRPr sz="1400">
                <a:solidFill>
                  <a:srgbClr val="4C5257"/>
                </a:solidFill>
                <a:latin typeface="Calibri"/>
                <a:cs typeface="Calibri"/>
              </a:defRPr>
            </a:lvl2pPr>
            <a:lvl3pPr>
              <a:buClr>
                <a:srgbClr val="007DC6"/>
              </a:buClr>
              <a:defRPr sz="1400">
                <a:solidFill>
                  <a:srgbClr val="4C5257"/>
                </a:solidFill>
                <a:latin typeface="Calibri"/>
                <a:cs typeface="Calibri"/>
              </a:defRPr>
            </a:lvl3pPr>
            <a:lvl4pPr>
              <a:buClr>
                <a:srgbClr val="007DC6"/>
              </a:buClr>
              <a:defRPr sz="1400">
                <a:solidFill>
                  <a:srgbClr val="4C5257"/>
                </a:solidFill>
                <a:latin typeface="Calibri"/>
                <a:cs typeface="Calibri"/>
              </a:defRPr>
            </a:lvl4pPr>
            <a:lvl5pPr>
              <a:buClr>
                <a:srgbClr val="ACCBCD"/>
              </a:buClr>
              <a:defRPr sz="14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2252" y="330793"/>
            <a:ext cx="7186673" cy="471829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24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Headline Here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22253" y="1002464"/>
            <a:ext cx="10503393" cy="0"/>
          </a:xfrm>
          <a:prstGeom prst="line">
            <a:avLst/>
          </a:prstGeom>
          <a:ln w="12700">
            <a:solidFill>
              <a:srgbClr val="007D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8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2252" y="330792"/>
            <a:ext cx="7186673" cy="78249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24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22254" y="1687512"/>
            <a:ext cx="5391887" cy="373833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Calibri"/>
                <a:cs typeface="Calibri"/>
              </a:defRPr>
            </a:lvl1pPr>
            <a:lvl2pPr marL="4572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568560" y="1687514"/>
            <a:ext cx="4757085" cy="373833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55873" y="6143552"/>
            <a:ext cx="980903" cy="2367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30/07/2014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844277" y="6144088"/>
            <a:ext cx="481369" cy="224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fld id="{CF7B6AB5-89F3-8A43-9A32-A236CAE47017}" type="slidenum">
              <a:rPr lang="en-GB" smtClean="0"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22253" y="1403693"/>
            <a:ext cx="10503393" cy="0"/>
          </a:xfrm>
          <a:prstGeom prst="line">
            <a:avLst/>
          </a:prstGeom>
          <a:ln w="12700">
            <a:solidFill>
              <a:srgbClr val="007D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55873" y="6143552"/>
            <a:ext cx="980903" cy="2367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30/07/2014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942866" y="1687513"/>
            <a:ext cx="5382781" cy="3738333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Calibri"/>
                <a:cs typeface="Calibri"/>
              </a:defRPr>
            </a:lvl1pPr>
            <a:lvl2pPr marL="4572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Clr>
                <a:srgbClr val="007DC6"/>
              </a:buClr>
              <a:buFontTx/>
              <a:buNone/>
              <a:defRPr sz="14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822252" y="1687514"/>
            <a:ext cx="4757085" cy="373833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2252" y="330792"/>
            <a:ext cx="7186673" cy="78249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24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Headline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22253" y="1403693"/>
            <a:ext cx="10503393" cy="0"/>
          </a:xfrm>
          <a:prstGeom prst="line">
            <a:avLst/>
          </a:prstGeom>
          <a:ln w="12700">
            <a:solidFill>
              <a:srgbClr val="007D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844277" y="6144088"/>
            <a:ext cx="481369" cy="224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fld id="{CF7B6AB5-89F3-8A43-9A32-A236CAE47017}" type="slidenum">
              <a:rPr lang="en-GB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2252" y="330792"/>
            <a:ext cx="7186673" cy="48097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24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Headline Here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>
          <a:xfrm>
            <a:off x="822252" y="899843"/>
            <a:ext cx="11058728" cy="0"/>
          </a:xfrm>
          <a:prstGeom prst="line">
            <a:avLst/>
          </a:prstGeom>
          <a:ln w="12700">
            <a:solidFill>
              <a:srgbClr val="007D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1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822252" y="1687514"/>
            <a:ext cx="10512499" cy="39893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55873" y="6143552"/>
            <a:ext cx="980903" cy="2367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30/07/2014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2252" y="330792"/>
            <a:ext cx="7186673" cy="782490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buFontTx/>
              <a:buNone/>
              <a:defRPr sz="2400" b="1">
                <a:solidFill>
                  <a:srgbClr val="007DC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844277" y="6144088"/>
            <a:ext cx="481369" cy="224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fld id="{CF7B6AB5-89F3-8A43-9A32-A236CAE47017}" type="slidenum">
              <a:rPr lang="en-GB" smtClean="0"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22253" y="1403693"/>
            <a:ext cx="10503393" cy="0"/>
          </a:xfrm>
          <a:prstGeom prst="line">
            <a:avLst/>
          </a:prstGeom>
          <a:ln w="12700">
            <a:solidFill>
              <a:srgbClr val="007D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0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rgbClr val="007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55873" y="6143552"/>
            <a:ext cx="980903" cy="2367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30/07/2014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844277" y="6144088"/>
            <a:ext cx="481369" cy="224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800">
                <a:solidFill>
                  <a:srgbClr val="4C5257"/>
                </a:solidFill>
                <a:latin typeface="Arial"/>
                <a:cs typeface="Arial"/>
              </a:defRPr>
            </a:lvl5pPr>
          </a:lstStyle>
          <a:p>
            <a:pPr lvl="0"/>
            <a:fld id="{CF7B6AB5-89F3-8A43-9A32-A236CAE47017}" type="slidenum">
              <a:rPr lang="en-GB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LM Templa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171" y="2348880"/>
            <a:ext cx="4416491" cy="864096"/>
          </a:xfrm>
        </p:spPr>
        <p:txBody>
          <a:bodyPr anchor="b" anchorCtr="0"/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6789" y="3238128"/>
            <a:ext cx="4436243" cy="550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33" name="Oval 32"/>
          <p:cNvSpPr/>
          <p:nvPr userDrawn="1"/>
        </p:nvSpPr>
        <p:spPr>
          <a:xfrm>
            <a:off x="11767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4" name="Oval 33"/>
          <p:cNvSpPr/>
          <p:nvPr userDrawn="1"/>
        </p:nvSpPr>
        <p:spPr>
          <a:xfrm>
            <a:off x="34474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5" name="Oval 34"/>
          <p:cNvSpPr/>
          <p:nvPr userDrawn="1"/>
        </p:nvSpPr>
        <p:spPr>
          <a:xfrm>
            <a:off x="57181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6" name="Oval 35"/>
          <p:cNvSpPr/>
          <p:nvPr userDrawn="1"/>
        </p:nvSpPr>
        <p:spPr>
          <a:xfrm>
            <a:off x="79889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7" name="Oval 36"/>
          <p:cNvSpPr/>
          <p:nvPr userDrawn="1"/>
        </p:nvSpPr>
        <p:spPr>
          <a:xfrm>
            <a:off x="102596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8" name="Oval 37"/>
          <p:cNvSpPr/>
          <p:nvPr userDrawn="1"/>
        </p:nvSpPr>
        <p:spPr>
          <a:xfrm>
            <a:off x="125303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9" name="Oval 38"/>
          <p:cNvSpPr/>
          <p:nvPr userDrawn="1"/>
        </p:nvSpPr>
        <p:spPr>
          <a:xfrm>
            <a:off x="148011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0" name="Oval 39"/>
          <p:cNvSpPr/>
          <p:nvPr userDrawn="1"/>
        </p:nvSpPr>
        <p:spPr>
          <a:xfrm>
            <a:off x="170718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1" name="Oval 40"/>
          <p:cNvSpPr/>
          <p:nvPr userDrawn="1"/>
        </p:nvSpPr>
        <p:spPr>
          <a:xfrm>
            <a:off x="193425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2" name="Oval 41"/>
          <p:cNvSpPr/>
          <p:nvPr userDrawn="1"/>
        </p:nvSpPr>
        <p:spPr>
          <a:xfrm>
            <a:off x="216133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3" name="Oval 42"/>
          <p:cNvSpPr/>
          <p:nvPr userDrawn="1"/>
        </p:nvSpPr>
        <p:spPr>
          <a:xfrm>
            <a:off x="238840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4" name="Oval 43"/>
          <p:cNvSpPr/>
          <p:nvPr userDrawn="1"/>
        </p:nvSpPr>
        <p:spPr>
          <a:xfrm>
            <a:off x="261547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5" name="Oval 44"/>
          <p:cNvSpPr/>
          <p:nvPr userDrawn="1"/>
        </p:nvSpPr>
        <p:spPr>
          <a:xfrm>
            <a:off x="284255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6" name="Oval 45"/>
          <p:cNvSpPr/>
          <p:nvPr userDrawn="1"/>
        </p:nvSpPr>
        <p:spPr>
          <a:xfrm>
            <a:off x="306962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7" name="Oval 46"/>
          <p:cNvSpPr/>
          <p:nvPr userDrawn="1"/>
        </p:nvSpPr>
        <p:spPr>
          <a:xfrm>
            <a:off x="329669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8" name="Oval 47"/>
          <p:cNvSpPr/>
          <p:nvPr userDrawn="1"/>
        </p:nvSpPr>
        <p:spPr>
          <a:xfrm>
            <a:off x="352377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49" name="Oval 48"/>
          <p:cNvSpPr/>
          <p:nvPr userDrawn="1"/>
        </p:nvSpPr>
        <p:spPr>
          <a:xfrm>
            <a:off x="375084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0" name="Oval 49"/>
          <p:cNvSpPr/>
          <p:nvPr userDrawn="1"/>
        </p:nvSpPr>
        <p:spPr>
          <a:xfrm>
            <a:off x="397791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1" name="Oval 50"/>
          <p:cNvSpPr/>
          <p:nvPr userDrawn="1"/>
        </p:nvSpPr>
        <p:spPr>
          <a:xfrm>
            <a:off x="420499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2" name="Oval 51"/>
          <p:cNvSpPr/>
          <p:nvPr userDrawn="1"/>
        </p:nvSpPr>
        <p:spPr>
          <a:xfrm>
            <a:off x="443206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3" name="Oval 52"/>
          <p:cNvSpPr/>
          <p:nvPr userDrawn="1"/>
        </p:nvSpPr>
        <p:spPr>
          <a:xfrm>
            <a:off x="465913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4" name="Oval 53"/>
          <p:cNvSpPr/>
          <p:nvPr userDrawn="1"/>
        </p:nvSpPr>
        <p:spPr>
          <a:xfrm>
            <a:off x="488621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5" name="Oval 54"/>
          <p:cNvSpPr/>
          <p:nvPr userDrawn="1"/>
        </p:nvSpPr>
        <p:spPr>
          <a:xfrm>
            <a:off x="511328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6" name="Oval 55"/>
          <p:cNvSpPr/>
          <p:nvPr userDrawn="1"/>
        </p:nvSpPr>
        <p:spPr>
          <a:xfrm>
            <a:off x="534035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7" name="Oval 56"/>
          <p:cNvSpPr/>
          <p:nvPr userDrawn="1"/>
        </p:nvSpPr>
        <p:spPr>
          <a:xfrm>
            <a:off x="556743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8" name="Oval 57"/>
          <p:cNvSpPr/>
          <p:nvPr userDrawn="1"/>
        </p:nvSpPr>
        <p:spPr>
          <a:xfrm>
            <a:off x="579450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9" name="Oval 58"/>
          <p:cNvSpPr/>
          <p:nvPr userDrawn="1"/>
        </p:nvSpPr>
        <p:spPr>
          <a:xfrm>
            <a:off x="602157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0" name="Oval 59"/>
          <p:cNvSpPr/>
          <p:nvPr userDrawn="1"/>
        </p:nvSpPr>
        <p:spPr>
          <a:xfrm>
            <a:off x="624865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1" name="Oval 60"/>
          <p:cNvSpPr/>
          <p:nvPr userDrawn="1"/>
        </p:nvSpPr>
        <p:spPr>
          <a:xfrm>
            <a:off x="647572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2" name="Oval 61"/>
          <p:cNvSpPr/>
          <p:nvPr userDrawn="1"/>
        </p:nvSpPr>
        <p:spPr>
          <a:xfrm>
            <a:off x="6702799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3" name="Oval 62"/>
          <p:cNvSpPr/>
          <p:nvPr userDrawn="1"/>
        </p:nvSpPr>
        <p:spPr>
          <a:xfrm>
            <a:off x="6929873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4" name="Oval 63"/>
          <p:cNvSpPr/>
          <p:nvPr userDrawn="1"/>
        </p:nvSpPr>
        <p:spPr>
          <a:xfrm>
            <a:off x="7156946" y="6544595"/>
            <a:ext cx="60959" cy="45719"/>
          </a:xfrm>
          <a:prstGeom prst="ellipse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634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57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5" r:id="rId7"/>
    <p:sldLayoutId id="2147483657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Rajnish.Bhatia@MartinMarietta.com" TargetMode="External"/><Relationship Id="rId4" Type="http://schemas.openxmlformats.org/officeDocument/2006/relationships/hyperlink" Target="mailto:Krishna.Muthuperumal@MartinMarietta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99646" y="2256313"/>
            <a:ext cx="4602158" cy="2565069"/>
          </a:xfrm>
        </p:spPr>
        <p:txBody>
          <a:bodyPr>
            <a:noAutofit/>
          </a:bodyPr>
          <a:lstStyle/>
          <a:p>
            <a:pPr algn="ctr"/>
            <a:endParaRPr lang="en-US" sz="1800" b="1" dirty="0"/>
          </a:p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Enhanced User Experience with JDE : Orchestrator, UX One, and Social Networking</a:t>
            </a:r>
          </a:p>
          <a:p>
            <a:pPr algn="ctr"/>
            <a:r>
              <a:rPr lang="en-US" b="1" dirty="0"/>
              <a:t>  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934"/>
            <a:ext cx="7352522" cy="3821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05774"/>
            <a:ext cx="7352522" cy="146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12" y="877019"/>
            <a:ext cx="484822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508" y="0"/>
            <a:ext cx="4783492" cy="20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Solution Architecture – Capability Enablers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D0E92A-1988-422A-BE9C-46CECBC84C54}"/>
              </a:ext>
            </a:extLst>
          </p:cNvPr>
          <p:cNvSpPr/>
          <p:nvPr/>
        </p:nvSpPr>
        <p:spPr>
          <a:xfrm>
            <a:off x="1060579" y="1106480"/>
            <a:ext cx="7616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Composite/UX One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Using Alert, Analyze, Act design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 Watchlists and Springboard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JET, HTML and JavaScript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Embedded E1 Pages using External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 Service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Processing Options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Drilldown and Application Calls using RunE1App()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CafeOne</a:t>
            </a:r>
            <a:r>
              <a:rPr lang="en-US" dirty="0"/>
              <a:t> layouts with inline quote preview using BI Pub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Orchestrator (Event Triggered)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 </a:t>
            </a:r>
            <a:r>
              <a:rPr lang="en-US" dirty="0" err="1"/>
              <a:t>GeoCode</a:t>
            </a:r>
            <a:r>
              <a:rPr lang="en-US" dirty="0"/>
              <a:t> API (Long &amp; Lat services)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 Distance Matrix API (driving distance)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Automatic Diesel price pull from eia.gov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Third Party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 Maps JavaScript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Embedded Twitter Timeline HTML/JavaScript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Slack </a:t>
            </a:r>
            <a:r>
              <a:rPr lang="en-US" dirty="0" err="1"/>
              <a:t>WebHooks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List View format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Global Search</a:t>
            </a:r>
          </a:p>
        </p:txBody>
      </p:sp>
    </p:spTree>
    <p:extLst>
      <p:ext uri="{BB962C8B-B14F-4D97-AF65-F5344CB8AC3E}">
        <p14:creationId xmlns:p14="http://schemas.microsoft.com/office/powerpoint/2010/main" val="247343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Mobile Strategy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3410" y="1936335"/>
            <a:ext cx="10822352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Mobile strategy, which is our 3</a:t>
            </a:r>
            <a:r>
              <a:rPr lang="en-US" sz="2200" baseline="30000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goal of the program,  is still evolving.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Container App provided by Oracle JD Edwards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IoT capabilities provided – for actionable email notifications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Purpose built apps</a:t>
            </a:r>
          </a:p>
        </p:txBody>
      </p:sp>
    </p:spTree>
    <p:extLst>
      <p:ext uri="{BB962C8B-B14F-4D97-AF65-F5344CB8AC3E}">
        <p14:creationId xmlns:p14="http://schemas.microsoft.com/office/powerpoint/2010/main" val="354071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Lessons Learned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2252" y="1012605"/>
            <a:ext cx="10822352" cy="563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The results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Change management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Limit number of watchlists on a composite page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Complexity of table joins within UDO components &amp; watchlists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Dedicated servers for watchlists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Naming standards for UDO’s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Integrating UDO management into existing SDLC processes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UDO security dependencies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Leverage the Oracle container app + Personalization + E1 Pages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Be strategic about developing custom mobile apps (MAF Based)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Mobile Device Management (MDM) Strategy &amp; Support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Think about TCO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BSSV vs. Orchestrator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ADF vs. JET/JavaScript</a:t>
            </a:r>
          </a:p>
        </p:txBody>
      </p:sp>
    </p:spTree>
    <p:extLst>
      <p:ext uri="{BB962C8B-B14F-4D97-AF65-F5344CB8AC3E}">
        <p14:creationId xmlns:p14="http://schemas.microsoft.com/office/powerpoint/2010/main" val="24727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463" y="1063690"/>
            <a:ext cx="5410200" cy="42254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585CF5-E3D7-4845-AD72-38F90841F558}"/>
              </a:ext>
            </a:extLst>
          </p:cNvPr>
          <p:cNvSpPr/>
          <p:nvPr/>
        </p:nvSpPr>
        <p:spPr>
          <a:xfrm>
            <a:off x="5402663" y="5348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Krishna.Muthuperumal@MartinMarietta.com</a:t>
            </a:r>
            <a:endParaRPr lang="en-US" dirty="0"/>
          </a:p>
          <a:p>
            <a:r>
              <a:rPr lang="en-US" dirty="0">
                <a:hlinkClick r:id="rId5"/>
              </a:rPr>
              <a:t>Palani.Durairaj@MartinMarietta.com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D84A1-7088-4E04-924B-F484D6598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4251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Appendix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3410" y="1057105"/>
            <a:ext cx="10822352" cy="294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Screen captures to illustrate the JDE UX, IoT and other tools capabilities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Role based landing pages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Customer 360° view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 Sales rep 360° degree view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Sales Funnel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IoT with Google</a:t>
            </a:r>
          </a:p>
        </p:txBody>
      </p:sp>
    </p:spTree>
    <p:extLst>
      <p:ext uri="{BB962C8B-B14F-4D97-AF65-F5344CB8AC3E}">
        <p14:creationId xmlns:p14="http://schemas.microsoft.com/office/powerpoint/2010/main" val="390315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2252" y="330792"/>
            <a:ext cx="9189495" cy="480970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Sales Manager landing page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6D359-5E3A-45C8-82A4-4490F4B8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52" y="944525"/>
            <a:ext cx="11055895" cy="56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8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7186613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Sales Person landing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8813B-D806-4463-8E65-ACEE5975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4" y="955641"/>
            <a:ext cx="11542096" cy="56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7186613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Sales Coordinators landing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B4E3F-0052-428C-A481-6B1E5392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5" y="949290"/>
            <a:ext cx="11922370" cy="56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7186613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Customer 360°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9C692-15AB-4FD3-B0D9-4891609E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1" y="983621"/>
            <a:ext cx="11635273" cy="55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7186613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Sales Funnel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43BB6-57D8-4863-A4A7-092AC283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986018"/>
            <a:ext cx="11672596" cy="56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3060" y="330793"/>
            <a:ext cx="5390005" cy="443649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>
                <a:solidFill>
                  <a:srgbClr val="007DC6"/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26F60-75DD-4B1C-B1D0-415193711261}"/>
              </a:ext>
            </a:extLst>
          </p:cNvPr>
          <p:cNvSpPr/>
          <p:nvPr/>
        </p:nvSpPr>
        <p:spPr>
          <a:xfrm>
            <a:off x="1224882" y="1405677"/>
            <a:ext cx="70886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Introduction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About Martin Marietta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ERP Eco-System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Story behind the journey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Transformation goals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Solution Demo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Solution Architecture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Mobile strategy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Lessons Learned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Q&amp;A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Appendix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7186613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Sales person 360°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D763A-3A09-47FF-8ECC-BDBBDAE0F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031300"/>
            <a:ext cx="11765902" cy="55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8545610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IoT to get Long &amp; Lat using Google API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7C81A-6412-48ED-951F-F0B6DEBC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1050491"/>
            <a:ext cx="11915192" cy="55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16FE0-8E4A-42D3-B7E3-7FFA38C2B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330200"/>
            <a:ext cx="8545610" cy="481013"/>
          </a:xfrm>
        </p:spPr>
        <p:txBody>
          <a:bodyPr/>
          <a:lstStyle/>
          <a:p>
            <a:r>
              <a:rPr lang="en-US" sz="2800" dirty="0"/>
              <a:t>Appendix : </a:t>
            </a:r>
            <a:r>
              <a:rPr lang="en-US" sz="2800" b="0" dirty="0">
                <a:solidFill>
                  <a:schemeClr val="tx1"/>
                </a:solidFill>
              </a:rPr>
              <a:t>IoT to get distance and route using Google API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C958B-5A50-49A8-9042-11496EB8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964767"/>
            <a:ext cx="11737910" cy="56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About Martin Marietta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C1D3C7-A90A-4707-AD45-2814082F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52" y="1795109"/>
            <a:ext cx="10691723" cy="48167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76E4A9-E9F1-4A10-8162-C9E7C9CC75D7}"/>
              </a:ext>
            </a:extLst>
          </p:cNvPr>
          <p:cNvSpPr/>
          <p:nvPr/>
        </p:nvSpPr>
        <p:spPr>
          <a:xfrm>
            <a:off x="805180" y="99785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It's not just </a:t>
            </a:r>
            <a:r>
              <a:rPr lang="en-US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bold"/>
              </a:rPr>
              <a:t>WHAT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we make.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It's what </a:t>
            </a:r>
            <a:r>
              <a:rPr lang="en-US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sbold"/>
              </a:rPr>
              <a:t>WE MAKE POSSIBLE.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447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ERP Eco-System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3410" y="863308"/>
            <a:ext cx="10822352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JD Edwards shop, with Oracle backend, running on Solaris Supercluster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Running both 9.1 &amp; 9.2 with latest 9.2.3.4 tools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Have all the modules from JDE implemented (almost all) and widely used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Sales Order Management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Purchase Order Management (w/ Oracle Procurement cloud)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Work Order Management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Inventory Management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Finance/Accounting (AR, AP, GL)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Fixed Assets, Job Cost &amp; Contract Billing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HR &amp; Payroll (w/Kronos)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  Lease Accounting**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Customer Relationship Management*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Supporting 3</a:t>
            </a:r>
            <a:r>
              <a:rPr lang="en-US" sz="1600" baseline="30000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party applications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Vertex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Bottomline AP automation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  Blackline Reconciliation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Infor expense management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Industry specific fulfillment systems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	Command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Alkon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– Apex - For bulk products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  Command Series – For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ReadyMix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02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The Journey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2252" y="1003274"/>
            <a:ext cx="10822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#72 in the list of fastest growing companies in the world – Fortune.com 2017 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SOAR 2020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One of many in the market place…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Become the vendor of choice…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Be the preferred customer…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Technology needs to become the enabler to reach the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Identified barriers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Complex Architecture </a:t>
            </a:r>
            <a:r>
              <a:rPr lang="en-US" dirty="0">
                <a:solidFill>
                  <a:srgbClr val="00B050"/>
                </a:solidFill>
              </a:rPr>
              <a:t>- Simplify 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Data silos	</a:t>
            </a:r>
            <a:r>
              <a:rPr lang="en-US" dirty="0">
                <a:solidFill>
                  <a:srgbClr val="00B050"/>
                </a:solidFill>
              </a:rPr>
              <a:t>- Break 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Too many points of failure		</a:t>
            </a:r>
            <a:r>
              <a:rPr lang="en-US" dirty="0">
                <a:solidFill>
                  <a:srgbClr val="00B050"/>
                </a:solidFill>
              </a:rPr>
              <a:t>-Eliminate 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Lack of Enterprise mobility features		</a:t>
            </a:r>
            <a:r>
              <a:rPr lang="en-US" dirty="0">
                <a:solidFill>
                  <a:srgbClr val="00B050"/>
                </a:solidFill>
              </a:rPr>
              <a:t>-Enhance 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No customer 360 degree view	</a:t>
            </a:r>
            <a:r>
              <a:rPr lang="en-US" dirty="0">
                <a:solidFill>
                  <a:srgbClr val="00B050"/>
                </a:solidFill>
              </a:rPr>
              <a:t>-Create 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Think BIG!!!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Leverage all the tools and capabilities provided by JDE, and centralize most functions with JDE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0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Transformation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2252" y="1012605"/>
            <a:ext cx="10822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Overarching goal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Simplify | Standardize | Transform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Goal # 1:</a:t>
            </a:r>
          </a:p>
          <a:p>
            <a:pPr lvl="1"/>
            <a:r>
              <a:rPr lang="en-US" dirty="0"/>
              <a:t>Successfully build and deploy Customer Relationship Management (CRM) functions in JDE, using JDE 9.2 and the tools that came with 9.2; such as IoT; UX and ADF. Integrate with social media using JDE 9.2 for customer news and sales team collaboration. Build IoT functions and eliminate phone calls and touch points.</a:t>
            </a:r>
          </a:p>
          <a:p>
            <a:endParaRPr lang="en-US" b="1" dirty="0"/>
          </a:p>
          <a:p>
            <a:r>
              <a:rPr lang="en-US" b="1" dirty="0"/>
              <a:t>Goal  #2:</a:t>
            </a:r>
          </a:p>
          <a:p>
            <a:pPr lvl="1"/>
            <a:r>
              <a:rPr lang="en-US" dirty="0"/>
              <a:t>Successfully replace SalesForce.com, MS excel and other solutions; and provide a single centralized platform with Customer 360° views, Sales rep 360° degree views and other such views; all within JDE.</a:t>
            </a:r>
          </a:p>
          <a:p>
            <a:endParaRPr lang="en-US" b="1" dirty="0"/>
          </a:p>
          <a:p>
            <a:r>
              <a:rPr lang="en-US" b="1" dirty="0"/>
              <a:t>Goal #3:</a:t>
            </a:r>
          </a:p>
          <a:p>
            <a:pPr lvl="1"/>
            <a:r>
              <a:rPr lang="en-US" dirty="0"/>
              <a:t>Deploy JDE CRM on Mobile Devices and provide all the capabilities and views at the sales teams hands to be more effective and productive. </a:t>
            </a:r>
          </a:p>
        </p:txBody>
      </p:sp>
    </p:spTree>
    <p:extLst>
      <p:ext uri="{BB962C8B-B14F-4D97-AF65-F5344CB8AC3E}">
        <p14:creationId xmlns:p14="http://schemas.microsoft.com/office/powerpoint/2010/main" val="167684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2252" y="1012605"/>
            <a:ext cx="10822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Manage by exception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Push vs Pull the information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Alert, Analyze &amp; Act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More visual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Personalization and extensions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Partnership with Oracle and </a:t>
            </a:r>
            <a:r>
              <a:rPr lang="en-US" b="1" dirty="0" err="1"/>
              <a:t>Birlasoft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244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Solution Demo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2284D-CC5A-4D22-BF25-6A641E4BD088}"/>
              </a:ext>
            </a:extLst>
          </p:cNvPr>
          <p:cNvSpPr/>
          <p:nvPr/>
        </p:nvSpPr>
        <p:spPr>
          <a:xfrm>
            <a:off x="822252" y="1012605"/>
            <a:ext cx="108223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200" dirty="0"/>
              <a:t>Let’s have a live look into the system and we can come back and discuss the architecture and other things.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		</a:t>
            </a:r>
            <a:r>
              <a:rPr lang="en-US" sz="4000" b="1" dirty="0">
                <a:solidFill>
                  <a:srgbClr val="00B050"/>
                </a:solidFill>
              </a:rPr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5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System Architecture – JDE 9.2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1582" y="1756688"/>
            <a:ext cx="548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endParaRPr lang="en-US" i="1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1BC60-FDF7-428C-9D9F-3001180F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9" y="940776"/>
            <a:ext cx="9790062" cy="55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3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71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5&quot;/&gt;&lt;/object&gt;&lt;object type=&quot;3&quot; unique_id=&quot;10008&quot;&gt;&lt;property id=&quot;20148&quot; value=&quot;5&quot;/&gt;&lt;property id=&quot;20300&quot; value=&quot;Slide 6&quot;/&gt;&lt;property id=&quot;20307&quot; value=&quot;276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5E53430C4D247B537B1258A03FC98" ma:contentTypeVersion="10" ma:contentTypeDescription="Create a new document." ma:contentTypeScope="" ma:versionID="7b4afcba696758ef7a86ec9cab8dbbc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cc413eafc5a72c0a5f013e2909fdd0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030A35-9581-4BED-BC5D-E00A898253E0}">
  <ds:schemaRefs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3D6C83-0A65-4FEA-896E-D9FA95E6D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FF129-5FDE-4201-8D8D-6975122A8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91856</TotalTime>
  <Words>822</Words>
  <Application>Microsoft Office PowerPoint</Application>
  <PresentationFormat>Widescreen</PresentationFormat>
  <Paragraphs>224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Proxima Nova sbold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Sambrook</dc:creator>
  <cp:lastModifiedBy>Krishna Muthuperumal</cp:lastModifiedBy>
  <cp:revision>539</cp:revision>
  <cp:lastPrinted>2016-08-24T14:26:34Z</cp:lastPrinted>
  <dcterms:created xsi:type="dcterms:W3CDTF">2014-07-30T14:45:38Z</dcterms:created>
  <dcterms:modified xsi:type="dcterms:W3CDTF">2019-10-07T19:25:04Z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0x0101000FC5E53430C4D247B537B1258A03FC98</vt:lpwstr>
  </property>
</Properties>
</file>