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327" r:id="rId3"/>
    <p:sldId id="337" r:id="rId4"/>
    <p:sldId id="328" r:id="rId5"/>
    <p:sldId id="314" r:id="rId6"/>
    <p:sldId id="280" r:id="rId7"/>
    <p:sldId id="320" r:id="rId8"/>
    <p:sldId id="305" r:id="rId9"/>
    <p:sldId id="304" r:id="rId10"/>
    <p:sldId id="306" r:id="rId11"/>
    <p:sldId id="307" r:id="rId12"/>
    <p:sldId id="308" r:id="rId13"/>
    <p:sldId id="312" r:id="rId14"/>
    <p:sldId id="313" r:id="rId15"/>
    <p:sldId id="324" r:id="rId16"/>
    <p:sldId id="297" r:id="rId17"/>
    <p:sldId id="338" r:id="rId18"/>
    <p:sldId id="339" r:id="rId19"/>
    <p:sldId id="332" r:id="rId20"/>
    <p:sldId id="336" r:id="rId21"/>
    <p:sldId id="335" r:id="rId22"/>
    <p:sldId id="334" r:id="rId23"/>
    <p:sldId id="331" r:id="rId24"/>
    <p:sldId id="321"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8131"/>
    <a:srgbClr val="EF9228"/>
    <a:srgbClr val="E27C33"/>
    <a:srgbClr val="FF7C43"/>
    <a:srgbClr val="EF984A"/>
    <a:srgbClr val="0D66B6"/>
    <a:srgbClr val="005D9D"/>
    <a:srgbClr val="0072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49" autoAdjust="0"/>
    <p:restoredTop sz="62768" autoAdjust="0"/>
  </p:normalViewPr>
  <p:slideViewPr>
    <p:cSldViewPr snapToGrid="0">
      <p:cViewPr varScale="1">
        <p:scale>
          <a:sx n="57" d="100"/>
          <a:sy n="57" d="100"/>
        </p:scale>
        <p:origin x="1128"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0D87640-0117-A847-B0B3-D10BE3976447}" type="datetimeFigureOut">
              <a:rPr lang="en-US" smtClean="0"/>
              <a:t>4/18/17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A17B92B-C3F6-5048-B475-DAB624BAD68D}" type="slidenum">
              <a:rPr lang="en-US" smtClean="0"/>
              <a:t>‹#›</a:t>
            </a:fld>
            <a:endParaRPr lang="en-US"/>
          </a:p>
        </p:txBody>
      </p:sp>
    </p:spTree>
    <p:extLst>
      <p:ext uri="{BB962C8B-B14F-4D97-AF65-F5344CB8AC3E}">
        <p14:creationId xmlns:p14="http://schemas.microsoft.com/office/powerpoint/2010/main" val="3266469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63BDE2C-6FF8-4A37-A47B-2E4C49D890D2}" type="datetimeFigureOut">
              <a:rPr lang="en-US" smtClean="0"/>
              <a:t>4/18/17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666E385-A2D3-4C06-8A0D-7E2710D579C6}" type="slidenum">
              <a:rPr lang="en-US" smtClean="0"/>
              <a:t>‹#›</a:t>
            </a:fld>
            <a:endParaRPr lang="en-US"/>
          </a:p>
        </p:txBody>
      </p:sp>
    </p:spTree>
    <p:extLst>
      <p:ext uri="{BB962C8B-B14F-4D97-AF65-F5344CB8AC3E}">
        <p14:creationId xmlns:p14="http://schemas.microsoft.com/office/powerpoint/2010/main" val="2250071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t>
            </a:r>
            <a:r>
              <a:rPr lang="en-US" dirty="0" smtClean="0"/>
              <a:t>Afternoon! </a:t>
            </a:r>
          </a:p>
          <a:p>
            <a:endParaRPr lang="en-US" dirty="0" smtClean="0"/>
          </a:p>
          <a:p>
            <a:r>
              <a:rPr lang="en-US" dirty="0" smtClean="0"/>
              <a:t>Show of hands </a:t>
            </a:r>
            <a:r>
              <a:rPr lang="mr-IN" dirty="0" smtClean="0"/>
              <a:t>–</a:t>
            </a:r>
            <a:r>
              <a:rPr lang="en-US" dirty="0" smtClean="0"/>
              <a:t> How many of you are familiar the the show “The Office”?</a:t>
            </a:r>
          </a:p>
          <a:p>
            <a:endParaRPr lang="en-US" dirty="0" smtClean="0"/>
          </a:p>
          <a:p>
            <a:r>
              <a:rPr lang="en-US" dirty="0" smtClean="0"/>
              <a:t>What</a:t>
            </a:r>
            <a:r>
              <a:rPr lang="en-US" baseline="0" dirty="0" smtClean="0"/>
              <a:t> I am going to share today would be good material for a new season of The Office.</a:t>
            </a:r>
            <a:endParaRPr lang="en-US" dirty="0" smtClean="0"/>
          </a:p>
          <a:p>
            <a:endParaRPr lang="en-US" dirty="0" smtClean="0"/>
          </a:p>
          <a:p>
            <a:r>
              <a:rPr lang="en-US" dirty="0" smtClean="0"/>
              <a:t>I </a:t>
            </a:r>
            <a:r>
              <a:rPr lang="en-US" dirty="0" smtClean="0"/>
              <a:t>want to start by saying how</a:t>
            </a:r>
            <a:r>
              <a:rPr lang="en-US" baseline="0" dirty="0" smtClean="0"/>
              <a:t> excited I am in my role, </a:t>
            </a:r>
            <a:r>
              <a:rPr lang="en-US" baseline="0" dirty="0" smtClean="0"/>
              <a:t>in </a:t>
            </a:r>
            <a:r>
              <a:rPr lang="en-US" baseline="0" dirty="0" smtClean="0"/>
              <a:t>laying down the digital transformation roadmap and more so excited for Win because, no pun intended, the digital journey ahead is a win-win for us</a:t>
            </a:r>
            <a:r>
              <a:rPr lang="en-US" baseline="0" dirty="0" smtClean="0"/>
              <a:t>! </a:t>
            </a:r>
          </a:p>
          <a:p>
            <a:endParaRPr lang="en-US" baseline="0" dirty="0" smtClean="0"/>
          </a:p>
          <a:p>
            <a:r>
              <a:rPr lang="en-US" dirty="0" smtClean="0"/>
              <a:t>By the end of this presentation, you will have a clear view of our strategic approach</a:t>
            </a:r>
            <a:r>
              <a:rPr lang="en-US" baseline="0" dirty="0" smtClean="0"/>
              <a:t> toward our digital journey in order to execute successfully besides being demystified about digital transformation being just a buzz word. </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666E385-A2D3-4C06-8A0D-7E2710D579C6}" type="slidenum">
              <a:rPr lang="en-US" smtClean="0"/>
              <a:t>1</a:t>
            </a:fld>
            <a:endParaRPr lang="en-US"/>
          </a:p>
        </p:txBody>
      </p:sp>
    </p:spTree>
    <p:extLst>
      <p:ext uri="{BB962C8B-B14F-4D97-AF65-F5344CB8AC3E}">
        <p14:creationId xmlns:p14="http://schemas.microsoft.com/office/powerpoint/2010/main" val="3106817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66E385-A2D3-4C06-8A0D-7E2710D579C6}" type="slidenum">
              <a:rPr lang="en-US" smtClean="0"/>
              <a:t>10</a:t>
            </a:fld>
            <a:endParaRPr lang="en-US"/>
          </a:p>
        </p:txBody>
      </p:sp>
    </p:spTree>
    <p:extLst>
      <p:ext uri="{BB962C8B-B14F-4D97-AF65-F5344CB8AC3E}">
        <p14:creationId xmlns:p14="http://schemas.microsoft.com/office/powerpoint/2010/main" val="985979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66E385-A2D3-4C06-8A0D-7E2710D579C6}" type="slidenum">
              <a:rPr lang="en-US" smtClean="0"/>
              <a:t>11</a:t>
            </a:fld>
            <a:endParaRPr lang="en-US"/>
          </a:p>
        </p:txBody>
      </p:sp>
    </p:spTree>
    <p:extLst>
      <p:ext uri="{BB962C8B-B14F-4D97-AF65-F5344CB8AC3E}">
        <p14:creationId xmlns:p14="http://schemas.microsoft.com/office/powerpoint/2010/main" val="55371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last</a:t>
            </a:r>
            <a:r>
              <a:rPr lang="en-US" baseline="0" dirty="0" smtClean="0"/>
              <a:t> but not least </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D666E385-A2D3-4C06-8A0D-7E2710D579C6}" type="slidenum">
              <a:rPr lang="en-US" smtClean="0"/>
              <a:t>12</a:t>
            </a:fld>
            <a:endParaRPr lang="en-US"/>
          </a:p>
        </p:txBody>
      </p:sp>
    </p:spTree>
    <p:extLst>
      <p:ext uri="{BB962C8B-B14F-4D97-AF65-F5344CB8AC3E}">
        <p14:creationId xmlns:p14="http://schemas.microsoft.com/office/powerpoint/2010/main" val="2857694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dirty="0" err="1" smtClean="0"/>
              <a:t>Omnichannel</a:t>
            </a:r>
            <a:r>
              <a:rPr lang="en-US" dirty="0" smtClean="0"/>
              <a:t> Experience and what this means:</a:t>
            </a:r>
            <a:r>
              <a:rPr lang="en-US" baseline="0" dirty="0" smtClean="0"/>
              <a:t> </a:t>
            </a:r>
            <a:r>
              <a:rPr lang="en-US" dirty="0" smtClean="0"/>
              <a:t>Seamless integration between the offline and the online across devices of choice irrespective of entry point. It is the convergence of content, digital commerce and clean</a:t>
            </a:r>
            <a:r>
              <a:rPr lang="en-US" baseline="0" dirty="0" smtClean="0"/>
              <a:t> data to create meaningful and engaging customer interactions – when they want it and where they want 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Nirvana for most marketers is delivering a true </a:t>
            </a:r>
            <a:r>
              <a:rPr lang="en-US" sz="1200" b="1" i="1" kern="1200" dirty="0" err="1" smtClean="0">
                <a:solidFill>
                  <a:schemeClr val="tx1"/>
                </a:solidFill>
                <a:effectLst/>
                <a:latin typeface="+mn-lt"/>
                <a:ea typeface="+mn-ea"/>
                <a:cs typeface="+mn-cs"/>
              </a:rPr>
              <a:t>omnichannel</a:t>
            </a:r>
            <a:r>
              <a:rPr lang="en-US" sz="1200" b="1" i="1" kern="1200" dirty="0" smtClean="0">
                <a:solidFill>
                  <a:schemeClr val="tx1"/>
                </a:solidFill>
                <a:effectLst/>
                <a:latin typeface="+mn-lt"/>
                <a:ea typeface="+mn-ea"/>
                <a:cs typeface="+mn-cs"/>
              </a:rPr>
              <a:t> customer experience, and this</a:t>
            </a:r>
            <a:r>
              <a:rPr lang="en-US" sz="1200" b="1" i="1" kern="1200" baseline="0" dirty="0" smtClean="0">
                <a:solidFill>
                  <a:schemeClr val="tx1"/>
                </a:solidFill>
                <a:effectLst/>
                <a:latin typeface="+mn-lt"/>
                <a:ea typeface="+mn-ea"/>
                <a:cs typeface="+mn-cs"/>
              </a:rPr>
              <a:t> is so true for </a:t>
            </a:r>
            <a:r>
              <a:rPr lang="en-US" sz="1200" b="1" i="1" kern="1200" baseline="0" dirty="0" smtClean="0">
                <a:solidFill>
                  <a:schemeClr val="tx1"/>
                </a:solidFill>
                <a:effectLst/>
                <a:latin typeface="+mn-lt"/>
                <a:ea typeface="+mn-ea"/>
                <a:cs typeface="+mn-cs"/>
              </a:rPr>
              <a:t>Winsupply, </a:t>
            </a:r>
            <a:r>
              <a:rPr lang="en-US" sz="1200" b="1" i="1" kern="1200" baseline="0" dirty="0" smtClean="0">
                <a:solidFill>
                  <a:schemeClr val="tx1"/>
                </a:solidFill>
                <a:effectLst/>
                <a:latin typeface="+mn-lt"/>
                <a:ea typeface="+mn-ea"/>
                <a:cs typeface="+mn-cs"/>
              </a:rPr>
              <a:t>too</a:t>
            </a:r>
            <a:r>
              <a:rPr lang="en-US" sz="1200" b="1"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But doing so is usually a difficult and expensive endeavor that involves linking disparate systems and data, and often crosses over into other customer-facing disciplines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The opportunity is to instantaneously understand and strengthen current and future customer experiences as customers move from one touchpoint to the next. In order to do</a:t>
            </a:r>
            <a:r>
              <a:rPr lang="en-US" sz="1200" i="1" kern="1200" baseline="0" dirty="0" smtClean="0">
                <a:solidFill>
                  <a:schemeClr val="tx1"/>
                </a:solidFill>
                <a:effectLst/>
                <a:latin typeface="+mn-lt"/>
                <a:ea typeface="+mn-ea"/>
                <a:cs typeface="+mn-cs"/>
              </a:rPr>
              <a:t> this </a:t>
            </a:r>
            <a:r>
              <a:rPr lang="mr-IN" sz="1200" i="1" kern="1200" baseline="0" dirty="0" smtClean="0">
                <a:solidFill>
                  <a:schemeClr val="tx1"/>
                </a:solidFill>
                <a:effectLst/>
                <a:latin typeface="+mn-lt"/>
                <a:ea typeface="+mn-ea"/>
                <a:cs typeface="+mn-cs"/>
              </a:rPr>
              <a:t>…</a:t>
            </a:r>
            <a:r>
              <a:rPr lang="en-US" sz="1200" i="1" kern="1200" baseline="0" dirty="0" smtClean="0">
                <a:solidFill>
                  <a:schemeClr val="tx1"/>
                </a:solidFill>
                <a:effectLst/>
                <a:latin typeface="+mn-lt"/>
                <a:ea typeface="+mn-ea"/>
                <a:cs typeface="+mn-cs"/>
              </a:rPr>
              <a:t> </a:t>
            </a:r>
            <a:endParaRPr lang="en-US" baseline="0" dirty="0" smtClean="0"/>
          </a:p>
          <a:p>
            <a:endParaRPr lang="en-US" baseline="0" dirty="0" smtClean="0"/>
          </a:p>
          <a:p>
            <a:r>
              <a:rPr lang="en-US" dirty="0" smtClean="0"/>
              <a:t>(Hinges on</a:t>
            </a:r>
          </a:p>
          <a:p>
            <a:pPr lvl="1"/>
            <a:r>
              <a:rPr lang="en-US" dirty="0" smtClean="0"/>
              <a:t>Engaging content across screens</a:t>
            </a:r>
          </a:p>
          <a:p>
            <a:pPr lvl="1"/>
            <a:r>
              <a:rPr lang="en-US" dirty="0" smtClean="0"/>
              <a:t>Buying experiences across devices and platforms with an opportunity to cross-sell and upsell</a:t>
            </a:r>
          </a:p>
          <a:p>
            <a:pPr lvl="1"/>
            <a:r>
              <a:rPr lang="en-US" dirty="0" smtClean="0"/>
              <a:t>Clean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666E385-A2D3-4C06-8A0D-7E2710D579C6}" type="slidenum">
              <a:rPr lang="en-US" smtClean="0"/>
              <a:t>13</a:t>
            </a:fld>
            <a:endParaRPr lang="en-US"/>
          </a:p>
        </p:txBody>
      </p:sp>
    </p:spTree>
    <p:extLst>
      <p:ext uri="{BB962C8B-B14F-4D97-AF65-F5344CB8AC3E}">
        <p14:creationId xmlns:p14="http://schemas.microsoft.com/office/powerpoint/2010/main" val="4131156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this is good. But what is important</a:t>
            </a:r>
            <a:r>
              <a:rPr lang="en-US" baseline="0" dirty="0" smtClean="0"/>
              <a:t> is defining the how.</a:t>
            </a:r>
            <a:endParaRPr lang="en-US" dirty="0"/>
          </a:p>
        </p:txBody>
      </p:sp>
      <p:sp>
        <p:nvSpPr>
          <p:cNvPr id="4" name="Slide Number Placeholder 3"/>
          <p:cNvSpPr>
            <a:spLocks noGrp="1"/>
          </p:cNvSpPr>
          <p:nvPr>
            <p:ph type="sldNum" sz="quarter" idx="10"/>
          </p:nvPr>
        </p:nvSpPr>
        <p:spPr/>
        <p:txBody>
          <a:bodyPr/>
          <a:lstStyle/>
          <a:p>
            <a:fld id="{D666E385-A2D3-4C06-8A0D-7E2710D579C6}" type="slidenum">
              <a:rPr lang="en-US" smtClean="0"/>
              <a:t>14</a:t>
            </a:fld>
            <a:endParaRPr lang="en-US"/>
          </a:p>
        </p:txBody>
      </p:sp>
    </p:spTree>
    <p:extLst>
      <p:ext uri="{BB962C8B-B14F-4D97-AF65-F5344CB8AC3E}">
        <p14:creationId xmlns:p14="http://schemas.microsoft.com/office/powerpoint/2010/main" val="3749347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need to have the digital blocks in place.</a:t>
            </a:r>
          </a:p>
          <a:p>
            <a:r>
              <a:rPr lang="en-US" dirty="0" smtClean="0"/>
              <a:t>The transformation roadmap is an iterative</a:t>
            </a:r>
            <a:r>
              <a:rPr lang="en-US" baseline="0" dirty="0" smtClean="0"/>
              <a:t> process and there is investment to get the capabilities in place to build the foundation.</a:t>
            </a:r>
          </a:p>
          <a:p>
            <a:r>
              <a:rPr lang="en-US" baseline="0" dirty="0" smtClean="0"/>
              <a:t>This is based on customer experience, technical development and support and digital business agility. These enable the growth of strategic assets and allow for fluidity within the marketing technology landscape.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order to develop a business model that constantly delivers on the iterative transformation roadmap, </a:t>
            </a:r>
            <a:r>
              <a:rPr lang="en-US" sz="1200" b="1" kern="1200" dirty="0" smtClean="0">
                <a:solidFill>
                  <a:schemeClr val="tx1"/>
                </a:solidFill>
                <a:effectLst/>
                <a:latin typeface="+mn-lt"/>
                <a:ea typeface="+mn-ea"/>
                <a:cs typeface="+mn-cs"/>
              </a:rPr>
              <a:t>an acquisition strategy</a:t>
            </a:r>
            <a:r>
              <a:rPr lang="en-US" sz="1200" kern="1200" dirty="0" smtClean="0">
                <a:solidFill>
                  <a:schemeClr val="tx1"/>
                </a:solidFill>
                <a:effectLst/>
                <a:latin typeface="+mn-lt"/>
                <a:ea typeface="+mn-ea"/>
                <a:cs typeface="+mn-cs"/>
              </a:rPr>
              <a:t> for tapping into creative technology externally should be strongly considered.</a:t>
            </a:r>
          </a:p>
          <a:p>
            <a:endParaRPr lang="en-US" sz="1200" kern="1200" dirty="0" smtClean="0">
              <a:solidFill>
                <a:schemeClr val="tx1"/>
              </a:solidFill>
              <a:effectLst/>
              <a:latin typeface="+mn-lt"/>
              <a:ea typeface="+mn-ea"/>
              <a:cs typeface="+mn-cs"/>
            </a:endParaRPr>
          </a:p>
          <a:p>
            <a:r>
              <a:rPr lang="en-US" dirty="0" smtClean="0"/>
              <a:t>We start by focusing on the building blocks. The three main components</a:t>
            </a:r>
            <a:r>
              <a:rPr lang="en-US" baseline="0" dirty="0" smtClean="0"/>
              <a:t> for this – namely being customer experience, technical development and support and digital  business agility.</a:t>
            </a:r>
          </a:p>
          <a:p>
            <a:pPr defTabSz="931774"/>
            <a:r>
              <a:rPr lang="en-US" b="1" i="1" dirty="0" smtClean="0"/>
              <a:t>Only after our entire organization is involved can we begin to integrate all of today’s digital channels and data capabilities, giving our brand the competitive advantage over those still struggling to adapt to today’s digital marketing practices.</a:t>
            </a:r>
            <a:endParaRPr lang="en-US" dirty="0" smtClean="0"/>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666E385-A2D3-4C06-8A0D-7E2710D579C6}" type="slidenum">
              <a:rPr lang="en-US" smtClean="0"/>
              <a:t>15</a:t>
            </a:fld>
            <a:endParaRPr lang="en-US"/>
          </a:p>
        </p:txBody>
      </p:sp>
    </p:spTree>
    <p:extLst>
      <p:ext uri="{BB962C8B-B14F-4D97-AF65-F5344CB8AC3E}">
        <p14:creationId xmlns:p14="http://schemas.microsoft.com/office/powerpoint/2010/main" val="2763796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Transformation roadmap must focus on allocating resources. </a:t>
            </a:r>
          </a:p>
          <a:p>
            <a:r>
              <a:rPr lang="en-US" dirty="0" smtClean="0"/>
              <a:t>The shift to a digital culture and building a digital business model that is agile is crucial to a successful start.</a:t>
            </a:r>
            <a:endParaRPr lang="en-US" dirty="0"/>
          </a:p>
        </p:txBody>
      </p:sp>
      <p:sp>
        <p:nvSpPr>
          <p:cNvPr id="4" name="Slide Number Placeholder 3"/>
          <p:cNvSpPr>
            <a:spLocks noGrp="1"/>
          </p:cNvSpPr>
          <p:nvPr>
            <p:ph type="sldNum" sz="quarter" idx="10"/>
          </p:nvPr>
        </p:nvSpPr>
        <p:spPr/>
        <p:txBody>
          <a:bodyPr/>
          <a:lstStyle/>
          <a:p>
            <a:fld id="{D666E385-A2D3-4C06-8A0D-7E2710D579C6}" type="slidenum">
              <a:rPr lang="en-US" smtClean="0"/>
              <a:t>16</a:t>
            </a:fld>
            <a:endParaRPr lang="en-US"/>
          </a:p>
        </p:txBody>
      </p:sp>
    </p:spTree>
    <p:extLst>
      <p:ext uri="{BB962C8B-B14F-4D97-AF65-F5344CB8AC3E}">
        <p14:creationId xmlns:p14="http://schemas.microsoft.com/office/powerpoint/2010/main" val="937576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with winsupplyinc.com </a:t>
            </a:r>
            <a:endParaRPr lang="en-US" dirty="0"/>
          </a:p>
        </p:txBody>
      </p:sp>
      <p:sp>
        <p:nvSpPr>
          <p:cNvPr id="4" name="Slide Number Placeholder 3"/>
          <p:cNvSpPr>
            <a:spLocks noGrp="1"/>
          </p:cNvSpPr>
          <p:nvPr>
            <p:ph type="sldNum" sz="quarter" idx="10"/>
          </p:nvPr>
        </p:nvSpPr>
        <p:spPr/>
        <p:txBody>
          <a:bodyPr/>
          <a:lstStyle/>
          <a:p>
            <a:fld id="{D666E385-A2D3-4C06-8A0D-7E2710D579C6}" type="slidenum">
              <a:rPr lang="en-US" smtClean="0"/>
              <a:t>17</a:t>
            </a:fld>
            <a:endParaRPr lang="en-US"/>
          </a:p>
        </p:txBody>
      </p:sp>
    </p:spTree>
    <p:extLst>
      <p:ext uri="{BB962C8B-B14F-4D97-AF65-F5344CB8AC3E}">
        <p14:creationId xmlns:p14="http://schemas.microsoft.com/office/powerpoint/2010/main" val="1836307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Elements for the digital transformation roadmap center on the conjunction of </a:t>
            </a:r>
            <a:r>
              <a:rPr lang="en-US" b="1" i="1" dirty="0" smtClean="0">
                <a:solidFill>
                  <a:schemeClr val="accent1"/>
                </a:solidFill>
              </a:rPr>
              <a:t>content, commerce and data.</a:t>
            </a:r>
          </a:p>
          <a:p>
            <a:r>
              <a:rPr lang="en-US" dirty="0" smtClean="0"/>
              <a:t>Move from as-is model to a digital model. This includes and is not limited to web, social and mobile.</a:t>
            </a:r>
          </a:p>
          <a:p>
            <a:r>
              <a:rPr lang="en-US" dirty="0" smtClean="0"/>
              <a:t>Provide a compelling self-serve experience for our customers.</a:t>
            </a:r>
          </a:p>
          <a:p>
            <a:r>
              <a:rPr lang="en-US" dirty="0" smtClean="0"/>
              <a:t>Start by focusing on the customer buying experience:</a:t>
            </a:r>
          </a:p>
          <a:p>
            <a:pPr lvl="1"/>
            <a:r>
              <a:rPr lang="en-US" dirty="0" smtClean="0"/>
              <a:t>Rich, engaging content</a:t>
            </a:r>
          </a:p>
          <a:p>
            <a:pPr lvl="1"/>
            <a:r>
              <a:rPr lang="en-US" dirty="0" smtClean="0"/>
              <a:t>Product search</a:t>
            </a:r>
          </a:p>
          <a:p>
            <a:pPr lvl="1"/>
            <a:r>
              <a:rPr lang="en-US" dirty="0" smtClean="0"/>
              <a:t>Cart functionality</a:t>
            </a:r>
          </a:p>
          <a:p>
            <a:r>
              <a:rPr lang="en-US" dirty="0" smtClean="0"/>
              <a:t>Evolve digital tools to meet customer experience.</a:t>
            </a:r>
            <a:endParaRPr lang="en-US" dirty="0"/>
          </a:p>
        </p:txBody>
      </p:sp>
      <p:sp>
        <p:nvSpPr>
          <p:cNvPr id="4" name="Slide Number Placeholder 3"/>
          <p:cNvSpPr>
            <a:spLocks noGrp="1"/>
          </p:cNvSpPr>
          <p:nvPr>
            <p:ph type="sldNum" sz="quarter" idx="10"/>
          </p:nvPr>
        </p:nvSpPr>
        <p:spPr/>
        <p:txBody>
          <a:bodyPr/>
          <a:lstStyle/>
          <a:p>
            <a:fld id="{D666E385-A2D3-4C06-8A0D-7E2710D579C6}" type="slidenum">
              <a:rPr lang="en-US" smtClean="0"/>
              <a:t>18</a:t>
            </a:fld>
            <a:endParaRPr lang="en-US"/>
          </a:p>
        </p:txBody>
      </p:sp>
    </p:spTree>
    <p:extLst>
      <p:ext uri="{BB962C8B-B14F-4D97-AF65-F5344CB8AC3E}">
        <p14:creationId xmlns:p14="http://schemas.microsoft.com/office/powerpoint/2010/main" val="1737226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step in laying the digital foundational block</a:t>
            </a:r>
          </a:p>
          <a:p>
            <a:r>
              <a:rPr lang="en-US" dirty="0" smtClean="0"/>
              <a:t>Partnering with an agency for the customer experience</a:t>
            </a:r>
          </a:p>
          <a:p>
            <a:endParaRPr lang="en-US" dirty="0"/>
          </a:p>
        </p:txBody>
      </p:sp>
      <p:sp>
        <p:nvSpPr>
          <p:cNvPr id="4" name="Slide Number Placeholder 3"/>
          <p:cNvSpPr>
            <a:spLocks noGrp="1"/>
          </p:cNvSpPr>
          <p:nvPr>
            <p:ph type="sldNum" sz="quarter" idx="10"/>
          </p:nvPr>
        </p:nvSpPr>
        <p:spPr/>
        <p:txBody>
          <a:bodyPr/>
          <a:lstStyle/>
          <a:p>
            <a:fld id="{D666E385-A2D3-4C06-8A0D-7E2710D579C6}" type="slidenum">
              <a:rPr lang="en-US" smtClean="0"/>
              <a:t>19</a:t>
            </a:fld>
            <a:endParaRPr lang="en-US"/>
          </a:p>
        </p:txBody>
      </p:sp>
    </p:spTree>
    <p:extLst>
      <p:ext uri="{BB962C8B-B14F-4D97-AF65-F5344CB8AC3E}">
        <p14:creationId xmlns:p14="http://schemas.microsoft.com/office/powerpoint/2010/main" val="534254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the end of this presentation, you will have a clear view of our strategic approach</a:t>
            </a:r>
            <a:r>
              <a:rPr lang="en-US" baseline="0" dirty="0" smtClean="0"/>
              <a:t> toward our digital journey in order to execute successfully. </a:t>
            </a:r>
          </a:p>
          <a:p>
            <a:endParaRPr lang="en-US" dirty="0"/>
          </a:p>
        </p:txBody>
      </p:sp>
      <p:sp>
        <p:nvSpPr>
          <p:cNvPr id="4" name="Slide Number Placeholder 3"/>
          <p:cNvSpPr>
            <a:spLocks noGrp="1"/>
          </p:cNvSpPr>
          <p:nvPr>
            <p:ph type="sldNum" sz="quarter" idx="10"/>
          </p:nvPr>
        </p:nvSpPr>
        <p:spPr/>
        <p:txBody>
          <a:bodyPr/>
          <a:lstStyle/>
          <a:p>
            <a:fld id="{D666E385-A2D3-4C06-8A0D-7E2710D579C6}" type="slidenum">
              <a:rPr lang="en-US" smtClean="0"/>
              <a:t>2</a:t>
            </a:fld>
            <a:endParaRPr lang="en-US"/>
          </a:p>
        </p:txBody>
      </p:sp>
    </p:spTree>
    <p:extLst>
      <p:ext uri="{BB962C8B-B14F-4D97-AF65-F5344CB8AC3E}">
        <p14:creationId xmlns:p14="http://schemas.microsoft.com/office/powerpoint/2010/main" val="808702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Experience Manager and commerce cloud</a:t>
            </a:r>
            <a:endParaRPr lang="en-US" dirty="0"/>
          </a:p>
        </p:txBody>
      </p:sp>
      <p:sp>
        <p:nvSpPr>
          <p:cNvPr id="4" name="Slide Number Placeholder 3"/>
          <p:cNvSpPr>
            <a:spLocks noGrp="1"/>
          </p:cNvSpPr>
          <p:nvPr>
            <p:ph type="sldNum" sz="quarter" idx="10"/>
          </p:nvPr>
        </p:nvSpPr>
        <p:spPr/>
        <p:txBody>
          <a:bodyPr/>
          <a:lstStyle/>
          <a:p>
            <a:fld id="{D666E385-A2D3-4C06-8A0D-7E2710D579C6}" type="slidenum">
              <a:rPr lang="en-US" smtClean="0"/>
              <a:t>21</a:t>
            </a:fld>
            <a:endParaRPr lang="en-US"/>
          </a:p>
        </p:txBody>
      </p:sp>
    </p:spTree>
    <p:extLst>
      <p:ext uri="{BB962C8B-B14F-4D97-AF65-F5344CB8AC3E}">
        <p14:creationId xmlns:p14="http://schemas.microsoft.com/office/powerpoint/2010/main" val="906030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66E385-A2D3-4C06-8A0D-7E2710D579C6}" type="slidenum">
              <a:rPr lang="en-US" smtClean="0"/>
              <a:t>24</a:t>
            </a:fld>
            <a:endParaRPr lang="en-US"/>
          </a:p>
        </p:txBody>
      </p:sp>
    </p:spTree>
    <p:extLst>
      <p:ext uri="{BB962C8B-B14F-4D97-AF65-F5344CB8AC3E}">
        <p14:creationId xmlns:p14="http://schemas.microsoft.com/office/powerpoint/2010/main" val="588864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we are</a:t>
            </a:r>
          </a:p>
          <a:p>
            <a:endParaRPr lang="en-US" dirty="0" smtClean="0"/>
          </a:p>
          <a:p>
            <a:r>
              <a:rPr lang="en-US" dirty="0" smtClean="0">
                <a:solidFill>
                  <a:schemeClr val="tx1">
                    <a:lumMod val="65000"/>
                    <a:lumOff val="35000"/>
                  </a:schemeClr>
                </a:solidFill>
              </a:rPr>
              <a:t>Winsupply’s roots began in 1875 with the founding of the N.O. Nelson Manufacturing Company. </a:t>
            </a:r>
          </a:p>
          <a:p>
            <a:pPr marL="285750" indent="-285750">
              <a:buFont typeface="Arial" panose="020B0604020202020204" pitchFamily="34" charset="0"/>
              <a:buChar char="•"/>
            </a:pPr>
            <a:r>
              <a:rPr lang="en-US" dirty="0" smtClean="0">
                <a:solidFill>
                  <a:schemeClr val="tx1">
                    <a:lumMod val="65000"/>
                    <a:lumOff val="35000"/>
                  </a:schemeClr>
                </a:solidFill>
              </a:rPr>
              <a:t>Primus investment company formed in 1956</a:t>
            </a:r>
          </a:p>
          <a:p>
            <a:pPr marL="285750" indent="-285750">
              <a:buFont typeface="Arial" panose="020B0604020202020204" pitchFamily="34" charset="0"/>
              <a:buChar char="•"/>
            </a:pPr>
            <a:r>
              <a:rPr lang="en-US" dirty="0" smtClean="0">
                <a:solidFill>
                  <a:schemeClr val="tx1">
                    <a:lumMod val="65000"/>
                    <a:lumOff val="35000"/>
                  </a:schemeClr>
                </a:solidFill>
              </a:rPr>
              <a:t>Bought N.O. Nelson in 1958 in Pueblo, Colo.</a:t>
            </a:r>
          </a:p>
          <a:p>
            <a:pPr marL="285750" indent="-285750">
              <a:buFont typeface="Arial" panose="020B0604020202020204" pitchFamily="34" charset="0"/>
              <a:buChar char="•"/>
            </a:pPr>
            <a:r>
              <a:rPr lang="en-US" dirty="0" smtClean="0">
                <a:solidFill>
                  <a:schemeClr val="tx1">
                    <a:lumMod val="65000"/>
                    <a:lumOff val="35000"/>
                  </a:schemeClr>
                </a:solidFill>
              </a:rPr>
              <a:t>Acquired more Nelson locations</a:t>
            </a:r>
          </a:p>
          <a:p>
            <a:endParaRPr lang="en-US" dirty="0" smtClean="0"/>
          </a:p>
          <a:p>
            <a:endParaRPr lang="en-US" dirty="0" smtClean="0"/>
          </a:p>
          <a:p>
            <a:pPr marL="342900" indent="-342900">
              <a:buFont typeface="Arial" panose="020B0604020202020204" pitchFamily="34" charset="0"/>
              <a:buChar char="•"/>
            </a:pPr>
            <a:r>
              <a:rPr lang="en-US" sz="1200" dirty="0" smtClean="0">
                <a:solidFill>
                  <a:schemeClr val="tx1">
                    <a:lumMod val="65000"/>
                    <a:lumOff val="35000"/>
                  </a:schemeClr>
                </a:solidFill>
              </a:rPr>
              <a:t>Plumbing</a:t>
            </a:r>
          </a:p>
          <a:p>
            <a:pPr marL="342900" indent="-342900">
              <a:buFont typeface="Arial" panose="020B0604020202020204" pitchFamily="34" charset="0"/>
              <a:buChar char="•"/>
            </a:pPr>
            <a:r>
              <a:rPr lang="en-US" sz="1200" dirty="0" smtClean="0">
                <a:solidFill>
                  <a:schemeClr val="tx1">
                    <a:lumMod val="65000"/>
                    <a:lumOff val="35000"/>
                  </a:schemeClr>
                </a:solidFill>
              </a:rPr>
              <a:t>Heating and Air</a:t>
            </a:r>
          </a:p>
          <a:p>
            <a:pPr marL="342900" indent="-342900">
              <a:buFont typeface="Arial" panose="020B0604020202020204" pitchFamily="34" charset="0"/>
              <a:buChar char="•"/>
            </a:pPr>
            <a:r>
              <a:rPr lang="en-US" sz="1200" dirty="0" smtClean="0">
                <a:solidFill>
                  <a:schemeClr val="tx1">
                    <a:lumMod val="65000"/>
                    <a:lumOff val="35000"/>
                  </a:schemeClr>
                </a:solidFill>
              </a:rPr>
              <a:t>Pipes, valves and fittings</a:t>
            </a:r>
          </a:p>
          <a:p>
            <a:pPr marL="342900" indent="-342900">
              <a:buFont typeface="Arial" panose="020B0604020202020204" pitchFamily="34" charset="0"/>
              <a:buChar char="•"/>
            </a:pPr>
            <a:r>
              <a:rPr lang="en-US" sz="1200" dirty="0" smtClean="0">
                <a:solidFill>
                  <a:schemeClr val="tx1">
                    <a:lumMod val="65000"/>
                    <a:lumOff val="35000"/>
                  </a:schemeClr>
                </a:solidFill>
              </a:rPr>
              <a:t>Waterworks</a:t>
            </a:r>
          </a:p>
          <a:p>
            <a:pPr marL="342900" indent="-342900">
              <a:buFont typeface="Arial" panose="020B0604020202020204" pitchFamily="34" charset="0"/>
              <a:buChar char="•"/>
            </a:pPr>
            <a:r>
              <a:rPr lang="en-US" sz="1200" dirty="0" smtClean="0">
                <a:solidFill>
                  <a:schemeClr val="tx1">
                    <a:lumMod val="65000"/>
                    <a:lumOff val="35000"/>
                  </a:schemeClr>
                </a:solidFill>
              </a:rPr>
              <a:t>Electrical supplies</a:t>
            </a:r>
          </a:p>
          <a:p>
            <a:pPr marL="342900" indent="-342900">
              <a:buFont typeface="Arial" panose="020B0604020202020204" pitchFamily="34" charset="0"/>
              <a:buChar char="•"/>
            </a:pPr>
            <a:r>
              <a:rPr lang="en-US" sz="1200" dirty="0" smtClean="0">
                <a:solidFill>
                  <a:schemeClr val="tx1">
                    <a:lumMod val="65000"/>
                    <a:lumOff val="35000"/>
                  </a:schemeClr>
                </a:solidFill>
              </a:rPr>
              <a:t>Pumps</a:t>
            </a:r>
          </a:p>
          <a:p>
            <a:pPr marL="342900" indent="-342900">
              <a:buFont typeface="Arial" panose="020B0604020202020204" pitchFamily="34" charset="0"/>
              <a:buChar char="•"/>
            </a:pPr>
            <a:r>
              <a:rPr lang="en-US" sz="1200" dirty="0" smtClean="0">
                <a:solidFill>
                  <a:schemeClr val="tx1">
                    <a:lumMod val="65000"/>
                    <a:lumOff val="35000"/>
                  </a:schemeClr>
                </a:solidFill>
              </a:rPr>
              <a:t>Fire protection</a:t>
            </a:r>
          </a:p>
          <a:p>
            <a:pPr marL="342900" indent="-342900">
              <a:buFont typeface="Arial" panose="020B0604020202020204" pitchFamily="34" charset="0"/>
              <a:buChar char="•"/>
            </a:pPr>
            <a:r>
              <a:rPr lang="en-US" sz="1200" dirty="0" smtClean="0">
                <a:solidFill>
                  <a:schemeClr val="tx1">
                    <a:lumMod val="65000"/>
                    <a:lumOff val="35000"/>
                  </a:schemeClr>
                </a:solidFill>
              </a:rPr>
              <a:t>Irrigation</a:t>
            </a:r>
          </a:p>
          <a:p>
            <a:pPr marL="342900" indent="-342900">
              <a:buFont typeface="Arial" panose="020B0604020202020204" pitchFamily="34" charset="0"/>
              <a:buChar char="•"/>
            </a:pPr>
            <a:r>
              <a:rPr lang="en-US" sz="1200" dirty="0" smtClean="0">
                <a:solidFill>
                  <a:schemeClr val="tx1">
                    <a:lumMod val="65000"/>
                    <a:lumOff val="35000"/>
                  </a:schemeClr>
                </a:solidFill>
              </a:rPr>
              <a:t>Fasteners</a:t>
            </a:r>
          </a:p>
          <a:p>
            <a:pPr marL="342900" indent="-342900">
              <a:buFont typeface="Arial" panose="020B0604020202020204" pitchFamily="34" charset="0"/>
              <a:buChar char="•"/>
            </a:pPr>
            <a:r>
              <a:rPr lang="en-US" sz="1200" dirty="0" err="1" smtClean="0">
                <a:solidFill>
                  <a:schemeClr val="tx1">
                    <a:lumMod val="65000"/>
                    <a:lumOff val="35000"/>
                  </a:schemeClr>
                </a:solidFill>
              </a:rPr>
              <a:t>Hydronics</a:t>
            </a:r>
            <a:endParaRPr lang="en-US" sz="1200" dirty="0" smtClean="0">
              <a:solidFill>
                <a:schemeClr val="tx1">
                  <a:lumMod val="65000"/>
                  <a:lumOff val="35000"/>
                </a:schemeClr>
              </a:solidFill>
            </a:endParaRP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666E385-A2D3-4C06-8A0D-7E2710D579C6}" type="slidenum">
              <a:rPr lang="en-US" smtClean="0"/>
              <a:t>3</a:t>
            </a:fld>
            <a:endParaRPr lang="en-US"/>
          </a:p>
        </p:txBody>
      </p:sp>
    </p:spTree>
    <p:extLst>
      <p:ext uri="{BB962C8B-B14F-4D97-AF65-F5344CB8AC3E}">
        <p14:creationId xmlns:p14="http://schemas.microsoft.com/office/powerpoint/2010/main" val="1556486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66E385-A2D3-4C06-8A0D-7E2710D579C6}" type="slidenum">
              <a:rPr lang="en-US" smtClean="0"/>
              <a:t>4</a:t>
            </a:fld>
            <a:endParaRPr lang="en-US"/>
          </a:p>
        </p:txBody>
      </p:sp>
    </p:spTree>
    <p:extLst>
      <p:ext uri="{BB962C8B-B14F-4D97-AF65-F5344CB8AC3E}">
        <p14:creationId xmlns:p14="http://schemas.microsoft.com/office/powerpoint/2010/main" val="3395716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a:t>
            </a:r>
            <a:r>
              <a:rPr lang="en-US" baseline="0" dirty="0" smtClean="0"/>
              <a:t> tell you that d</a:t>
            </a:r>
            <a:r>
              <a:rPr lang="en-US" dirty="0" smtClean="0"/>
              <a:t>igital transformation</a:t>
            </a:r>
            <a:r>
              <a:rPr lang="en-US" baseline="0" dirty="0" smtClean="0"/>
              <a:t> does not happen magically. </a:t>
            </a:r>
            <a:endParaRPr lang="en-US" baseline="0" dirty="0" smtClean="0"/>
          </a:p>
          <a:p>
            <a:r>
              <a:rPr lang="en-US" baseline="0" dirty="0" smtClean="0"/>
              <a:t>We have history of proven success that needs to be battled.</a:t>
            </a:r>
          </a:p>
          <a:p>
            <a:r>
              <a:rPr lang="en-US" baseline="0" dirty="0" smtClean="0"/>
              <a:t>However, There are proven methods to forage ahead.</a:t>
            </a:r>
            <a:endParaRPr lang="en-US" dirty="0"/>
          </a:p>
        </p:txBody>
      </p:sp>
      <p:sp>
        <p:nvSpPr>
          <p:cNvPr id="4" name="Slide Number Placeholder 3"/>
          <p:cNvSpPr>
            <a:spLocks noGrp="1"/>
          </p:cNvSpPr>
          <p:nvPr>
            <p:ph type="sldNum" sz="quarter" idx="10"/>
          </p:nvPr>
        </p:nvSpPr>
        <p:spPr/>
        <p:txBody>
          <a:bodyPr/>
          <a:lstStyle/>
          <a:p>
            <a:fld id="{D666E385-A2D3-4C06-8A0D-7E2710D579C6}" type="slidenum">
              <a:rPr lang="en-US" smtClean="0"/>
              <a:t>5</a:t>
            </a:fld>
            <a:endParaRPr lang="en-US"/>
          </a:p>
        </p:txBody>
      </p:sp>
    </p:spTree>
    <p:extLst>
      <p:ext uri="{BB962C8B-B14F-4D97-AF65-F5344CB8AC3E}">
        <p14:creationId xmlns:p14="http://schemas.microsoft.com/office/powerpoint/2010/main" val="1721151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Before I deep</a:t>
            </a:r>
            <a:r>
              <a:rPr lang="en-US" baseline="0" dirty="0" smtClean="0"/>
              <a:t> dive into any of that however, lets talk about the landscape..</a:t>
            </a:r>
          </a:p>
          <a:p>
            <a:pPr defTabSz="931774"/>
            <a:endParaRPr lang="en-US" dirty="0" smtClean="0"/>
          </a:p>
          <a:p>
            <a:pPr defTabSz="931774"/>
            <a:r>
              <a:rPr lang="en-US" dirty="0" smtClean="0"/>
              <a:t>Digital </a:t>
            </a:r>
            <a:r>
              <a:rPr lang="en-US" dirty="0" smtClean="0"/>
              <a:t>technology is being accelerated</a:t>
            </a:r>
            <a:r>
              <a:rPr lang="en-US" baseline="0" dirty="0" smtClean="0"/>
              <a:t> at a really fast pace.</a:t>
            </a:r>
            <a:endParaRPr lang="en-US" dirty="0" smtClean="0"/>
          </a:p>
          <a:p>
            <a:pPr defTabSz="931774"/>
            <a:endParaRPr lang="en-US" dirty="0" smtClean="0"/>
          </a:p>
          <a:p>
            <a:pPr defTabSz="931774"/>
            <a:r>
              <a:rPr lang="en-US" dirty="0" smtClean="0"/>
              <a:t>As the marketing technology landscape evolves</a:t>
            </a:r>
            <a:r>
              <a:rPr lang="en-US" baseline="0" dirty="0" smtClean="0"/>
              <a:t> to meet the growing needs of consumers, delivering an </a:t>
            </a:r>
            <a:r>
              <a:rPr lang="en-US" baseline="0" dirty="0" err="1" smtClean="0"/>
              <a:t>omnichannel</a:t>
            </a:r>
            <a:r>
              <a:rPr lang="en-US" baseline="0" dirty="0" smtClean="0"/>
              <a:t> experience is crucial for an engaging customer experience. This ranges from brand engagement to checking out at the end of the buying process. What is interesting is that the </a:t>
            </a:r>
            <a:r>
              <a:rPr lang="en-US" baseline="0" dirty="0" err="1" smtClean="0"/>
              <a:t>omnichannel</a:t>
            </a:r>
            <a:r>
              <a:rPr lang="en-US" baseline="0" dirty="0" smtClean="0"/>
              <a:t> experience started taking a turn with the introduction of smartphones in 2007. The US embraced this amazing new technology (nine years ago) thanks to former Apple CEO Steve Jobs.</a:t>
            </a:r>
          </a:p>
          <a:p>
            <a:pPr defTabSz="931774"/>
            <a:endParaRPr lang="en-US" baseline="0" dirty="0" smtClean="0"/>
          </a:p>
          <a:p>
            <a:pPr defTabSz="931774"/>
            <a:r>
              <a:rPr lang="en-US" dirty="0" smtClean="0"/>
              <a:t>Gartner said that the Internet of Things (</a:t>
            </a:r>
            <a:r>
              <a:rPr lang="en-US" dirty="0" err="1" smtClean="0"/>
              <a:t>IoT</a:t>
            </a:r>
            <a:r>
              <a:rPr lang="en-US" dirty="0" smtClean="0"/>
              <a:t>) product and service suppliers will generate incremental revenue exceeding $300 billion, mostly in services, in 2020. It will result in $1.9 trillion in global economic value-add through sales into diverse end markets. The verticals that are leading this adoption are manufacturing (15%), healthcare</a:t>
            </a:r>
            <a:r>
              <a:rPr lang="en-US" baseline="0" dirty="0" smtClean="0"/>
              <a:t> (15%) and insurance (11%).</a:t>
            </a:r>
          </a:p>
          <a:p>
            <a:pPr defTabSz="931774"/>
            <a:endParaRPr lang="en-US" baseline="0" dirty="0" smtClean="0"/>
          </a:p>
          <a:p>
            <a:pPr defTabSz="931774"/>
            <a:r>
              <a:rPr lang="en-US" dirty="0" err="1" smtClean="0"/>
              <a:t>IoT</a:t>
            </a:r>
            <a:r>
              <a:rPr lang="en-US" dirty="0" smtClean="0"/>
              <a:t> value-add is composed of the combination of mature </a:t>
            </a:r>
            <a:r>
              <a:rPr lang="en-US" dirty="0" err="1" smtClean="0"/>
              <a:t>IoT</a:t>
            </a:r>
            <a:r>
              <a:rPr lang="en-US" dirty="0" smtClean="0"/>
              <a:t>, which is already yielding benefits, and a high-growth emerging </a:t>
            </a:r>
            <a:r>
              <a:rPr lang="en-US" dirty="0" err="1" smtClean="0"/>
              <a:t>IoT</a:t>
            </a:r>
            <a:r>
              <a:rPr lang="en-US" dirty="0" smtClean="0"/>
              <a:t> opportunity. It is derived from a combination of sector-specific technology (such as connected, automated manufacturing systems), and more generic, widely used technology, such as the suite of "smart building" technologies, including light-emitting diode (LED) lighting and smart HVAC systems. </a:t>
            </a:r>
          </a:p>
          <a:p>
            <a:pPr defTabSz="931774"/>
            <a:endParaRPr lang="en-US" baseline="0" dirty="0" smtClean="0"/>
          </a:p>
          <a:p>
            <a:pPr defTabSz="931774"/>
            <a:r>
              <a:rPr lang="en-US" baseline="0" dirty="0" smtClean="0"/>
              <a:t>Talk a little bit about what some of our vendors are doing in this space. Due to nondisclosure agreements in place, they could not disclose a lot at </a:t>
            </a:r>
            <a:r>
              <a:rPr lang="en-US" baseline="0" dirty="0" err="1" smtClean="0"/>
              <a:t>Rheem</a:t>
            </a:r>
            <a:r>
              <a:rPr lang="en-US" baseline="0" dirty="0" smtClean="0"/>
              <a:t>, but they have forged partnerships with Apple, Google and AT&amp;T, to name a few, to grow the smart home and connected customer technologies.</a:t>
            </a:r>
          </a:p>
          <a:p>
            <a:endParaRPr lang="en-US" dirty="0"/>
          </a:p>
        </p:txBody>
      </p:sp>
      <p:sp>
        <p:nvSpPr>
          <p:cNvPr id="4" name="Slide Number Placeholder 3"/>
          <p:cNvSpPr>
            <a:spLocks noGrp="1"/>
          </p:cNvSpPr>
          <p:nvPr>
            <p:ph type="sldNum" sz="quarter" idx="10"/>
          </p:nvPr>
        </p:nvSpPr>
        <p:spPr/>
        <p:txBody>
          <a:bodyPr/>
          <a:lstStyle/>
          <a:p>
            <a:fld id="{D666E385-A2D3-4C06-8A0D-7E2710D579C6}" type="slidenum">
              <a:rPr lang="en-US" smtClean="0"/>
              <a:t>6</a:t>
            </a:fld>
            <a:endParaRPr lang="en-US"/>
          </a:p>
        </p:txBody>
      </p:sp>
    </p:spTree>
    <p:extLst>
      <p:ext uri="{BB962C8B-B14F-4D97-AF65-F5344CB8AC3E}">
        <p14:creationId xmlns:p14="http://schemas.microsoft.com/office/powerpoint/2010/main" val="211448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Alexa is an</a:t>
            </a:r>
            <a:r>
              <a:rPr lang="en-US" baseline="0" dirty="0" smtClean="0"/>
              <a:t> analytics tool that provides insights to benchmark, compare and optimize businesses on the web. You can take guesses as to the top 10, starting with Google and Facebook, and YouTube to Yahoo and Amazon, Wikipedia and Twitter.</a:t>
            </a:r>
          </a:p>
          <a:p>
            <a:endParaRPr lang="en-US" dirty="0" smtClean="0"/>
          </a:p>
          <a:p>
            <a:r>
              <a:rPr lang="en-US" dirty="0" smtClean="0"/>
              <a:t>We are barely existent.</a:t>
            </a:r>
          </a:p>
          <a:p>
            <a:endParaRPr lang="en-US" dirty="0" smtClean="0"/>
          </a:p>
          <a:p>
            <a:r>
              <a:rPr lang="en-US" sz="1200" kern="1200" dirty="0" smtClean="0">
                <a:solidFill>
                  <a:schemeClr val="tx1"/>
                </a:solidFill>
                <a:effectLst/>
                <a:latin typeface="+mn-lt"/>
                <a:ea typeface="+mn-ea"/>
                <a:cs typeface="+mn-cs"/>
              </a:rPr>
              <a:t>From a digital perspective, the evaluation of functional gaps has been conducted on several occasions, and while</a:t>
            </a:r>
            <a:r>
              <a:rPr lang="en-US" sz="1200" kern="1200" baseline="0" dirty="0" smtClean="0">
                <a:solidFill>
                  <a:schemeClr val="tx1"/>
                </a:solidFill>
                <a:effectLst/>
                <a:latin typeface="+mn-lt"/>
                <a:ea typeface="+mn-ea"/>
                <a:cs typeface="+mn-cs"/>
              </a:rPr>
              <a:t> it</a:t>
            </a:r>
            <a:r>
              <a:rPr lang="en-US" sz="1200" kern="1200" dirty="0" smtClean="0">
                <a:solidFill>
                  <a:schemeClr val="tx1"/>
                </a:solidFill>
                <a:effectLst/>
                <a:latin typeface="+mn-lt"/>
                <a:ea typeface="+mn-ea"/>
                <a:cs typeface="+mn-cs"/>
              </a:rPr>
              <a:t> is important to understand comparative functional deficiencies, it is perhaps more important to understand their overall ethos and organizational capabilities that translate into their relative success.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high-level competitive analysis shows that while from a digital solution capability perspective, the bar is low as it pertains within our industry, there is clearly an opportunity area as it pertains to digital commerce and digital solutions that we can provide our customers.</a:t>
            </a:r>
            <a:endParaRPr lang="en-US" dirty="0"/>
          </a:p>
        </p:txBody>
      </p:sp>
      <p:sp>
        <p:nvSpPr>
          <p:cNvPr id="4" name="Slide Number Placeholder 3"/>
          <p:cNvSpPr>
            <a:spLocks noGrp="1"/>
          </p:cNvSpPr>
          <p:nvPr>
            <p:ph type="sldNum" sz="quarter" idx="10"/>
          </p:nvPr>
        </p:nvSpPr>
        <p:spPr/>
        <p:txBody>
          <a:bodyPr/>
          <a:lstStyle/>
          <a:p>
            <a:fld id="{D666E385-A2D3-4C06-8A0D-7E2710D579C6}" type="slidenum">
              <a:rPr lang="en-US" smtClean="0"/>
              <a:t>7</a:t>
            </a:fld>
            <a:endParaRPr lang="en-US"/>
          </a:p>
        </p:txBody>
      </p:sp>
    </p:spTree>
    <p:extLst>
      <p:ext uri="{BB962C8B-B14F-4D97-AF65-F5344CB8AC3E}">
        <p14:creationId xmlns:p14="http://schemas.microsoft.com/office/powerpoint/2010/main" val="1275343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Technology </a:t>
            </a:r>
            <a:r>
              <a:rPr lang="en-US" dirty="0" smtClean="0"/>
              <a:t>innovation is changing the game for businesses, industries and markets. At the heart of this digital transformation is a host of new technologies that are disrupting the old ways of doing business – with partners, suppliers and customers.</a:t>
            </a:r>
          </a:p>
          <a:p>
            <a:endParaRPr lang="en-US" b="1" dirty="0" smtClean="0"/>
          </a:p>
          <a:p>
            <a:r>
              <a:rPr lang="en-US" b="1" dirty="0" smtClean="0"/>
              <a:t>Digital transformation is the process of shifting your organization from a legacy approach to new ways of working and thinking using digital, social, mobile and emerging technologies. It involves a support</a:t>
            </a:r>
            <a:r>
              <a:rPr lang="en-US" b="1" baseline="0" dirty="0" smtClean="0"/>
              <a:t> from</a:t>
            </a:r>
            <a:r>
              <a:rPr lang="en-US" b="1" dirty="0" smtClean="0"/>
              <a:t> leadership, shift in thinking as it pertains to digital, the encouragement of innovation and an increased use of technology to improve the experience of your organization's employees, customers, suppliers, partners and stakeholders</a:t>
            </a:r>
            <a:r>
              <a:rPr lang="en-US" b="1" dirty="0" smtClean="0"/>
              <a:t>.</a:t>
            </a:r>
          </a:p>
          <a:p>
            <a:endParaRPr lang="en-US" b="1" dirty="0" smtClean="0"/>
          </a:p>
          <a:p>
            <a:r>
              <a:rPr lang="en-US" sz="1200" dirty="0" smtClean="0">
                <a:solidFill>
                  <a:schemeClr val="accent2"/>
                </a:solidFill>
              </a:rPr>
              <a:t>Winsupply Vision: </a:t>
            </a:r>
          </a:p>
          <a:p>
            <a:pPr algn="ctr"/>
            <a:r>
              <a:rPr lang="en-US" sz="1200" dirty="0" smtClean="0">
                <a:solidFill>
                  <a:schemeClr val="tx1">
                    <a:lumMod val="65000"/>
                    <a:lumOff val="35000"/>
                  </a:schemeClr>
                </a:solidFill>
              </a:rPr>
              <a:t>To create loyal, profitable customers by offering them superior solutions for their everyday needs and unique challenges.</a:t>
            </a:r>
          </a:p>
          <a:p>
            <a:pPr algn="ctr"/>
            <a:endParaRPr lang="en-US" sz="1200" dirty="0" smtClean="0">
              <a:solidFill>
                <a:schemeClr val="tx1">
                  <a:lumMod val="65000"/>
                  <a:lumOff val="35000"/>
                </a:schemeClr>
              </a:solidFill>
            </a:endParaRPr>
          </a:p>
          <a:p>
            <a:pPr algn="ctr"/>
            <a:r>
              <a:rPr lang="en-US" sz="1200" dirty="0" smtClean="0">
                <a:solidFill>
                  <a:schemeClr val="tx1">
                    <a:lumMod val="65000"/>
                    <a:lumOff val="35000"/>
                  </a:schemeClr>
                </a:solidFill>
              </a:rPr>
              <a:t>So we worked</a:t>
            </a:r>
            <a:r>
              <a:rPr lang="en-US" sz="1200" baseline="0" dirty="0" smtClean="0">
                <a:solidFill>
                  <a:schemeClr val="tx1">
                    <a:lumMod val="65000"/>
                    <a:lumOff val="35000"/>
                  </a:schemeClr>
                </a:solidFill>
              </a:rPr>
              <a:t> on creating a digital vision very much aligned with our organization vision as it pertains to our traditional business model.</a:t>
            </a:r>
            <a:endParaRPr lang="en-US" sz="1200" dirty="0" smtClean="0">
              <a:solidFill>
                <a:schemeClr val="tx1">
                  <a:lumMod val="65000"/>
                  <a:lumOff val="35000"/>
                </a:schemeClr>
              </a:solidFill>
            </a:endParaRPr>
          </a:p>
          <a:p>
            <a:endParaRPr lang="en-US" dirty="0"/>
          </a:p>
        </p:txBody>
      </p:sp>
      <p:sp>
        <p:nvSpPr>
          <p:cNvPr id="4" name="Slide Number Placeholder 3"/>
          <p:cNvSpPr>
            <a:spLocks noGrp="1"/>
          </p:cNvSpPr>
          <p:nvPr>
            <p:ph type="sldNum" sz="quarter" idx="10"/>
          </p:nvPr>
        </p:nvSpPr>
        <p:spPr/>
        <p:txBody>
          <a:bodyPr/>
          <a:lstStyle/>
          <a:p>
            <a:fld id="{D666E385-A2D3-4C06-8A0D-7E2710D579C6}" type="slidenum">
              <a:rPr lang="en-US" smtClean="0"/>
              <a:t>8</a:t>
            </a:fld>
            <a:endParaRPr lang="en-US"/>
          </a:p>
        </p:txBody>
      </p:sp>
    </p:spTree>
    <p:extLst>
      <p:ext uri="{BB962C8B-B14F-4D97-AF65-F5344CB8AC3E}">
        <p14:creationId xmlns:p14="http://schemas.microsoft.com/office/powerpoint/2010/main" val="3834305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 them to come back for more.</a:t>
            </a:r>
            <a:endParaRPr lang="en-US" dirty="0"/>
          </a:p>
        </p:txBody>
      </p:sp>
      <p:sp>
        <p:nvSpPr>
          <p:cNvPr id="4" name="Slide Number Placeholder 3"/>
          <p:cNvSpPr>
            <a:spLocks noGrp="1"/>
          </p:cNvSpPr>
          <p:nvPr>
            <p:ph type="sldNum" sz="quarter" idx="10"/>
          </p:nvPr>
        </p:nvSpPr>
        <p:spPr/>
        <p:txBody>
          <a:bodyPr/>
          <a:lstStyle/>
          <a:p>
            <a:fld id="{D666E385-A2D3-4C06-8A0D-7E2710D579C6}" type="slidenum">
              <a:rPr lang="en-US" smtClean="0"/>
              <a:t>9</a:t>
            </a:fld>
            <a:endParaRPr lang="en-US"/>
          </a:p>
        </p:txBody>
      </p:sp>
    </p:spTree>
    <p:extLst>
      <p:ext uri="{BB962C8B-B14F-4D97-AF65-F5344CB8AC3E}">
        <p14:creationId xmlns:p14="http://schemas.microsoft.com/office/powerpoint/2010/main" val="2846409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327611"/>
            <a:ext cx="9144000" cy="2387600"/>
          </a:xfrm>
        </p:spPr>
        <p:txBody>
          <a:bodyPr anchor="b"/>
          <a:lstStyle>
            <a:lvl1pPr algn="ctr">
              <a:defRPr sz="4400"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807286"/>
            <a:ext cx="9144000" cy="1655762"/>
          </a:xfrm>
        </p:spPr>
        <p:txBody>
          <a:bodyPr/>
          <a:lstStyle>
            <a:lvl1pPr marL="0" indent="0" algn="ctr">
              <a:buNone/>
              <a:defRPr sz="24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F536CC9-CEC2-4655-BA08-4CFDAD1FC99D}" type="datetimeFigureOut">
              <a:rPr lang="en-US" smtClean="0"/>
              <a:t>4/18/17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F1298-7B8E-461D-BF84-F439113F5263}" type="slidenum">
              <a:rPr lang="en-US" smtClean="0"/>
              <a:t>‹#›</a:t>
            </a:fld>
            <a:endParaRPr lang="en-US"/>
          </a:p>
        </p:txBody>
      </p:sp>
    </p:spTree>
    <p:extLst>
      <p:ext uri="{BB962C8B-B14F-4D97-AF65-F5344CB8AC3E}">
        <p14:creationId xmlns:p14="http://schemas.microsoft.com/office/powerpoint/2010/main" val="1152553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536CC9-CEC2-4655-BA08-4CFDAD1FC99D}" type="datetimeFigureOut">
              <a:rPr lang="en-US" smtClean="0"/>
              <a:t>4/18/17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F1298-7B8E-461D-BF84-F439113F5263}" type="slidenum">
              <a:rPr lang="en-US" smtClean="0"/>
              <a:t>‹#›</a:t>
            </a:fld>
            <a:endParaRPr lang="en-US"/>
          </a:p>
        </p:txBody>
      </p:sp>
    </p:spTree>
    <p:extLst>
      <p:ext uri="{BB962C8B-B14F-4D97-AF65-F5344CB8AC3E}">
        <p14:creationId xmlns:p14="http://schemas.microsoft.com/office/powerpoint/2010/main" val="464459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536CC9-CEC2-4655-BA08-4CFDAD1FC99D}" type="datetimeFigureOut">
              <a:rPr lang="en-US" smtClean="0"/>
              <a:t>4/18/17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F1298-7B8E-461D-BF84-F439113F5263}" type="slidenum">
              <a:rPr lang="en-US" smtClean="0"/>
              <a:t>‹#›</a:t>
            </a:fld>
            <a:endParaRPr lang="en-US"/>
          </a:p>
        </p:txBody>
      </p:sp>
    </p:spTree>
    <p:extLst>
      <p:ext uri="{BB962C8B-B14F-4D97-AF65-F5344CB8AC3E}">
        <p14:creationId xmlns:p14="http://schemas.microsoft.com/office/powerpoint/2010/main" val="452314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F536CC9-CEC2-4655-BA08-4CFDAD1FC99D}" type="datetimeFigureOut">
              <a:rPr lang="en-US" smtClean="0"/>
              <a:t>4/18/17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F1298-7B8E-461D-BF84-F439113F5263}" type="slidenum">
              <a:rPr lang="en-US" smtClean="0"/>
              <a:t>‹#›</a:t>
            </a:fld>
            <a:endParaRPr lang="en-US"/>
          </a:p>
        </p:txBody>
      </p:sp>
      <p:pic>
        <p:nvPicPr>
          <p:cNvPr id="7" name="Picture 6" descr="Win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5526" y="6012961"/>
            <a:ext cx="1371752" cy="340808"/>
          </a:xfrm>
          <a:prstGeom prst="rect">
            <a:avLst/>
          </a:prstGeom>
        </p:spPr>
      </p:pic>
      <p:sp>
        <p:nvSpPr>
          <p:cNvPr id="8" name="Rectangle 7"/>
          <p:cNvSpPr/>
          <p:nvPr userDrawn="1"/>
        </p:nvSpPr>
        <p:spPr>
          <a:xfrm>
            <a:off x="0" y="6529290"/>
            <a:ext cx="12192000" cy="341537"/>
          </a:xfrm>
          <a:prstGeom prst="rect">
            <a:avLst/>
          </a:prstGeom>
          <a:solidFill>
            <a:srgbClr val="0D66B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2308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536CC9-CEC2-4655-BA08-4CFDAD1FC99D}" type="datetimeFigureOut">
              <a:rPr lang="en-US" smtClean="0"/>
              <a:t>4/18/17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F1298-7B8E-461D-BF84-F439113F5263}" type="slidenum">
              <a:rPr lang="en-US" smtClean="0"/>
              <a:t>‹#›</a:t>
            </a:fld>
            <a:endParaRPr lang="en-US"/>
          </a:p>
        </p:txBody>
      </p:sp>
    </p:spTree>
    <p:extLst>
      <p:ext uri="{BB962C8B-B14F-4D97-AF65-F5344CB8AC3E}">
        <p14:creationId xmlns:p14="http://schemas.microsoft.com/office/powerpoint/2010/main" val="1518452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536CC9-CEC2-4655-BA08-4CFDAD1FC99D}" type="datetimeFigureOut">
              <a:rPr lang="en-US" smtClean="0"/>
              <a:t>4/18/17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AF1298-7B8E-461D-BF84-F439113F5263}" type="slidenum">
              <a:rPr lang="en-US" smtClean="0"/>
              <a:t>‹#›</a:t>
            </a:fld>
            <a:endParaRPr lang="en-US"/>
          </a:p>
        </p:txBody>
      </p:sp>
    </p:spTree>
    <p:extLst>
      <p:ext uri="{BB962C8B-B14F-4D97-AF65-F5344CB8AC3E}">
        <p14:creationId xmlns:p14="http://schemas.microsoft.com/office/powerpoint/2010/main" val="1513630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536CC9-CEC2-4655-BA08-4CFDAD1FC99D}" type="datetimeFigureOut">
              <a:rPr lang="en-US" smtClean="0"/>
              <a:t>4/18/17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AF1298-7B8E-461D-BF84-F439113F5263}" type="slidenum">
              <a:rPr lang="en-US" smtClean="0"/>
              <a:t>‹#›</a:t>
            </a:fld>
            <a:endParaRPr lang="en-US"/>
          </a:p>
        </p:txBody>
      </p:sp>
    </p:spTree>
    <p:extLst>
      <p:ext uri="{BB962C8B-B14F-4D97-AF65-F5344CB8AC3E}">
        <p14:creationId xmlns:p14="http://schemas.microsoft.com/office/powerpoint/2010/main" val="1269276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536CC9-CEC2-4655-BA08-4CFDAD1FC99D}" type="datetimeFigureOut">
              <a:rPr lang="en-US" smtClean="0"/>
              <a:t>4/18/17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AF1298-7B8E-461D-BF84-F439113F5263}" type="slidenum">
              <a:rPr lang="en-US" smtClean="0"/>
              <a:t>‹#›</a:t>
            </a:fld>
            <a:endParaRPr lang="en-US"/>
          </a:p>
        </p:txBody>
      </p:sp>
    </p:spTree>
    <p:extLst>
      <p:ext uri="{BB962C8B-B14F-4D97-AF65-F5344CB8AC3E}">
        <p14:creationId xmlns:p14="http://schemas.microsoft.com/office/powerpoint/2010/main" val="3165014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536CC9-CEC2-4655-BA08-4CFDAD1FC99D}" type="datetimeFigureOut">
              <a:rPr lang="en-US" smtClean="0"/>
              <a:t>4/18/17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AF1298-7B8E-461D-BF84-F439113F5263}" type="slidenum">
              <a:rPr lang="en-US" smtClean="0"/>
              <a:t>‹#›</a:t>
            </a:fld>
            <a:endParaRPr lang="en-US"/>
          </a:p>
        </p:txBody>
      </p:sp>
    </p:spTree>
    <p:extLst>
      <p:ext uri="{BB962C8B-B14F-4D97-AF65-F5344CB8AC3E}">
        <p14:creationId xmlns:p14="http://schemas.microsoft.com/office/powerpoint/2010/main" val="1218743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536CC9-CEC2-4655-BA08-4CFDAD1FC99D}" type="datetimeFigureOut">
              <a:rPr lang="en-US" smtClean="0"/>
              <a:t>4/18/17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AF1298-7B8E-461D-BF84-F439113F5263}" type="slidenum">
              <a:rPr lang="en-US" smtClean="0"/>
              <a:t>‹#›</a:t>
            </a:fld>
            <a:endParaRPr lang="en-US"/>
          </a:p>
        </p:txBody>
      </p:sp>
    </p:spTree>
    <p:extLst>
      <p:ext uri="{BB962C8B-B14F-4D97-AF65-F5344CB8AC3E}">
        <p14:creationId xmlns:p14="http://schemas.microsoft.com/office/powerpoint/2010/main" val="726010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536CC9-CEC2-4655-BA08-4CFDAD1FC99D}" type="datetimeFigureOut">
              <a:rPr lang="en-US" smtClean="0"/>
              <a:t>4/18/17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AF1298-7B8E-461D-BF84-F439113F5263}" type="slidenum">
              <a:rPr lang="en-US" smtClean="0"/>
              <a:t>‹#›</a:t>
            </a:fld>
            <a:endParaRPr lang="en-US"/>
          </a:p>
        </p:txBody>
      </p:sp>
    </p:spTree>
    <p:extLst>
      <p:ext uri="{BB962C8B-B14F-4D97-AF65-F5344CB8AC3E}">
        <p14:creationId xmlns:p14="http://schemas.microsoft.com/office/powerpoint/2010/main" val="34197760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536CC9-CEC2-4655-BA08-4CFDAD1FC99D}" type="datetimeFigureOut">
              <a:rPr lang="en-US" smtClean="0"/>
              <a:t>4/18/17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AF1298-7B8E-461D-BF84-F439113F5263}" type="slidenum">
              <a:rPr lang="en-US" smtClean="0"/>
              <a:t>‹#›</a:t>
            </a:fld>
            <a:endParaRPr lang="en-US"/>
          </a:p>
        </p:txBody>
      </p:sp>
    </p:spTree>
    <p:extLst>
      <p:ext uri="{BB962C8B-B14F-4D97-AF65-F5344CB8AC3E}">
        <p14:creationId xmlns:p14="http://schemas.microsoft.com/office/powerpoint/2010/main" val="3034126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600" b="1" i="0" kern="1200">
          <a:solidFill>
            <a:srgbClr val="0D66B6"/>
          </a:solidFill>
          <a:latin typeface="Arial"/>
          <a:ea typeface="+mj-ea"/>
          <a:cs typeface="Arial"/>
        </a:defRPr>
      </a:lvl1pPr>
    </p:titleStyle>
    <p:bodyStyle>
      <a:lvl1pPr marL="228600" indent="-228600" algn="l" defTabSz="914400" rtl="0" eaLnBrk="1" latinLnBrk="0" hangingPunct="1">
        <a:lnSpc>
          <a:spcPct val="100000"/>
        </a:lnSpc>
        <a:spcBef>
          <a:spcPts val="500"/>
        </a:spcBef>
        <a:buClr>
          <a:srgbClr val="0D66B6"/>
        </a:buClr>
        <a:buSzPct val="80000"/>
        <a:buFont typeface="Arial" panose="020B0604020202020204" pitchFamily="34" charset="0"/>
        <a:buChar char="•"/>
        <a:defRPr sz="2400" b="0" i="0" kern="1200">
          <a:solidFill>
            <a:schemeClr val="tx1"/>
          </a:solidFill>
          <a:latin typeface="Arial"/>
          <a:ea typeface="+mn-ea"/>
          <a:cs typeface="Arial"/>
        </a:defRPr>
      </a:lvl1pPr>
      <a:lvl2pPr marL="685800" indent="-228600" algn="l" defTabSz="914400" rtl="0" eaLnBrk="1" latinLnBrk="0" hangingPunct="1">
        <a:lnSpc>
          <a:spcPct val="100000"/>
        </a:lnSpc>
        <a:spcBef>
          <a:spcPts val="500"/>
        </a:spcBef>
        <a:buClr>
          <a:srgbClr val="0D66B6"/>
        </a:buClr>
        <a:buSzPct val="80000"/>
        <a:buFont typeface="Arial" panose="020B0604020202020204" pitchFamily="34" charset="0"/>
        <a:buChar char="•"/>
        <a:defRPr sz="2400" b="0" i="0" kern="1200">
          <a:solidFill>
            <a:schemeClr val="tx1"/>
          </a:solidFill>
          <a:latin typeface="Arial"/>
          <a:ea typeface="+mn-ea"/>
          <a:cs typeface="Arial"/>
        </a:defRPr>
      </a:lvl2pPr>
      <a:lvl3pPr marL="1143000" indent="-228600" algn="l" defTabSz="914400" rtl="0" eaLnBrk="1" latinLnBrk="0" hangingPunct="1">
        <a:lnSpc>
          <a:spcPct val="100000"/>
        </a:lnSpc>
        <a:spcBef>
          <a:spcPts val="500"/>
        </a:spcBef>
        <a:buClr>
          <a:srgbClr val="0D66B6"/>
        </a:buClr>
        <a:buSzPct val="80000"/>
        <a:buFont typeface="Arial" panose="020B0604020202020204" pitchFamily="34" charset="0"/>
        <a:buChar char="•"/>
        <a:defRPr sz="2000" b="0" i="0" kern="1200">
          <a:solidFill>
            <a:schemeClr val="tx1"/>
          </a:solidFill>
          <a:latin typeface="Arial"/>
          <a:ea typeface="+mn-ea"/>
          <a:cs typeface="Arial"/>
        </a:defRPr>
      </a:lvl3pPr>
      <a:lvl4pPr marL="1600200" indent="-228600" algn="l" defTabSz="914400" rtl="0" eaLnBrk="1" latinLnBrk="0" hangingPunct="1">
        <a:lnSpc>
          <a:spcPct val="100000"/>
        </a:lnSpc>
        <a:spcBef>
          <a:spcPts val="500"/>
        </a:spcBef>
        <a:buClr>
          <a:srgbClr val="0D66B6"/>
        </a:buClr>
        <a:buSzPct val="80000"/>
        <a:buFont typeface="Arial" panose="020B0604020202020204" pitchFamily="34" charset="0"/>
        <a:buChar char="•"/>
        <a:defRPr sz="1800" b="0" i="0" kern="1200">
          <a:solidFill>
            <a:schemeClr val="tx1"/>
          </a:solidFill>
          <a:latin typeface="Arial"/>
          <a:ea typeface="+mn-ea"/>
          <a:cs typeface="Arial"/>
        </a:defRPr>
      </a:lvl4pPr>
      <a:lvl5pPr marL="2057400" indent="-228600" algn="l" defTabSz="914400" rtl="0" eaLnBrk="1" latinLnBrk="0" hangingPunct="1">
        <a:lnSpc>
          <a:spcPct val="100000"/>
        </a:lnSpc>
        <a:spcBef>
          <a:spcPts val="500"/>
        </a:spcBef>
        <a:buClr>
          <a:srgbClr val="0D66B6"/>
        </a:buClr>
        <a:buSzPct val="80000"/>
        <a:buFont typeface="Arial" panose="020B0604020202020204" pitchFamily="34" charset="0"/>
        <a:buChar char="•"/>
        <a:defRPr sz="1800" b="0" i="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5.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5" Type="http://schemas.openxmlformats.org/officeDocument/2006/relationships/image" Target="../media/image12.jpeg"/><Relationship Id="rId6" Type="http://schemas.openxmlformats.org/officeDocument/2006/relationships/image" Target="../media/image13.png"/><Relationship Id="rId7" Type="http://schemas.openxmlformats.org/officeDocument/2006/relationships/image" Target="../media/image14.jpeg"/><Relationship Id="rId8"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Wincollage_generic.jpg"/>
          <p:cNvPicPr>
            <a:picLocks noChangeAspect="1"/>
          </p:cNvPicPr>
          <p:nvPr/>
        </p:nvPicPr>
        <p:blipFill rotWithShape="1">
          <a:blip r:embed="rId3" cstate="print">
            <a:extLst>
              <a:ext uri="{28A0092B-C50C-407E-A947-70E740481C1C}">
                <a14:useLocalDpi xmlns:a14="http://schemas.microsoft.com/office/drawing/2010/main" val="0"/>
              </a:ext>
            </a:extLst>
          </a:blip>
          <a:srcRect l="9507" r="10431"/>
          <a:stretch/>
        </p:blipFill>
        <p:spPr>
          <a:xfrm>
            <a:off x="0" y="0"/>
            <a:ext cx="12192000" cy="5600700"/>
          </a:xfrm>
          <a:prstGeom prst="rect">
            <a:avLst/>
          </a:prstGeom>
        </p:spPr>
      </p:pic>
      <p:sp>
        <p:nvSpPr>
          <p:cNvPr id="2" name="Title 1"/>
          <p:cNvSpPr>
            <a:spLocks noGrp="1"/>
          </p:cNvSpPr>
          <p:nvPr>
            <p:ph type="ctrTitle"/>
          </p:nvPr>
        </p:nvSpPr>
        <p:spPr>
          <a:xfrm>
            <a:off x="939800" y="1137111"/>
            <a:ext cx="10325100" cy="2387600"/>
          </a:xfrm>
        </p:spPr>
        <p:txBody>
          <a:bodyPr/>
          <a:lstStyle/>
          <a:p>
            <a:r>
              <a:rPr lang="en-US" sz="4800" b="1" dirty="0" smtClean="0"/>
              <a:t>WINSUPPLY DIGITAL TRANSFORMATION STRATEGY</a:t>
            </a:r>
            <a:endParaRPr lang="en-US" sz="4800" b="1" dirty="0"/>
          </a:p>
        </p:txBody>
      </p:sp>
      <p:sp>
        <p:nvSpPr>
          <p:cNvPr id="3" name="Subtitle 2"/>
          <p:cNvSpPr>
            <a:spLocks noGrp="1"/>
          </p:cNvSpPr>
          <p:nvPr>
            <p:ph type="subTitle" idx="1"/>
          </p:nvPr>
        </p:nvSpPr>
        <p:spPr>
          <a:xfrm>
            <a:off x="1524000" y="3616786"/>
            <a:ext cx="9144000" cy="1655762"/>
          </a:xfrm>
        </p:spPr>
        <p:txBody>
          <a:bodyPr/>
          <a:lstStyle/>
          <a:p>
            <a:r>
              <a:rPr lang="en-US" dirty="0" smtClean="0"/>
              <a:t>Sheloo </a:t>
            </a:r>
            <a:r>
              <a:rPr lang="en-US" dirty="0" err="1" smtClean="0"/>
              <a:t>Koul</a:t>
            </a:r>
            <a:r>
              <a:rPr lang="en-US" smtClean="0"/>
              <a:t> </a:t>
            </a:r>
          </a:p>
          <a:p>
            <a:r>
              <a:rPr lang="en-US" smtClean="0"/>
              <a:t>April </a:t>
            </a:r>
            <a:r>
              <a:rPr lang="en-US" dirty="0" smtClean="0"/>
              <a:t>2017</a:t>
            </a:r>
            <a:endParaRPr lang="en-US" dirty="0"/>
          </a:p>
        </p:txBody>
      </p:sp>
      <p:pic>
        <p:nvPicPr>
          <p:cNvPr id="8" name="Picture 7" descr="Win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7074" y="5953572"/>
            <a:ext cx="2466146" cy="612708"/>
          </a:xfrm>
          <a:prstGeom prst="rect">
            <a:avLst/>
          </a:prstGeom>
        </p:spPr>
      </p:pic>
    </p:spTree>
    <p:extLst>
      <p:ext uri="{BB962C8B-B14F-4D97-AF65-F5344CB8AC3E}">
        <p14:creationId xmlns:p14="http://schemas.microsoft.com/office/powerpoint/2010/main" val="937612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gbusinessmanagement.com.au/res/uploads/webist/0/2/5977/res/17420/mixed-marketing-logo.png?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0174" y="3000516"/>
            <a:ext cx="7197286" cy="347932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smtClean="0"/>
              <a:t>MISSION</a:t>
            </a:r>
            <a:endParaRPr lang="en-US" dirty="0"/>
          </a:p>
        </p:txBody>
      </p:sp>
      <p:sp>
        <p:nvSpPr>
          <p:cNvPr id="3" name="Content Placeholder 2"/>
          <p:cNvSpPr>
            <a:spLocks noGrp="1"/>
          </p:cNvSpPr>
          <p:nvPr>
            <p:ph idx="1"/>
          </p:nvPr>
        </p:nvSpPr>
        <p:spPr/>
        <p:txBody>
          <a:bodyPr/>
          <a:lstStyle/>
          <a:p>
            <a:r>
              <a:rPr lang="en-US" dirty="0" smtClean="0"/>
              <a:t>Provide best-in-class digital solutions and be an indispensable partner between our local companies, vendors and customers.</a:t>
            </a:r>
          </a:p>
          <a:p>
            <a:endParaRPr lang="en-US" dirty="0"/>
          </a:p>
        </p:txBody>
      </p:sp>
    </p:spTree>
    <p:extLst>
      <p:ext uri="{BB962C8B-B14F-4D97-AF65-F5344CB8AC3E}">
        <p14:creationId xmlns:p14="http://schemas.microsoft.com/office/powerpoint/2010/main" val="23803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www.rickscloud.com/wp-content/uploads/2015/01/9609180862_f638ea35d0_o.jpg"/>
          <p:cNvPicPr>
            <a:picLocks noChangeAspect="1" noChangeArrowheads="1"/>
          </p:cNvPicPr>
          <p:nvPr/>
        </p:nvPicPr>
        <p:blipFill rotWithShape="1">
          <a:blip r:embed="rId3">
            <a:extLst>
              <a:ext uri="{28A0092B-C50C-407E-A947-70E740481C1C}">
                <a14:useLocalDpi xmlns:a14="http://schemas.microsoft.com/office/drawing/2010/main" val="0"/>
              </a:ext>
            </a:extLst>
          </a:blip>
          <a:srcRect l="40464" t="4573" r="-1"/>
          <a:stretch/>
        </p:blipFill>
        <p:spPr bwMode="auto">
          <a:xfrm>
            <a:off x="6083261" y="0"/>
            <a:ext cx="6124417" cy="654440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dirty="0" smtClean="0"/>
              <a:t>MISSION</a:t>
            </a:r>
            <a:endParaRPr lang="en-US" dirty="0"/>
          </a:p>
        </p:txBody>
      </p:sp>
      <p:sp>
        <p:nvSpPr>
          <p:cNvPr id="3" name="Content Placeholder 2"/>
          <p:cNvSpPr>
            <a:spLocks noGrp="1"/>
          </p:cNvSpPr>
          <p:nvPr>
            <p:ph idx="1"/>
          </p:nvPr>
        </p:nvSpPr>
        <p:spPr>
          <a:xfrm>
            <a:off x="838200" y="1825625"/>
            <a:ext cx="4476814" cy="4351338"/>
          </a:xfrm>
        </p:spPr>
        <p:txBody>
          <a:bodyPr/>
          <a:lstStyle/>
          <a:p>
            <a:r>
              <a:rPr lang="en-US" dirty="0" smtClean="0"/>
              <a:t>Deliver digital solutions in a proactive, timely and cost-efficient manner that enable business agility and support business growth and expansion.</a:t>
            </a:r>
          </a:p>
          <a:p>
            <a:endParaRPr lang="en-US" dirty="0"/>
          </a:p>
        </p:txBody>
      </p:sp>
      <p:pic>
        <p:nvPicPr>
          <p:cNvPr id="12" name="Picture 11" descr="Win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5526" y="6012961"/>
            <a:ext cx="1371752" cy="340808"/>
          </a:xfrm>
          <a:prstGeom prst="rect">
            <a:avLst/>
          </a:prstGeom>
        </p:spPr>
      </p:pic>
    </p:spTree>
    <p:extLst>
      <p:ext uri="{BB962C8B-B14F-4D97-AF65-F5344CB8AC3E}">
        <p14:creationId xmlns:p14="http://schemas.microsoft.com/office/powerpoint/2010/main" val="4259785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traloc.ethz.ch/images/partner/partner.jpg"/>
          <p:cNvPicPr>
            <a:picLocks noChangeAspect="1" noChangeArrowheads="1"/>
          </p:cNvPicPr>
          <p:nvPr/>
        </p:nvPicPr>
        <p:blipFill rotWithShape="1">
          <a:blip r:embed="rId3">
            <a:extLst>
              <a:ext uri="{28A0092B-C50C-407E-A947-70E740481C1C}">
                <a14:useLocalDpi xmlns:a14="http://schemas.microsoft.com/office/drawing/2010/main" val="0"/>
              </a:ext>
            </a:extLst>
          </a:blip>
          <a:srcRect l="24201" t="-193" r="29013" b="193"/>
          <a:stretch/>
        </p:blipFill>
        <p:spPr bwMode="auto">
          <a:xfrm>
            <a:off x="6083261" y="-12624"/>
            <a:ext cx="6118463" cy="653577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dirty="0" smtClean="0"/>
              <a:t>MISSION</a:t>
            </a:r>
            <a:endParaRPr lang="en-US" dirty="0"/>
          </a:p>
        </p:txBody>
      </p:sp>
      <p:sp>
        <p:nvSpPr>
          <p:cNvPr id="3" name="Content Placeholder 2"/>
          <p:cNvSpPr>
            <a:spLocks noGrp="1"/>
          </p:cNvSpPr>
          <p:nvPr>
            <p:ph idx="1"/>
          </p:nvPr>
        </p:nvSpPr>
        <p:spPr>
          <a:xfrm>
            <a:off x="838200" y="1825625"/>
            <a:ext cx="4774706" cy="4351338"/>
          </a:xfrm>
        </p:spPr>
        <p:txBody>
          <a:bodyPr/>
          <a:lstStyle/>
          <a:p>
            <a:r>
              <a:rPr lang="en-US" dirty="0" smtClean="0"/>
              <a:t>Be regarded as an industry leader in the provision of digital services and leverage these services to establish and maintain partner loyalty and business engagement.</a:t>
            </a:r>
          </a:p>
          <a:p>
            <a:endParaRPr lang="en-US" dirty="0"/>
          </a:p>
        </p:txBody>
      </p:sp>
      <p:pic>
        <p:nvPicPr>
          <p:cNvPr id="7" name="Picture 6" descr="Win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5526" y="6012961"/>
            <a:ext cx="1371752" cy="340808"/>
          </a:xfrm>
          <a:prstGeom prst="rect">
            <a:avLst/>
          </a:prstGeom>
        </p:spPr>
      </p:pic>
    </p:spTree>
    <p:extLst>
      <p:ext uri="{BB962C8B-B14F-4D97-AF65-F5344CB8AC3E}">
        <p14:creationId xmlns:p14="http://schemas.microsoft.com/office/powerpoint/2010/main" val="374201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3549"/>
          <a:stretch/>
        </p:blipFill>
        <p:spPr>
          <a:xfrm>
            <a:off x="3506107" y="1366767"/>
            <a:ext cx="5148430" cy="5013516"/>
          </a:xfrm>
        </p:spPr>
      </p:pic>
      <p:sp>
        <p:nvSpPr>
          <p:cNvPr id="2" name="Title 1"/>
          <p:cNvSpPr>
            <a:spLocks noGrp="1"/>
          </p:cNvSpPr>
          <p:nvPr>
            <p:ph type="title"/>
          </p:nvPr>
        </p:nvSpPr>
        <p:spPr>
          <a:xfrm>
            <a:off x="838200" y="365125"/>
            <a:ext cx="11198510" cy="1325563"/>
          </a:xfrm>
        </p:spPr>
        <p:txBody>
          <a:bodyPr/>
          <a:lstStyle/>
          <a:p>
            <a:r>
              <a:rPr lang="en-US" dirty="0" smtClean="0"/>
              <a:t>DIGITAL VISION – END STATE – CUSTOMER FACING</a:t>
            </a:r>
            <a:endParaRPr lang="en-US" dirty="0"/>
          </a:p>
        </p:txBody>
      </p:sp>
    </p:spTree>
    <p:extLst>
      <p:ext uri="{BB962C8B-B14F-4D97-AF65-F5344CB8AC3E}">
        <p14:creationId xmlns:p14="http://schemas.microsoft.com/office/powerpoint/2010/main" val="304926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1193" y="582283"/>
            <a:ext cx="8050470" cy="5366980"/>
          </a:xfrm>
          <a:prstGeom prst="rect">
            <a:avLst/>
          </a:prstGeom>
        </p:spPr>
      </p:pic>
      <p:sp>
        <p:nvSpPr>
          <p:cNvPr id="6" name="TextBox 5"/>
          <p:cNvSpPr txBox="1"/>
          <p:nvPr/>
        </p:nvSpPr>
        <p:spPr>
          <a:xfrm>
            <a:off x="2613754" y="4299026"/>
            <a:ext cx="1521312" cy="584776"/>
          </a:xfrm>
          <a:prstGeom prst="rect">
            <a:avLst/>
          </a:prstGeom>
          <a:noFill/>
        </p:spPr>
        <p:txBody>
          <a:bodyPr wrap="square" rtlCol="0">
            <a:spAutoFit/>
          </a:bodyPr>
          <a:lstStyle/>
          <a:p>
            <a:pPr algn="ctr"/>
            <a:r>
              <a:rPr lang="en-US" sz="3200" spc="-50" dirty="0" smtClean="0">
                <a:solidFill>
                  <a:schemeClr val="bg1"/>
                </a:solidFill>
                <a:latin typeface="Arial"/>
                <a:cs typeface="Arial"/>
              </a:rPr>
              <a:t>NOW</a:t>
            </a:r>
            <a:endParaRPr lang="en-US" sz="3200" spc="-50" dirty="0">
              <a:solidFill>
                <a:schemeClr val="bg1"/>
              </a:solidFill>
              <a:latin typeface="Arial"/>
              <a:cs typeface="Arial"/>
            </a:endParaRPr>
          </a:p>
        </p:txBody>
      </p:sp>
      <p:sp>
        <p:nvSpPr>
          <p:cNvPr id="9" name="TextBox 8"/>
          <p:cNvSpPr txBox="1"/>
          <p:nvPr/>
        </p:nvSpPr>
        <p:spPr>
          <a:xfrm>
            <a:off x="5193668" y="2839762"/>
            <a:ext cx="1521312" cy="830997"/>
          </a:xfrm>
          <a:prstGeom prst="rect">
            <a:avLst/>
          </a:prstGeom>
          <a:noFill/>
        </p:spPr>
        <p:txBody>
          <a:bodyPr wrap="square" rtlCol="0">
            <a:spAutoFit/>
          </a:bodyPr>
          <a:lstStyle/>
          <a:p>
            <a:pPr algn="ctr"/>
            <a:r>
              <a:rPr lang="en-US" sz="3200" spc="-50" dirty="0" smtClean="0">
                <a:solidFill>
                  <a:schemeClr val="bg1"/>
                </a:solidFill>
                <a:latin typeface="Arial"/>
                <a:cs typeface="Arial"/>
              </a:rPr>
              <a:t>HOW</a:t>
            </a:r>
          </a:p>
          <a:p>
            <a:pPr algn="ctr"/>
            <a:r>
              <a:rPr lang="en-US" sz="1600" spc="-50" dirty="0" smtClean="0">
                <a:solidFill>
                  <a:schemeClr val="bg1"/>
                </a:solidFill>
                <a:latin typeface="Arial"/>
                <a:cs typeface="Arial"/>
              </a:rPr>
              <a:t>Business Plan</a:t>
            </a:r>
            <a:endParaRPr lang="en-US" sz="1600" spc="-50" dirty="0">
              <a:solidFill>
                <a:schemeClr val="bg1"/>
              </a:solidFill>
              <a:latin typeface="Arial"/>
              <a:cs typeface="Arial"/>
            </a:endParaRPr>
          </a:p>
        </p:txBody>
      </p:sp>
      <p:sp>
        <p:nvSpPr>
          <p:cNvPr id="10" name="TextBox 9"/>
          <p:cNvSpPr txBox="1"/>
          <p:nvPr/>
        </p:nvSpPr>
        <p:spPr>
          <a:xfrm>
            <a:off x="7576008" y="1528841"/>
            <a:ext cx="1918696" cy="830997"/>
          </a:xfrm>
          <a:prstGeom prst="rect">
            <a:avLst/>
          </a:prstGeom>
          <a:noFill/>
        </p:spPr>
        <p:txBody>
          <a:bodyPr wrap="square" rtlCol="0">
            <a:spAutoFit/>
          </a:bodyPr>
          <a:lstStyle/>
          <a:p>
            <a:pPr algn="ctr"/>
            <a:r>
              <a:rPr lang="en-US" sz="3200" spc="-50" dirty="0" smtClean="0">
                <a:solidFill>
                  <a:schemeClr val="bg1"/>
                </a:solidFill>
                <a:latin typeface="Arial"/>
                <a:cs typeface="Arial"/>
              </a:rPr>
              <a:t>WHERE</a:t>
            </a:r>
          </a:p>
          <a:p>
            <a:pPr lvl="0" algn="ctr"/>
            <a:r>
              <a:rPr lang="en-US" sz="1600" spc="-50" dirty="0" smtClean="0">
                <a:solidFill>
                  <a:prstClr val="white"/>
                </a:solidFill>
                <a:latin typeface="Arial"/>
                <a:cs typeface="Arial"/>
              </a:rPr>
              <a:t>Strategic Planning</a:t>
            </a:r>
            <a:endParaRPr lang="en-US" sz="1600" spc="-50" dirty="0">
              <a:solidFill>
                <a:prstClr val="white"/>
              </a:solidFill>
              <a:latin typeface="Arial"/>
              <a:cs typeface="Arial"/>
            </a:endParaRPr>
          </a:p>
        </p:txBody>
      </p:sp>
      <p:sp>
        <p:nvSpPr>
          <p:cNvPr id="26" name="TextBox 25"/>
          <p:cNvSpPr txBox="1"/>
          <p:nvPr/>
        </p:nvSpPr>
        <p:spPr>
          <a:xfrm>
            <a:off x="4582951" y="4996513"/>
            <a:ext cx="1837605" cy="584776"/>
          </a:xfrm>
          <a:prstGeom prst="rect">
            <a:avLst/>
          </a:prstGeom>
          <a:noFill/>
        </p:spPr>
        <p:txBody>
          <a:bodyPr wrap="square" rtlCol="0">
            <a:spAutoFit/>
          </a:bodyPr>
          <a:lstStyle/>
          <a:p>
            <a:pPr algn="ctr"/>
            <a:r>
              <a:rPr lang="en-US" sz="1600" dirty="0" smtClean="0">
                <a:latin typeface="Arial"/>
                <a:cs typeface="Arial"/>
              </a:rPr>
              <a:t>Where will we be in the future?</a:t>
            </a:r>
            <a:endParaRPr lang="en-US" sz="1600" dirty="0">
              <a:latin typeface="Arial"/>
              <a:cs typeface="Arial"/>
            </a:endParaRPr>
          </a:p>
        </p:txBody>
      </p:sp>
      <p:sp>
        <p:nvSpPr>
          <p:cNvPr id="27" name="TextBox 26"/>
          <p:cNvSpPr txBox="1"/>
          <p:nvPr/>
        </p:nvSpPr>
        <p:spPr>
          <a:xfrm>
            <a:off x="5956300" y="1055034"/>
            <a:ext cx="1409322" cy="584776"/>
          </a:xfrm>
          <a:prstGeom prst="rect">
            <a:avLst/>
          </a:prstGeom>
          <a:noFill/>
        </p:spPr>
        <p:txBody>
          <a:bodyPr wrap="square" rtlCol="0">
            <a:spAutoFit/>
          </a:bodyPr>
          <a:lstStyle/>
          <a:p>
            <a:pPr algn="ctr"/>
            <a:r>
              <a:rPr lang="en-US" sz="1600" dirty="0" smtClean="0">
                <a:latin typeface="Arial"/>
                <a:cs typeface="Arial"/>
              </a:rPr>
              <a:t>How do we get there?</a:t>
            </a:r>
            <a:endParaRPr lang="en-US" sz="1600" dirty="0">
              <a:latin typeface="Arial"/>
              <a:cs typeface="Arial"/>
            </a:endParaRPr>
          </a:p>
        </p:txBody>
      </p:sp>
    </p:spTree>
    <p:extLst>
      <p:ext uri="{BB962C8B-B14F-4D97-AF65-F5344CB8AC3E}">
        <p14:creationId xmlns:p14="http://schemas.microsoft.com/office/powerpoint/2010/main" val="225145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ransformativeDigitalVis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8900" y="-10360"/>
            <a:ext cx="6934200" cy="6489700"/>
          </a:xfrm>
          <a:prstGeom prst="rect">
            <a:avLst/>
          </a:prstGeom>
        </p:spPr>
      </p:pic>
    </p:spTree>
    <p:extLst>
      <p:ext uri="{BB962C8B-B14F-4D97-AF65-F5344CB8AC3E}">
        <p14:creationId xmlns:p14="http://schemas.microsoft.com/office/powerpoint/2010/main" val="2182519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6360"/>
          <a:stretch/>
        </p:blipFill>
        <p:spPr>
          <a:xfrm>
            <a:off x="2318298" y="1408785"/>
            <a:ext cx="7645704" cy="5082698"/>
          </a:xfrm>
          <a:prstGeom prst="rect">
            <a:avLst/>
          </a:prstGeom>
        </p:spPr>
      </p:pic>
      <p:sp>
        <p:nvSpPr>
          <p:cNvPr id="2" name="Title 1"/>
          <p:cNvSpPr>
            <a:spLocks noGrp="1"/>
          </p:cNvSpPr>
          <p:nvPr>
            <p:ph type="title"/>
          </p:nvPr>
        </p:nvSpPr>
        <p:spPr/>
        <p:txBody>
          <a:bodyPr/>
          <a:lstStyle/>
          <a:p>
            <a:r>
              <a:rPr lang="en-US" dirty="0" smtClean="0"/>
              <a:t>SOLICITING EXECUTIVE SUPPORT</a:t>
            </a:r>
            <a:endParaRPr lang="en-US" dirty="0"/>
          </a:p>
        </p:txBody>
      </p:sp>
      <p:sp>
        <p:nvSpPr>
          <p:cNvPr id="5" name="Rectangle 4"/>
          <p:cNvSpPr/>
          <p:nvPr/>
        </p:nvSpPr>
        <p:spPr>
          <a:xfrm>
            <a:off x="838200" y="5657380"/>
            <a:ext cx="9080500" cy="584776"/>
          </a:xfrm>
          <a:prstGeom prst="rect">
            <a:avLst/>
          </a:prstGeom>
        </p:spPr>
        <p:txBody>
          <a:bodyPr wrap="square">
            <a:spAutoFit/>
          </a:bodyPr>
          <a:lstStyle/>
          <a:p>
            <a:r>
              <a:rPr lang="en-US" sz="1600" dirty="0">
                <a:latin typeface="Arial"/>
                <a:ea typeface="Times New Roman" panose="02020603050405020304" pitchFamily="18" charset="0"/>
                <a:cs typeface="Arial"/>
              </a:rPr>
              <a:t>It is now more than 25 years since the birth of the web, but many businesses are still at the early stages of a long journey to make the best of digital marketing to stay </a:t>
            </a:r>
            <a:r>
              <a:rPr lang="en-US" sz="1600" dirty="0" smtClean="0">
                <a:latin typeface="Arial"/>
                <a:ea typeface="Times New Roman" panose="02020603050405020304" pitchFamily="18" charset="0"/>
                <a:cs typeface="Arial"/>
              </a:rPr>
              <a:t>competitive.</a:t>
            </a:r>
            <a:endParaRPr lang="en-US" sz="1600" dirty="0">
              <a:latin typeface="Arial"/>
              <a:cs typeface="Arial"/>
            </a:endParaRPr>
          </a:p>
        </p:txBody>
      </p:sp>
    </p:spTree>
    <p:extLst>
      <p:ext uri="{BB962C8B-B14F-4D97-AF65-F5344CB8AC3E}">
        <p14:creationId xmlns:p14="http://schemas.microsoft.com/office/powerpoint/2010/main" val="2255759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http://www.barrett.com.au/blogs/SalesBlog/wp-content/uploads/2012/03/FoundationsForSuccess.jpg"/>
          <p:cNvPicPr>
            <a:picLocks noChangeAspect="1" noChangeArrowheads="1"/>
          </p:cNvPicPr>
          <p:nvPr/>
        </p:nvPicPr>
        <p:blipFill rotWithShape="1">
          <a:blip r:embed="rId3">
            <a:extLst>
              <a:ext uri="{28A0092B-C50C-407E-A947-70E740481C1C}">
                <a14:useLocalDpi xmlns:a14="http://schemas.microsoft.com/office/drawing/2010/main" val="0"/>
              </a:ext>
            </a:extLst>
          </a:blip>
          <a:srcRect r="16175"/>
          <a:stretch/>
        </p:blipFill>
        <p:spPr bwMode="auto">
          <a:xfrm>
            <a:off x="8839885" y="1690688"/>
            <a:ext cx="3352115" cy="434829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838199" y="365125"/>
            <a:ext cx="8242301" cy="1325563"/>
          </a:xfrm>
        </p:spPr>
        <p:txBody>
          <a:bodyPr/>
          <a:lstStyle/>
          <a:p>
            <a:r>
              <a:rPr lang="en-US" dirty="0" smtClean="0"/>
              <a:t>LAYING A SOLID FOUNDATION – WIN’S DIGITAL 101</a:t>
            </a:r>
            <a:endParaRPr lang="en-US" dirty="0"/>
          </a:p>
        </p:txBody>
      </p:sp>
      <p:sp>
        <p:nvSpPr>
          <p:cNvPr id="4" name="Content Placeholder 3"/>
          <p:cNvSpPr>
            <a:spLocks noGrp="1"/>
          </p:cNvSpPr>
          <p:nvPr>
            <p:ph idx="1"/>
          </p:nvPr>
        </p:nvSpPr>
        <p:spPr>
          <a:xfrm>
            <a:off x="838200" y="1825625"/>
            <a:ext cx="9169400" cy="4351338"/>
          </a:xfrm>
        </p:spPr>
        <p:txBody>
          <a:bodyPr/>
          <a:lstStyle/>
          <a:p>
            <a:pPr>
              <a:spcBef>
                <a:spcPts val="0"/>
              </a:spcBef>
            </a:pPr>
            <a:r>
              <a:rPr lang="en-US" sz="2400" dirty="0" smtClean="0"/>
              <a:t>Functionally rich and constantly evolving, improving and adapting to market change</a:t>
            </a:r>
          </a:p>
          <a:p>
            <a:pPr marL="0" indent="0">
              <a:spcBef>
                <a:spcPts val="0"/>
              </a:spcBef>
              <a:buNone/>
            </a:pPr>
            <a:endParaRPr lang="en-US" sz="2400" dirty="0" smtClean="0"/>
          </a:p>
          <a:p>
            <a:pPr>
              <a:spcBef>
                <a:spcPts val="0"/>
              </a:spcBef>
            </a:pPr>
            <a:r>
              <a:rPr lang="en-US" sz="2400" dirty="0" smtClean="0"/>
              <a:t>Support multiple types of users and service their different business needs</a:t>
            </a:r>
          </a:p>
          <a:p>
            <a:pPr>
              <a:spcBef>
                <a:spcPts val="0"/>
              </a:spcBef>
            </a:pPr>
            <a:endParaRPr lang="en-US" sz="2400" dirty="0" smtClean="0"/>
          </a:p>
          <a:p>
            <a:pPr>
              <a:spcBef>
                <a:spcPts val="0"/>
              </a:spcBef>
            </a:pPr>
            <a:r>
              <a:rPr lang="en-US" sz="2400" dirty="0" smtClean="0"/>
              <a:t>Primary and default point of interaction and collaboration with </a:t>
            </a:r>
            <a:r>
              <a:rPr lang="en-US" sz="2400" dirty="0" err="1" smtClean="0"/>
              <a:t>Winsupply</a:t>
            </a:r>
            <a:endParaRPr lang="en-US" sz="2400" dirty="0" smtClean="0"/>
          </a:p>
          <a:p>
            <a:pPr>
              <a:spcBef>
                <a:spcPts val="0"/>
              </a:spcBef>
            </a:pPr>
            <a:endParaRPr lang="en-US" sz="2400" dirty="0" smtClean="0"/>
          </a:p>
          <a:p>
            <a:pPr>
              <a:spcBef>
                <a:spcPts val="0"/>
              </a:spcBef>
            </a:pPr>
            <a:r>
              <a:rPr lang="en-US" sz="2400" dirty="0" smtClean="0"/>
              <a:t>Represent and support our local </a:t>
            </a:r>
            <a:r>
              <a:rPr lang="en-US" dirty="0"/>
              <a:t>c</a:t>
            </a:r>
            <a:r>
              <a:rPr lang="en-US" sz="2400" dirty="0" smtClean="0"/>
              <a:t>ompanies to a large extent</a:t>
            </a:r>
          </a:p>
          <a:p>
            <a:pPr>
              <a:spcBef>
                <a:spcPts val="0"/>
              </a:spcBef>
            </a:pPr>
            <a:endParaRPr lang="en-US" sz="2400" dirty="0" smtClean="0"/>
          </a:p>
          <a:p>
            <a:pPr>
              <a:spcBef>
                <a:spcPts val="0"/>
              </a:spcBef>
            </a:pPr>
            <a:r>
              <a:rPr lang="en-US" sz="2400" dirty="0" smtClean="0"/>
              <a:t>Build a digital relationship for our vendors to do business with us</a:t>
            </a:r>
          </a:p>
          <a:p>
            <a:pPr>
              <a:spcBef>
                <a:spcPts val="0"/>
              </a:spcBef>
            </a:pPr>
            <a:endParaRPr lang="en-US" sz="2400" dirty="0"/>
          </a:p>
        </p:txBody>
      </p:sp>
    </p:spTree>
    <p:extLst>
      <p:ext uri="{BB962C8B-B14F-4D97-AF65-F5344CB8AC3E}">
        <p14:creationId xmlns:p14="http://schemas.microsoft.com/office/powerpoint/2010/main" val="125292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1to1media.com/weblog/assets_c/2015/10/iStock_000059538954_Small-thumb-829x57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394" y="1709110"/>
            <a:ext cx="6907032" cy="482409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838200" y="365125"/>
            <a:ext cx="10654147" cy="1325563"/>
          </a:xfrm>
        </p:spPr>
        <p:txBody>
          <a:bodyPr/>
          <a:lstStyle/>
          <a:p>
            <a:r>
              <a:rPr lang="en-US" dirty="0" smtClean="0"/>
              <a:t>DIGITAL BLOCK </a:t>
            </a:r>
            <a:r>
              <a:rPr lang="mr-IN" dirty="0" smtClean="0"/>
              <a:t>–</a:t>
            </a:r>
            <a:r>
              <a:rPr lang="en-US" dirty="0" smtClean="0"/>
              <a:t> CUSTOMER EXPERIENCE </a:t>
            </a:r>
            <a:r>
              <a:rPr lang="mr-IN" dirty="0" smtClean="0"/>
              <a:t>–</a:t>
            </a:r>
            <a:r>
              <a:rPr lang="en-US" dirty="0" smtClean="0"/>
              <a:t> </a:t>
            </a:r>
            <a:br>
              <a:rPr lang="en-US" dirty="0" smtClean="0"/>
            </a:br>
            <a:r>
              <a:rPr lang="en-US" dirty="0" smtClean="0"/>
              <a:t>THE LITMUS TEST</a:t>
            </a:r>
            <a:endParaRPr lang="en-US" dirty="0"/>
          </a:p>
        </p:txBody>
      </p:sp>
      <p:sp>
        <p:nvSpPr>
          <p:cNvPr id="7" name="Content Placeholder 2"/>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p>
        </p:txBody>
      </p:sp>
      <p:sp>
        <p:nvSpPr>
          <p:cNvPr id="3" name="Rectangle 2"/>
          <p:cNvSpPr/>
          <p:nvPr/>
        </p:nvSpPr>
        <p:spPr>
          <a:xfrm>
            <a:off x="7369447" y="2677274"/>
            <a:ext cx="4518212" cy="1711238"/>
          </a:xfrm>
          <a:prstGeom prst="rect">
            <a:avLst/>
          </a:prstGeom>
        </p:spPr>
        <p:txBody>
          <a:bodyPr wrap="square">
            <a:spAutoFit/>
          </a:bodyPr>
          <a:lstStyle/>
          <a:p>
            <a:pPr>
              <a:lnSpc>
                <a:spcPct val="110000"/>
              </a:lnSpc>
            </a:pPr>
            <a:r>
              <a:rPr lang="en-US" sz="2400" dirty="0">
                <a:latin typeface="Arial"/>
                <a:cs typeface="Arial"/>
              </a:rPr>
              <a:t>A consistent customer experience is the new battleground for winning customer </a:t>
            </a:r>
            <a:r>
              <a:rPr lang="en-US" sz="2400" dirty="0" smtClean="0">
                <a:latin typeface="Arial"/>
                <a:cs typeface="Arial"/>
              </a:rPr>
              <a:t>loyalty.</a:t>
            </a:r>
            <a:endParaRPr lang="en-US" sz="2400" dirty="0">
              <a:latin typeface="Arial"/>
              <a:cs typeface="Arial"/>
            </a:endParaRPr>
          </a:p>
        </p:txBody>
      </p:sp>
    </p:spTree>
    <p:extLst>
      <p:ext uri="{BB962C8B-B14F-4D97-AF65-F5344CB8AC3E}">
        <p14:creationId xmlns:p14="http://schemas.microsoft.com/office/powerpoint/2010/main" val="1337888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FORMING THE RIGHT PARTNERSHIPS</a:t>
            </a:r>
            <a:endParaRPr lang="en-US" dirty="0"/>
          </a:p>
        </p:txBody>
      </p:sp>
      <p:pic>
        <p:nvPicPr>
          <p:cNvPr id="4" name="Picture 3"/>
          <p:cNvPicPr>
            <a:picLocks noChangeAspect="1"/>
          </p:cNvPicPr>
          <p:nvPr/>
        </p:nvPicPr>
        <p:blipFill>
          <a:blip r:embed="rId3"/>
          <a:stretch>
            <a:fillRect/>
          </a:stretch>
        </p:blipFill>
        <p:spPr>
          <a:xfrm>
            <a:off x="2051824" y="1690688"/>
            <a:ext cx="6615616" cy="4402392"/>
          </a:xfrm>
          <a:prstGeom prst="rect">
            <a:avLst/>
          </a:prstGeom>
        </p:spPr>
      </p:pic>
    </p:spTree>
    <p:extLst>
      <p:ext uri="{BB962C8B-B14F-4D97-AF65-F5344CB8AC3E}">
        <p14:creationId xmlns:p14="http://schemas.microsoft.com/office/powerpoint/2010/main" val="33931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SHARINGS</a:t>
            </a:r>
            <a:endParaRPr lang="en-US" dirty="0"/>
          </a:p>
        </p:txBody>
      </p:sp>
      <p:sp>
        <p:nvSpPr>
          <p:cNvPr id="3" name="Content Placeholder 2"/>
          <p:cNvSpPr>
            <a:spLocks noGrp="1"/>
          </p:cNvSpPr>
          <p:nvPr>
            <p:ph idx="1"/>
          </p:nvPr>
        </p:nvSpPr>
        <p:spPr/>
        <p:txBody>
          <a:bodyPr/>
          <a:lstStyle/>
          <a:p>
            <a:r>
              <a:rPr lang="en-US" dirty="0" smtClean="0"/>
              <a:t>Who we are</a:t>
            </a:r>
            <a:endParaRPr lang="en-US" dirty="0" smtClean="0"/>
          </a:p>
          <a:p>
            <a:r>
              <a:rPr lang="en-US" dirty="0" smtClean="0"/>
              <a:t>Current </a:t>
            </a:r>
            <a:r>
              <a:rPr lang="en-US" dirty="0" smtClean="0"/>
              <a:t>State</a:t>
            </a:r>
          </a:p>
          <a:p>
            <a:r>
              <a:rPr lang="en-US" dirty="0" smtClean="0"/>
              <a:t>Changing Marketing Technology Landscape</a:t>
            </a:r>
          </a:p>
          <a:p>
            <a:r>
              <a:rPr lang="en-US" dirty="0" smtClean="0"/>
              <a:t>Digital Vision and Mission</a:t>
            </a:r>
          </a:p>
          <a:p>
            <a:r>
              <a:rPr lang="en-US" dirty="0" smtClean="0"/>
              <a:t>Table Stakes/Building Blocks</a:t>
            </a:r>
          </a:p>
          <a:p>
            <a:r>
              <a:rPr lang="en-US" dirty="0" smtClean="0"/>
              <a:t>How Do </a:t>
            </a:r>
            <a:r>
              <a:rPr lang="en-US" dirty="0"/>
              <a:t>W</a:t>
            </a:r>
            <a:r>
              <a:rPr lang="en-US" dirty="0" smtClean="0"/>
              <a:t>e Reach Our </a:t>
            </a:r>
            <a:r>
              <a:rPr lang="en-US" dirty="0"/>
              <a:t>D</a:t>
            </a:r>
            <a:r>
              <a:rPr lang="en-US" dirty="0" smtClean="0"/>
              <a:t>igital Goal?</a:t>
            </a:r>
          </a:p>
          <a:p>
            <a:r>
              <a:rPr lang="en-US" dirty="0" smtClean="0"/>
              <a:t>Lessons Learned</a:t>
            </a:r>
            <a:br>
              <a:rPr lang="en-US" dirty="0" smtClean="0"/>
            </a:br>
            <a:endParaRPr lang="en-US" dirty="0"/>
          </a:p>
        </p:txBody>
      </p:sp>
    </p:spTree>
    <p:extLst>
      <p:ext uri="{BB962C8B-B14F-4D97-AF65-F5344CB8AC3E}">
        <p14:creationId xmlns:p14="http://schemas.microsoft.com/office/powerpoint/2010/main" val="139354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CHOOSE </a:t>
            </a:r>
            <a:r>
              <a:rPr lang="en-US" dirty="0"/>
              <a:t>THE RIGHT </a:t>
            </a:r>
            <a:r>
              <a:rPr lang="en-US" dirty="0" smtClean="0"/>
              <a:t>AGENCY </a:t>
            </a:r>
            <a:r>
              <a:rPr lang="en-US" dirty="0"/>
              <a:t>PARTNER </a:t>
            </a:r>
          </a:p>
        </p:txBody>
      </p:sp>
      <p:pic>
        <p:nvPicPr>
          <p:cNvPr id="6" name="Picture 5" descr="Gyro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4500" y="2753159"/>
            <a:ext cx="4991644" cy="1853438"/>
          </a:xfrm>
          <a:prstGeom prst="rect">
            <a:avLst/>
          </a:prstGeom>
        </p:spPr>
      </p:pic>
    </p:spTree>
    <p:extLst>
      <p:ext uri="{BB962C8B-B14F-4D97-AF65-F5344CB8AC3E}">
        <p14:creationId xmlns:p14="http://schemas.microsoft.com/office/powerpoint/2010/main" val="283593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47400" cy="1325563"/>
          </a:xfrm>
        </p:spPr>
        <p:txBody>
          <a:bodyPr/>
          <a:lstStyle/>
          <a:p>
            <a:r>
              <a:rPr lang="en-US" smtClean="0"/>
              <a:t>CHOOSE </a:t>
            </a:r>
            <a:r>
              <a:rPr lang="en-US" dirty="0" smtClean="0"/>
              <a:t>THE RIGHT TECHNOLOGY PLATFORM</a:t>
            </a:r>
            <a:endParaRPr lang="en-US" dirty="0"/>
          </a:p>
        </p:txBody>
      </p:sp>
      <p:pic>
        <p:nvPicPr>
          <p:cNvPr id="5" name="Picture 4"/>
          <p:cNvPicPr>
            <a:picLocks noChangeAspect="1"/>
          </p:cNvPicPr>
          <p:nvPr/>
        </p:nvPicPr>
        <p:blipFill>
          <a:blip r:embed="rId3"/>
          <a:stretch>
            <a:fillRect/>
          </a:stretch>
        </p:blipFill>
        <p:spPr>
          <a:xfrm>
            <a:off x="3196176" y="2750862"/>
            <a:ext cx="6231447" cy="1476582"/>
          </a:xfrm>
          <a:prstGeom prst="rect">
            <a:avLst/>
          </a:prstGeom>
        </p:spPr>
      </p:pic>
    </p:spTree>
    <p:extLst>
      <p:ext uri="{BB962C8B-B14F-4D97-AF65-F5344CB8AC3E}">
        <p14:creationId xmlns:p14="http://schemas.microsoft.com/office/powerpoint/2010/main" val="143264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CHOOSE THE RIGHT SYSTEMS INTEGRATOR</a:t>
            </a:r>
            <a:endParaRPr lang="en-US" dirty="0"/>
          </a:p>
        </p:txBody>
      </p:sp>
      <p:pic>
        <p:nvPicPr>
          <p:cNvPr id="4" name="Picture 3"/>
          <p:cNvPicPr>
            <a:picLocks noChangeAspect="1"/>
          </p:cNvPicPr>
          <p:nvPr/>
        </p:nvPicPr>
        <p:blipFill>
          <a:blip r:embed="rId2"/>
          <a:stretch>
            <a:fillRect/>
          </a:stretch>
        </p:blipFill>
        <p:spPr>
          <a:xfrm>
            <a:off x="2919520" y="2160794"/>
            <a:ext cx="5876116" cy="2525274"/>
          </a:xfrm>
          <a:prstGeom prst="rect">
            <a:avLst/>
          </a:prstGeom>
        </p:spPr>
      </p:pic>
    </p:spTree>
    <p:extLst>
      <p:ext uri="{BB962C8B-B14F-4D97-AF65-F5344CB8AC3E}">
        <p14:creationId xmlns:p14="http://schemas.microsoft.com/office/powerpoint/2010/main" val="163533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SO FAR</a:t>
            </a:r>
            <a:endParaRPr lang="en-US" dirty="0"/>
          </a:p>
        </p:txBody>
      </p:sp>
      <p:sp>
        <p:nvSpPr>
          <p:cNvPr id="3" name="Content Placeholder 2"/>
          <p:cNvSpPr>
            <a:spLocks noGrp="1"/>
          </p:cNvSpPr>
          <p:nvPr>
            <p:ph idx="1"/>
          </p:nvPr>
        </p:nvSpPr>
        <p:spPr/>
        <p:txBody>
          <a:bodyPr/>
          <a:lstStyle/>
          <a:p>
            <a:r>
              <a:rPr lang="en-US" dirty="0" smtClean="0"/>
              <a:t>Change is intimidating</a:t>
            </a:r>
          </a:p>
          <a:p>
            <a:r>
              <a:rPr lang="en-US" dirty="0" smtClean="0"/>
              <a:t>Have a clear plan </a:t>
            </a:r>
            <a:r>
              <a:rPr lang="mr-IN" dirty="0" smtClean="0"/>
              <a:t>–</a:t>
            </a:r>
            <a:r>
              <a:rPr lang="en-US" dirty="0" smtClean="0"/>
              <a:t> Option A</a:t>
            </a:r>
          </a:p>
          <a:p>
            <a:r>
              <a:rPr lang="en-US" dirty="0" smtClean="0"/>
              <a:t>Have a backup plan </a:t>
            </a:r>
            <a:r>
              <a:rPr lang="mr-IN" dirty="0"/>
              <a:t>–</a:t>
            </a:r>
            <a:r>
              <a:rPr lang="en-US" dirty="0" smtClean="0"/>
              <a:t> Option B</a:t>
            </a:r>
          </a:p>
          <a:p>
            <a:r>
              <a:rPr lang="en-US" dirty="0" smtClean="0"/>
              <a:t>Have a backup to your backup plan </a:t>
            </a:r>
            <a:r>
              <a:rPr lang="mr-IN" dirty="0" smtClean="0"/>
              <a:t>–</a:t>
            </a:r>
            <a:r>
              <a:rPr lang="en-US" dirty="0" smtClean="0"/>
              <a:t> Option C</a:t>
            </a:r>
          </a:p>
          <a:p>
            <a:r>
              <a:rPr lang="en-US" dirty="0" smtClean="0"/>
              <a:t>Be prepared to stand your ground objectively</a:t>
            </a:r>
          </a:p>
          <a:p>
            <a:r>
              <a:rPr lang="en-US" dirty="0" smtClean="0"/>
              <a:t>Choose the right partners</a:t>
            </a:r>
          </a:p>
          <a:p>
            <a:r>
              <a:rPr lang="en-US" dirty="0" smtClean="0"/>
              <a:t>Be prepared to expect pushback</a:t>
            </a:r>
          </a:p>
          <a:p>
            <a:r>
              <a:rPr lang="en-US" dirty="0" smtClean="0"/>
              <a:t>Stop to smell the roses</a:t>
            </a:r>
            <a:endParaRPr lang="en-US" dirty="0"/>
          </a:p>
        </p:txBody>
      </p:sp>
    </p:spTree>
    <p:extLst>
      <p:ext uri="{BB962C8B-B14F-4D97-AF65-F5344CB8AC3E}">
        <p14:creationId xmlns:p14="http://schemas.microsoft.com/office/powerpoint/2010/main" val="5453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Wincollage_generic.jpg"/>
          <p:cNvPicPr>
            <a:picLocks noChangeAspect="1"/>
          </p:cNvPicPr>
          <p:nvPr/>
        </p:nvPicPr>
        <p:blipFill rotWithShape="1">
          <a:blip r:embed="rId3" cstate="print">
            <a:extLst>
              <a:ext uri="{28A0092B-C50C-407E-A947-70E740481C1C}">
                <a14:useLocalDpi xmlns:a14="http://schemas.microsoft.com/office/drawing/2010/main" val="0"/>
              </a:ext>
            </a:extLst>
          </a:blip>
          <a:srcRect l="9507" r="10431"/>
          <a:stretch/>
        </p:blipFill>
        <p:spPr>
          <a:xfrm>
            <a:off x="0" y="0"/>
            <a:ext cx="12192000" cy="5600700"/>
          </a:xfrm>
          <a:prstGeom prst="rect">
            <a:avLst/>
          </a:prstGeom>
        </p:spPr>
      </p:pic>
      <p:pic>
        <p:nvPicPr>
          <p:cNvPr id="7" name="Picture 6" descr="Win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7074" y="5953572"/>
            <a:ext cx="2466146" cy="612708"/>
          </a:xfrm>
          <a:prstGeom prst="rect">
            <a:avLst/>
          </a:prstGeom>
        </p:spPr>
      </p:pic>
      <p:sp>
        <p:nvSpPr>
          <p:cNvPr id="2" name="Title 1"/>
          <p:cNvSpPr>
            <a:spLocks noGrp="1"/>
          </p:cNvSpPr>
          <p:nvPr>
            <p:ph type="ctrTitle"/>
          </p:nvPr>
        </p:nvSpPr>
        <p:spPr>
          <a:xfrm>
            <a:off x="1524000" y="975734"/>
            <a:ext cx="9144000" cy="2387600"/>
          </a:xfrm>
        </p:spPr>
        <p:txBody>
          <a:bodyPr/>
          <a:lstStyle/>
          <a:p>
            <a:r>
              <a:rPr lang="en-US" dirty="0" smtClean="0"/>
              <a:t>THANK YOU</a:t>
            </a:r>
            <a:endParaRPr lang="en-US" dirty="0"/>
          </a:p>
        </p:txBody>
      </p:sp>
    </p:spTree>
    <p:extLst>
      <p:ext uri="{BB962C8B-B14F-4D97-AF65-F5344CB8AC3E}">
        <p14:creationId xmlns:p14="http://schemas.microsoft.com/office/powerpoint/2010/main" val="398425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8680"/>
            <a:ext cx="10515600" cy="1325563"/>
          </a:xfrm>
        </p:spPr>
        <p:txBody>
          <a:bodyPr/>
          <a:lstStyle/>
          <a:p>
            <a:r>
              <a:rPr lang="en-US" dirty="0" smtClean="0"/>
              <a:t>WINSUPPLY</a:t>
            </a:r>
            <a:endParaRPr lang="en-US" dirty="0"/>
          </a:p>
        </p:txBody>
      </p:sp>
      <p:sp>
        <p:nvSpPr>
          <p:cNvPr id="5" name="Content Placeholder 3"/>
          <p:cNvSpPr txBox="1">
            <a:spLocks/>
          </p:cNvSpPr>
          <p:nvPr/>
        </p:nvSpPr>
        <p:spPr>
          <a:xfrm>
            <a:off x="127590" y="1148316"/>
            <a:ext cx="4512467" cy="4754547"/>
          </a:xfrm>
          <a:prstGeom prst="rect">
            <a:avLst/>
          </a:prstGeom>
          <a:solidFill>
            <a:schemeClr val="bg2"/>
          </a:solidFill>
          <a:ln>
            <a:noFill/>
          </a:ln>
        </p:spPr>
        <p:txBody>
          <a:bodyPr vert="horz" lIns="274320" tIns="182880" rIns="365760" bIns="45720" rtlCol="0">
            <a:noAutofit/>
          </a:bodyPr>
          <a:lstStyle>
            <a:lvl1pPr marL="228600" indent="-228600" algn="l" defTabSz="914400" rtl="0" eaLnBrk="1" latinLnBrk="0" hangingPunct="1">
              <a:lnSpc>
                <a:spcPct val="100000"/>
              </a:lnSpc>
              <a:spcBef>
                <a:spcPts val="500"/>
              </a:spcBef>
              <a:buClr>
                <a:srgbClr val="0D66B6"/>
              </a:buClr>
              <a:buSzPct val="80000"/>
              <a:buFont typeface="Arial" panose="020B0604020202020204" pitchFamily="34" charset="0"/>
              <a:buChar char="•"/>
              <a:defRPr sz="2400" b="0" i="0" kern="1200">
                <a:solidFill>
                  <a:schemeClr val="tx1"/>
                </a:solidFill>
                <a:latin typeface="Arial"/>
                <a:ea typeface="+mn-ea"/>
                <a:cs typeface="Arial"/>
              </a:defRPr>
            </a:lvl1pPr>
            <a:lvl2pPr marL="685800" indent="-228600" algn="l" defTabSz="914400" rtl="0" eaLnBrk="1" latinLnBrk="0" hangingPunct="1">
              <a:lnSpc>
                <a:spcPct val="100000"/>
              </a:lnSpc>
              <a:spcBef>
                <a:spcPts val="500"/>
              </a:spcBef>
              <a:buClr>
                <a:srgbClr val="0D66B6"/>
              </a:buClr>
              <a:buSzPct val="80000"/>
              <a:buFont typeface="Arial" panose="020B0604020202020204" pitchFamily="34" charset="0"/>
              <a:buChar char="•"/>
              <a:defRPr sz="2400" b="0" i="0" kern="1200">
                <a:solidFill>
                  <a:schemeClr val="tx1"/>
                </a:solidFill>
                <a:latin typeface="Arial"/>
                <a:ea typeface="+mn-ea"/>
                <a:cs typeface="Arial"/>
              </a:defRPr>
            </a:lvl2pPr>
            <a:lvl3pPr marL="1143000" indent="-228600" algn="l" defTabSz="914400" rtl="0" eaLnBrk="1" latinLnBrk="0" hangingPunct="1">
              <a:lnSpc>
                <a:spcPct val="100000"/>
              </a:lnSpc>
              <a:spcBef>
                <a:spcPts val="500"/>
              </a:spcBef>
              <a:buClr>
                <a:srgbClr val="0D66B6"/>
              </a:buClr>
              <a:buSzPct val="80000"/>
              <a:buFont typeface="Arial" panose="020B0604020202020204" pitchFamily="34" charset="0"/>
              <a:buChar char="•"/>
              <a:defRPr sz="2000" b="0" i="0" kern="1200">
                <a:solidFill>
                  <a:schemeClr val="tx1"/>
                </a:solidFill>
                <a:latin typeface="Arial"/>
                <a:ea typeface="+mn-ea"/>
                <a:cs typeface="Arial"/>
              </a:defRPr>
            </a:lvl3pPr>
            <a:lvl4pPr marL="1600200" indent="-228600" algn="l" defTabSz="914400" rtl="0" eaLnBrk="1" latinLnBrk="0" hangingPunct="1">
              <a:lnSpc>
                <a:spcPct val="100000"/>
              </a:lnSpc>
              <a:spcBef>
                <a:spcPts val="500"/>
              </a:spcBef>
              <a:buClr>
                <a:srgbClr val="0D66B6"/>
              </a:buClr>
              <a:buSzPct val="80000"/>
              <a:buFont typeface="Arial" panose="020B0604020202020204" pitchFamily="34" charset="0"/>
              <a:buChar char="•"/>
              <a:defRPr sz="1800" b="0" i="0" kern="1200">
                <a:solidFill>
                  <a:schemeClr val="tx1"/>
                </a:solidFill>
                <a:latin typeface="Arial"/>
                <a:ea typeface="+mn-ea"/>
                <a:cs typeface="Arial"/>
              </a:defRPr>
            </a:lvl4pPr>
            <a:lvl5pPr marL="2057400" indent="-228600" algn="l" defTabSz="914400" rtl="0" eaLnBrk="1" latinLnBrk="0" hangingPunct="1">
              <a:lnSpc>
                <a:spcPct val="100000"/>
              </a:lnSpc>
              <a:spcBef>
                <a:spcPts val="500"/>
              </a:spcBef>
              <a:buClr>
                <a:srgbClr val="0D66B6"/>
              </a:buClr>
              <a:buSzPct val="80000"/>
              <a:buFont typeface="Arial" panose="020B0604020202020204" pitchFamily="34" charset="0"/>
              <a:buChar char="•"/>
              <a:defRPr sz="1800" b="0" i="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Leading distributor of residential and commercial construction and industry supplies</a:t>
            </a:r>
          </a:p>
          <a:p>
            <a:r>
              <a:rPr lang="en-US" dirty="0" smtClean="0"/>
              <a:t>Headquarters in Dayton, Ohio</a:t>
            </a:r>
          </a:p>
          <a:p>
            <a:r>
              <a:rPr lang="en-US" dirty="0" smtClean="0"/>
              <a:t>Privately-held</a:t>
            </a:r>
          </a:p>
          <a:p>
            <a:r>
              <a:rPr lang="en-US" dirty="0" smtClean="0"/>
              <a:t>580 locations in 45 states</a:t>
            </a:r>
          </a:p>
          <a:p>
            <a:r>
              <a:rPr lang="en-US" dirty="0" smtClean="0"/>
              <a:t>Second largest plumbing products distributor</a:t>
            </a:r>
            <a:endParaRPr lang="en-US" dirty="0" smtClean="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41049" y="901038"/>
            <a:ext cx="7218252" cy="5019935"/>
          </a:xfrm>
          <a:prstGeom prst="rect">
            <a:avLst/>
          </a:prstGeom>
          <a:ln>
            <a:noFill/>
          </a:ln>
        </p:spPr>
      </p:pic>
    </p:spTree>
    <p:extLst>
      <p:ext uri="{BB962C8B-B14F-4D97-AF65-F5344CB8AC3E}">
        <p14:creationId xmlns:p14="http://schemas.microsoft.com/office/powerpoint/2010/main" val="7777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737100" cy="1325563"/>
          </a:xfrm>
        </p:spPr>
        <p:txBody>
          <a:bodyPr/>
          <a:lstStyle/>
          <a:p>
            <a:r>
              <a:rPr lang="en-US" dirty="0" smtClean="0"/>
              <a:t>OUR CUSTOMER BASE</a:t>
            </a:r>
            <a:endParaRPr lang="en-US" dirty="0"/>
          </a:p>
        </p:txBody>
      </p:sp>
      <p:sp>
        <p:nvSpPr>
          <p:cNvPr id="3" name="Content Placeholder 2"/>
          <p:cNvSpPr>
            <a:spLocks noGrp="1"/>
          </p:cNvSpPr>
          <p:nvPr>
            <p:ph idx="1"/>
          </p:nvPr>
        </p:nvSpPr>
        <p:spPr>
          <a:xfrm>
            <a:off x="838200" y="1825625"/>
            <a:ext cx="4546600" cy="4351338"/>
          </a:xfrm>
        </p:spPr>
        <p:txBody>
          <a:bodyPr/>
          <a:lstStyle/>
          <a:p>
            <a:r>
              <a:rPr lang="en-US" b="1" dirty="0" smtClean="0"/>
              <a:t>Our customer base </a:t>
            </a:r>
            <a:r>
              <a:rPr lang="en-US" dirty="0" smtClean="0"/>
              <a:t>consists of B2B (business-to-business) companies – local companies, sourcing (WSS) and SMBs (small to medium-sized businesses); B2C (business-to-consumer) customers; and D2D (distributor-to-distributor) – our competitors. </a:t>
            </a:r>
            <a:endParaRPr lang="en-US" dirty="0"/>
          </a:p>
        </p:txBody>
      </p:sp>
      <p:pic>
        <p:nvPicPr>
          <p:cNvPr id="13"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326" r="7133"/>
          <a:stretch/>
        </p:blipFill>
        <p:spPr bwMode="auto">
          <a:xfrm>
            <a:off x="6067620" y="0"/>
            <a:ext cx="6124380" cy="6527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1988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avaya.com/blogs/wp-content/uploads/2014/03/cartoon-need-for-chan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6110" y="963512"/>
            <a:ext cx="6407606" cy="519286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dirty="0" smtClean="0"/>
              <a:t>CURRENT STATE</a:t>
            </a:r>
            <a:endParaRPr lang="en-US" dirty="0"/>
          </a:p>
        </p:txBody>
      </p:sp>
    </p:spTree>
    <p:extLst>
      <p:ext uri="{BB962C8B-B14F-4D97-AF65-F5344CB8AC3E}">
        <p14:creationId xmlns:p14="http://schemas.microsoft.com/office/powerpoint/2010/main" val="16014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5218" y="1561116"/>
            <a:ext cx="8136328" cy="4934431"/>
          </a:xfrm>
          <a:prstGeom prst="rect">
            <a:avLst/>
          </a:prstGeom>
        </p:spPr>
      </p:pic>
      <p:sp>
        <p:nvSpPr>
          <p:cNvPr id="2" name="Title 1"/>
          <p:cNvSpPr>
            <a:spLocks noGrp="1"/>
          </p:cNvSpPr>
          <p:nvPr>
            <p:ph type="title"/>
          </p:nvPr>
        </p:nvSpPr>
        <p:spPr/>
        <p:txBody>
          <a:bodyPr/>
          <a:lstStyle/>
          <a:p>
            <a:r>
              <a:rPr lang="en-US" smtClean="0"/>
              <a:t>MARKETING TECHNOLOGY LANDSCAPE</a:t>
            </a:r>
            <a:br>
              <a:rPr lang="en-US" smtClean="0"/>
            </a:br>
            <a:r>
              <a:rPr lang="en-US" smtClean="0"/>
              <a:t>DIGITAL ACCELERATION </a:t>
            </a:r>
            <a:endParaRPr lang="en-US" dirty="0"/>
          </a:p>
        </p:txBody>
      </p:sp>
      <p:sp>
        <p:nvSpPr>
          <p:cNvPr id="3" name="Content Placeholder 2"/>
          <p:cNvSpPr>
            <a:spLocks noGrp="1"/>
          </p:cNvSpPr>
          <p:nvPr>
            <p:ph idx="1"/>
          </p:nvPr>
        </p:nvSpPr>
        <p:spPr>
          <a:xfrm>
            <a:off x="838201" y="1825625"/>
            <a:ext cx="3339290" cy="4351338"/>
          </a:xfrm>
        </p:spPr>
        <p:txBody>
          <a:bodyPr/>
          <a:lstStyle/>
          <a:p>
            <a:r>
              <a:rPr lang="en-US" dirty="0" smtClean="0"/>
              <a:t>Industry is changing</a:t>
            </a:r>
          </a:p>
          <a:p>
            <a:endParaRPr lang="en-US" dirty="0" smtClean="0"/>
          </a:p>
          <a:p>
            <a:r>
              <a:rPr lang="en-US" dirty="0" smtClean="0"/>
              <a:t>Customer behavior is changing</a:t>
            </a:r>
          </a:p>
          <a:p>
            <a:endParaRPr lang="en-US" dirty="0" smtClean="0"/>
          </a:p>
          <a:p>
            <a:r>
              <a:rPr lang="en-US" dirty="0" smtClean="0"/>
              <a:t>Customer needs </a:t>
            </a:r>
            <a:br>
              <a:rPr lang="en-US" dirty="0" smtClean="0"/>
            </a:br>
            <a:r>
              <a:rPr lang="en-US" dirty="0" smtClean="0"/>
              <a:t>are evolving</a:t>
            </a:r>
            <a:endParaRPr lang="en-US" dirty="0"/>
          </a:p>
        </p:txBody>
      </p:sp>
      <p:pic>
        <p:nvPicPr>
          <p:cNvPr id="7" name="Picture 6" descr="Win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5526" y="6012961"/>
            <a:ext cx="1371752" cy="340808"/>
          </a:xfrm>
          <a:prstGeom prst="rect">
            <a:avLst/>
          </a:prstGeom>
        </p:spPr>
      </p:pic>
    </p:spTree>
    <p:extLst>
      <p:ext uri="{BB962C8B-B14F-4D97-AF65-F5344CB8AC3E}">
        <p14:creationId xmlns:p14="http://schemas.microsoft.com/office/powerpoint/2010/main" val="377661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COMPETITION</a:t>
            </a:r>
            <a:endParaRPr lang="en-US" dirty="0"/>
          </a:p>
        </p:txBody>
      </p:sp>
      <p:pic>
        <p:nvPicPr>
          <p:cNvPr id="30722" name="Picture 2" descr="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647" y="1238915"/>
            <a:ext cx="11599041" cy="46759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3703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fashion.bodi.me/wp-content/uploads/2015/04/technology.jpg"/>
          <p:cNvPicPr>
            <a:picLocks noChangeAspect="1" noChangeArrowheads="1"/>
          </p:cNvPicPr>
          <p:nvPr/>
        </p:nvPicPr>
        <p:blipFill rotWithShape="1">
          <a:blip r:embed="rId3">
            <a:extLst>
              <a:ext uri="{28A0092B-C50C-407E-A947-70E740481C1C}">
                <a14:useLocalDpi xmlns:a14="http://schemas.microsoft.com/office/drawing/2010/main" val="0"/>
              </a:ext>
            </a:extLst>
          </a:blip>
          <a:srcRect l="35565" t="6080" r="18736" b="-225"/>
          <a:stretch/>
        </p:blipFill>
        <p:spPr bwMode="auto">
          <a:xfrm>
            <a:off x="6083262" y="0"/>
            <a:ext cx="6124417" cy="655509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dirty="0" smtClean="0"/>
              <a:t>VISION</a:t>
            </a:r>
            <a:endParaRPr lang="en-US" dirty="0"/>
          </a:p>
        </p:txBody>
      </p:sp>
      <p:sp>
        <p:nvSpPr>
          <p:cNvPr id="5" name="Content Placeholder 4"/>
          <p:cNvSpPr>
            <a:spLocks noGrp="1"/>
          </p:cNvSpPr>
          <p:nvPr>
            <p:ph idx="1"/>
          </p:nvPr>
        </p:nvSpPr>
        <p:spPr>
          <a:xfrm>
            <a:off x="838200" y="1825625"/>
            <a:ext cx="4978527" cy="4351338"/>
          </a:xfrm>
        </p:spPr>
        <p:txBody>
          <a:bodyPr/>
          <a:lstStyle/>
          <a:p>
            <a:r>
              <a:rPr lang="en-US" dirty="0" smtClean="0"/>
              <a:t>Digital transformation solutions could be a key differentiator to enhance Winsupply’s competitive advantage and improve the customer experience as it pertains to digital interactions.</a:t>
            </a:r>
            <a:endParaRPr lang="en-US" dirty="0"/>
          </a:p>
        </p:txBody>
      </p:sp>
    </p:spTree>
    <p:extLst>
      <p:ext uri="{BB962C8B-B14F-4D97-AF65-F5344CB8AC3E}">
        <p14:creationId xmlns:p14="http://schemas.microsoft.com/office/powerpoint/2010/main" val="1212667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mage result for Brand engagement"/>
          <p:cNvPicPr>
            <a:picLocks noChangeAspect="1" noChangeArrowheads="1"/>
          </p:cNvPicPr>
          <p:nvPr/>
        </p:nvPicPr>
        <p:blipFill rotWithShape="1">
          <a:blip r:embed="rId3">
            <a:extLst>
              <a:ext uri="{28A0092B-C50C-407E-A947-70E740481C1C}">
                <a14:useLocalDpi xmlns:a14="http://schemas.microsoft.com/office/drawing/2010/main" val="0"/>
              </a:ext>
            </a:extLst>
          </a:blip>
          <a:srcRect l="8280" t="2028" r="8071" b="1204"/>
          <a:stretch/>
        </p:blipFill>
        <p:spPr bwMode="auto">
          <a:xfrm>
            <a:off x="8703733" y="1646767"/>
            <a:ext cx="2438400" cy="1295400"/>
          </a:xfrm>
          <a:prstGeom prst="roundRect">
            <a:avLst>
              <a:gd name="adj" fmla="val 16212"/>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dirty="0" smtClean="0"/>
              <a:t>GOALS FOR VISION</a:t>
            </a:r>
            <a:endParaRPr lang="en-US" dirty="0"/>
          </a:p>
        </p:txBody>
      </p:sp>
      <p:pic>
        <p:nvPicPr>
          <p:cNvPr id="5122" name="Picture 2" descr="http://www.zineone.com/wp-content/uploads/2014/11/mobile-customer-experience.png"/>
          <p:cNvPicPr>
            <a:picLocks noChangeAspect="1" noChangeArrowheads="1"/>
          </p:cNvPicPr>
          <p:nvPr/>
        </p:nvPicPr>
        <p:blipFill rotWithShape="1">
          <a:blip r:embed="rId4">
            <a:extLst>
              <a:ext uri="{28A0092B-C50C-407E-A947-70E740481C1C}">
                <a14:useLocalDpi xmlns:a14="http://schemas.microsoft.com/office/drawing/2010/main" val="0"/>
              </a:ext>
            </a:extLst>
          </a:blip>
          <a:srcRect t="16646"/>
          <a:stretch/>
        </p:blipFill>
        <p:spPr bwMode="auto">
          <a:xfrm>
            <a:off x="1569351" y="1689829"/>
            <a:ext cx="1306734" cy="121489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ontent Placeholder 2"/>
          <p:cNvSpPr txBox="1">
            <a:spLocks/>
          </p:cNvSpPr>
          <p:nvPr/>
        </p:nvSpPr>
        <p:spPr>
          <a:xfrm>
            <a:off x="801132" y="2999876"/>
            <a:ext cx="2995374" cy="5091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buNone/>
            </a:pPr>
            <a:r>
              <a:rPr lang="en-US" sz="2000" dirty="0" smtClean="0">
                <a:latin typeface="Arial"/>
                <a:cs typeface="Arial"/>
              </a:rPr>
              <a:t>Mobile &amp; Experience – Micro Moments</a:t>
            </a:r>
          </a:p>
        </p:txBody>
      </p:sp>
      <p:sp>
        <p:nvSpPr>
          <p:cNvPr id="7" name="Content Placeholder 2"/>
          <p:cNvSpPr txBox="1">
            <a:spLocks/>
          </p:cNvSpPr>
          <p:nvPr/>
        </p:nvSpPr>
        <p:spPr>
          <a:xfrm>
            <a:off x="4492093" y="2991234"/>
            <a:ext cx="3006525" cy="5091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buNone/>
            </a:pPr>
            <a:r>
              <a:rPr lang="en-US" sz="2000" dirty="0" smtClean="0">
                <a:latin typeface="Arial"/>
                <a:cs typeface="Arial"/>
              </a:rPr>
              <a:t>Brand Awareness</a:t>
            </a:r>
          </a:p>
        </p:txBody>
      </p:sp>
      <p:sp>
        <p:nvSpPr>
          <p:cNvPr id="8" name="Content Placeholder 2"/>
          <p:cNvSpPr txBox="1">
            <a:spLocks/>
          </p:cNvSpPr>
          <p:nvPr/>
        </p:nvSpPr>
        <p:spPr>
          <a:xfrm>
            <a:off x="8028980" y="2997368"/>
            <a:ext cx="3845520" cy="5091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buNone/>
            </a:pPr>
            <a:r>
              <a:rPr lang="en-US" sz="2000" dirty="0" smtClean="0">
                <a:latin typeface="Arial"/>
                <a:cs typeface="Arial"/>
              </a:rPr>
              <a:t>Brand Engagement</a:t>
            </a:r>
          </a:p>
        </p:txBody>
      </p:sp>
      <p:sp>
        <p:nvSpPr>
          <p:cNvPr id="9" name="Content Placeholder 2"/>
          <p:cNvSpPr txBox="1">
            <a:spLocks/>
          </p:cNvSpPr>
          <p:nvPr/>
        </p:nvSpPr>
        <p:spPr>
          <a:xfrm>
            <a:off x="7990880" y="5388049"/>
            <a:ext cx="3845520" cy="5091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buNone/>
            </a:pPr>
            <a:r>
              <a:rPr lang="en-US" sz="2000" dirty="0" smtClean="0">
                <a:latin typeface="Arial"/>
                <a:cs typeface="Arial"/>
              </a:rPr>
              <a:t>Customer Retention</a:t>
            </a:r>
          </a:p>
        </p:txBody>
      </p:sp>
      <p:sp>
        <p:nvSpPr>
          <p:cNvPr id="10" name="Content Placeholder 2"/>
          <p:cNvSpPr txBox="1">
            <a:spLocks/>
          </p:cNvSpPr>
          <p:nvPr/>
        </p:nvSpPr>
        <p:spPr>
          <a:xfrm>
            <a:off x="4120862" y="5383760"/>
            <a:ext cx="3845520" cy="5091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buNone/>
            </a:pPr>
            <a:r>
              <a:rPr lang="en-US" sz="2000" dirty="0" smtClean="0">
                <a:latin typeface="Arial"/>
                <a:cs typeface="Arial"/>
              </a:rPr>
              <a:t>Customer Engagement</a:t>
            </a:r>
          </a:p>
        </p:txBody>
      </p:sp>
      <p:sp>
        <p:nvSpPr>
          <p:cNvPr id="11" name="Content Placeholder 2"/>
          <p:cNvSpPr txBox="1">
            <a:spLocks/>
          </p:cNvSpPr>
          <p:nvPr/>
        </p:nvSpPr>
        <p:spPr>
          <a:xfrm>
            <a:off x="291760" y="5377939"/>
            <a:ext cx="3845520" cy="5091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buNone/>
            </a:pPr>
            <a:r>
              <a:rPr lang="en-US" sz="2000" dirty="0">
                <a:latin typeface="Arial"/>
                <a:cs typeface="Arial"/>
              </a:rPr>
              <a:t>Customer Acquisition</a:t>
            </a:r>
          </a:p>
        </p:txBody>
      </p:sp>
      <p:pic>
        <p:nvPicPr>
          <p:cNvPr id="5126" name="Picture 6" descr="Image result for customer acquisi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3025" y="4200639"/>
            <a:ext cx="1529682" cy="1017934"/>
          </a:xfrm>
          <a:prstGeom prst="roundRect">
            <a:avLst/>
          </a:prstGeom>
          <a:noFill/>
          <a:extLst>
            <a:ext uri="{909E8E84-426E-40dd-AFC4-6F175D3DCCD1}">
              <a14:hiddenFill xmlns:a14="http://schemas.microsoft.com/office/drawing/2010/main" xmlns="">
                <a:solidFill>
                  <a:srgbClr val="FFFFFF"/>
                </a:solidFill>
              </a14:hiddenFill>
            </a:ext>
          </a:extLst>
        </p:spPr>
      </p:pic>
      <p:sp>
        <p:nvSpPr>
          <p:cNvPr id="12" name="AutoShape 10" descr="Image result for customer reten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2" descr="Image result for customer retent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 name="Picture 16"/>
          <p:cNvPicPr>
            <a:picLocks noChangeAspect="1"/>
          </p:cNvPicPr>
          <p:nvPr/>
        </p:nvPicPr>
        <p:blipFill>
          <a:blip r:embed="rId6"/>
          <a:stretch>
            <a:fillRect/>
          </a:stretch>
        </p:blipFill>
        <p:spPr>
          <a:xfrm>
            <a:off x="9279286" y="4110257"/>
            <a:ext cx="1325363" cy="1191149"/>
          </a:xfrm>
          <a:prstGeom prst="rect">
            <a:avLst/>
          </a:prstGeom>
        </p:spPr>
      </p:pic>
      <p:pic>
        <p:nvPicPr>
          <p:cNvPr id="18" name="Picture 8" descr="Image result for customer engageme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3306" y="4093958"/>
            <a:ext cx="1228518" cy="122851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ounded Rectangle 2"/>
          <p:cNvSpPr/>
          <p:nvPr/>
        </p:nvSpPr>
        <p:spPr>
          <a:xfrm>
            <a:off x="998796" y="1648411"/>
            <a:ext cx="2443231" cy="1297740"/>
          </a:xfrm>
          <a:prstGeom prst="roundRect">
            <a:avLst/>
          </a:prstGeom>
          <a:noFill/>
          <a:ln>
            <a:solidFill>
              <a:srgbClr val="EF813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4834541" y="1648411"/>
            <a:ext cx="2443231" cy="1297740"/>
          </a:xfrm>
          <a:prstGeom prst="roundRect">
            <a:avLst/>
          </a:prstGeom>
          <a:noFill/>
          <a:ln>
            <a:solidFill>
              <a:srgbClr val="EF813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p:nvPr/>
        </p:nvSpPr>
        <p:spPr>
          <a:xfrm>
            <a:off x="8699540" y="1648411"/>
            <a:ext cx="2443231" cy="1297740"/>
          </a:xfrm>
          <a:prstGeom prst="roundRect">
            <a:avLst/>
          </a:prstGeom>
          <a:noFill/>
          <a:ln>
            <a:solidFill>
              <a:srgbClr val="EF813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p:nvPr/>
        </p:nvSpPr>
        <p:spPr>
          <a:xfrm>
            <a:off x="998796" y="4045084"/>
            <a:ext cx="2443231" cy="1297740"/>
          </a:xfrm>
          <a:prstGeom prst="roundRect">
            <a:avLst/>
          </a:prstGeom>
          <a:noFill/>
          <a:ln>
            <a:solidFill>
              <a:srgbClr val="EF813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4834541" y="4045084"/>
            <a:ext cx="2443231" cy="1297740"/>
          </a:xfrm>
          <a:prstGeom prst="roundRect">
            <a:avLst/>
          </a:prstGeom>
          <a:noFill/>
          <a:ln>
            <a:solidFill>
              <a:srgbClr val="EF813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ounded Rectangle 23"/>
          <p:cNvSpPr/>
          <p:nvPr/>
        </p:nvSpPr>
        <p:spPr>
          <a:xfrm>
            <a:off x="8699540" y="4045084"/>
            <a:ext cx="2443231" cy="1297740"/>
          </a:xfrm>
          <a:prstGeom prst="roundRect">
            <a:avLst/>
          </a:prstGeom>
          <a:noFill/>
          <a:ln>
            <a:solidFill>
              <a:srgbClr val="EF813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Picture 25" descr="WinLogo.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42205" y="2056690"/>
            <a:ext cx="2024170" cy="502900"/>
          </a:xfrm>
          <a:prstGeom prst="rect">
            <a:avLst/>
          </a:prstGeom>
        </p:spPr>
      </p:pic>
    </p:spTree>
    <p:extLst>
      <p:ext uri="{BB962C8B-B14F-4D97-AF65-F5344CB8AC3E}">
        <p14:creationId xmlns:p14="http://schemas.microsoft.com/office/powerpoint/2010/main" val="372405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27645</TotalTime>
  <Words>1661</Words>
  <Application>Microsoft Macintosh PowerPoint</Application>
  <PresentationFormat>Widescreen</PresentationFormat>
  <Paragraphs>193</Paragraphs>
  <Slides>24</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Calibri</vt:lpstr>
      <vt:lpstr>Mangal</vt:lpstr>
      <vt:lpstr>Times New Roman</vt:lpstr>
      <vt:lpstr>Arial</vt:lpstr>
      <vt:lpstr>Office Theme</vt:lpstr>
      <vt:lpstr>WINSUPPLY DIGITAL TRANSFORMATION STRATEGY</vt:lpstr>
      <vt:lpstr>SHARINGS</vt:lpstr>
      <vt:lpstr>WINSUPPLY</vt:lpstr>
      <vt:lpstr>OUR CUSTOMER BASE</vt:lpstr>
      <vt:lpstr>CURRENT STATE</vt:lpstr>
      <vt:lpstr>MARKETING TECHNOLOGY LANDSCAPE DIGITAL ACCELERATION </vt:lpstr>
      <vt:lpstr>COMPETITION</vt:lpstr>
      <vt:lpstr>VISION</vt:lpstr>
      <vt:lpstr>GOALS FOR VISION</vt:lpstr>
      <vt:lpstr>MISSION</vt:lpstr>
      <vt:lpstr>MISSION</vt:lpstr>
      <vt:lpstr>MISSION</vt:lpstr>
      <vt:lpstr>DIGITAL VISION – END STATE – CUSTOMER FACING</vt:lpstr>
      <vt:lpstr>PowerPoint Presentation</vt:lpstr>
      <vt:lpstr>PowerPoint Presentation</vt:lpstr>
      <vt:lpstr>SOLICITING EXECUTIVE SUPPORT</vt:lpstr>
      <vt:lpstr>LAYING A SOLID FOUNDATION – WIN’S DIGITAL 101</vt:lpstr>
      <vt:lpstr>DIGITAL BLOCK – CUSTOMER EXPERIENCE –  THE LITMUS TEST</vt:lpstr>
      <vt:lpstr>FORMING THE RIGHT PARTNERSHIPS</vt:lpstr>
      <vt:lpstr>CHOOSE THE RIGHT AGENCY PARTNER </vt:lpstr>
      <vt:lpstr>CHOOSE THE RIGHT TECHNOLOGY PLATFORM</vt:lpstr>
      <vt:lpstr>CHOOSE THE RIGHT SYSTEMS INTEGRATOR</vt:lpstr>
      <vt:lpstr>LESSONS LEARNED SO FAR</vt:lpstr>
      <vt:lpstr>THANK YOU</vt:lpstr>
    </vt:vector>
  </TitlesOfParts>
  <Company>Winwholesale, Inc.</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Sheloo Koul</dc:creator>
  <cp:lastModifiedBy>Microsoft Office User</cp:lastModifiedBy>
  <cp:revision>142</cp:revision>
  <cp:lastPrinted>2016-03-03T22:18:05Z</cp:lastPrinted>
  <dcterms:created xsi:type="dcterms:W3CDTF">2016-02-19T17:51:50Z</dcterms:created>
  <dcterms:modified xsi:type="dcterms:W3CDTF">2017-04-25T11:20:02Z</dcterms:modified>
</cp:coreProperties>
</file>