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7" r:id="rId4"/>
  </p:sldMasterIdLst>
  <p:notesMasterIdLst>
    <p:notesMasterId r:id="rId16"/>
  </p:notesMasterIdLst>
  <p:sldIdLst>
    <p:sldId id="1580" r:id="rId5"/>
    <p:sldId id="1585" r:id="rId6"/>
    <p:sldId id="1586" r:id="rId7"/>
    <p:sldId id="1587" r:id="rId8"/>
    <p:sldId id="1591" r:id="rId9"/>
    <p:sldId id="1593" r:id="rId10"/>
    <p:sldId id="1594" r:id="rId11"/>
    <p:sldId id="1590" r:id="rId12"/>
    <p:sldId id="1592" r:id="rId13"/>
    <p:sldId id="1589" r:id="rId14"/>
    <p:sldId id="158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Woolum" initials="KW" lastIdx="8" clrIdx="0">
    <p:extLst>
      <p:ext uri="{19B8F6BF-5375-455C-9EA6-DF929625EA0E}">
        <p15:presenceInfo xmlns:p15="http://schemas.microsoft.com/office/powerpoint/2012/main" userId="S::woolumk@theaiedge.com::dff0514f-de06-4cdb-af0b-9b5d04839313" providerId="AD"/>
      </p:ext>
    </p:extLst>
  </p:cmAuthor>
  <p:cmAuthor id="2" name="Laura Papero" initials="LP" lastIdx="4" clrIdx="1">
    <p:extLst>
      <p:ext uri="{19B8F6BF-5375-455C-9EA6-DF929625EA0E}">
        <p15:presenceInfo xmlns:p15="http://schemas.microsoft.com/office/powerpoint/2012/main" userId="S::paperol@theaiedge.com::8957106b-2fb3-43d7-82f7-b7d08d609a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3D6"/>
    <a:srgbClr val="37474F"/>
    <a:srgbClr val="1DD189"/>
    <a:srgbClr val="DEFAEF"/>
    <a:srgbClr val="F3F3F5"/>
    <a:srgbClr val="169D67"/>
    <a:srgbClr val="00B2D2"/>
    <a:srgbClr val="4BCDDA"/>
    <a:srgbClr val="E69153"/>
    <a:srgbClr val="F3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8719" autoAdjust="0"/>
  </p:normalViewPr>
  <p:slideViewPr>
    <p:cSldViewPr snapToGrid="0" snapToObjects="1">
      <p:cViewPr varScale="1">
        <p:scale>
          <a:sx n="60" d="100"/>
          <a:sy n="60" d="100"/>
        </p:scale>
        <p:origin x="20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32283E-063A-4586-A5BC-BC742BAA73F4}" type="datetimeFigureOut">
              <a:rPr lang="en-US" smtClean="0"/>
              <a:t>10/22/2020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0BC8A9-FAD6-4F00-87EA-BFADE150E365}" type="slidenum">
              <a:rPr lang="en-US" smtClean="0"/>
              <a:t>‹#›</a:t>
            </a:fld>
            <a:endParaRPr lang="en-US"/>
          </a:p>
        </p:txBody>
      </p:sp>
    </p:spTree>
    <p:extLst>
      <p:ext uri="{BB962C8B-B14F-4D97-AF65-F5344CB8AC3E}">
        <p14:creationId xmlns:p14="http://schemas.microsoft.com/office/powerpoint/2010/main" val="232372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11A5C8E-C30F-43FD-8D52-1573647B927D}"/>
              </a:ext>
            </a:extLst>
          </p:cNvPr>
          <p:cNvSpPr/>
          <p:nvPr userDrawn="1"/>
        </p:nvSpPr>
        <p:spPr>
          <a:xfrm>
            <a:off x="1" y="6637338"/>
            <a:ext cx="12192000" cy="2206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ABC83D-8DF4-4EAB-8928-82A019B79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08" t="569" r="20708" b="569"/>
          <a:stretch/>
        </p:blipFill>
        <p:spPr>
          <a:xfrm>
            <a:off x="20" y="0"/>
            <a:ext cx="6095980" cy="6858000"/>
          </a:xfrm>
          <a:prstGeom prst="rect">
            <a:avLst/>
          </a:prstGeom>
        </p:spPr>
      </p:pic>
      <p:sp>
        <p:nvSpPr>
          <p:cNvPr id="12" name="Rectangle 11">
            <a:extLst>
              <a:ext uri="{FF2B5EF4-FFF2-40B4-BE49-F238E27FC236}">
                <a16:creationId xmlns:a16="http://schemas.microsoft.com/office/drawing/2014/main" id="{B1C2ED3B-4B9B-47CD-9475-F5710480DD88}"/>
              </a:ext>
            </a:extLst>
          </p:cNvPr>
          <p:cNvSpPr/>
          <p:nvPr userDrawn="1"/>
        </p:nvSpPr>
        <p:spPr>
          <a:xfrm>
            <a:off x="0" y="0"/>
            <a:ext cx="6096000" cy="6858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20B6C-1B5B-44FB-9F5E-D2AA8919B497}"/>
              </a:ext>
            </a:extLst>
          </p:cNvPr>
          <p:cNvSpPr>
            <a:spLocks noGrp="1"/>
          </p:cNvSpPr>
          <p:nvPr>
            <p:ph type="ctrTitle"/>
          </p:nvPr>
        </p:nvSpPr>
        <p:spPr>
          <a:xfrm>
            <a:off x="6600302" y="2202873"/>
            <a:ext cx="5170517" cy="1128261"/>
          </a:xfrm>
        </p:spPr>
        <p:txBody>
          <a:bodyPr anchor="b">
            <a:normAutofit/>
          </a:bodyPr>
          <a:lstStyle>
            <a:lvl1pPr algn="l">
              <a:defRPr sz="2800" b="1">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41A0888B-1B01-4871-B7DE-146EE26EFA71}"/>
              </a:ext>
            </a:extLst>
          </p:cNvPr>
          <p:cNvSpPr>
            <a:spLocks noGrp="1"/>
          </p:cNvSpPr>
          <p:nvPr>
            <p:ph type="subTitle" idx="1"/>
          </p:nvPr>
        </p:nvSpPr>
        <p:spPr>
          <a:xfrm>
            <a:off x="6600304" y="4354747"/>
            <a:ext cx="5170517" cy="951423"/>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4" name="Picture 23">
            <a:extLst>
              <a:ext uri="{FF2B5EF4-FFF2-40B4-BE49-F238E27FC236}">
                <a16:creationId xmlns:a16="http://schemas.microsoft.com/office/drawing/2014/main" id="{8D8F689E-A003-4B15-AB0B-EC763A0FA4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46681" y="382773"/>
            <a:ext cx="4953458" cy="1995748"/>
          </a:xfrm>
          <a:prstGeom prst="rect">
            <a:avLst/>
          </a:prstGeom>
        </p:spPr>
      </p:pic>
      <p:sp>
        <p:nvSpPr>
          <p:cNvPr id="31" name="Text Placeholder 30">
            <a:extLst>
              <a:ext uri="{FF2B5EF4-FFF2-40B4-BE49-F238E27FC236}">
                <a16:creationId xmlns:a16="http://schemas.microsoft.com/office/drawing/2014/main" id="{257189DA-CDA3-458C-9A9D-D76C3DDF8D61}"/>
              </a:ext>
            </a:extLst>
          </p:cNvPr>
          <p:cNvSpPr>
            <a:spLocks noGrp="1"/>
          </p:cNvSpPr>
          <p:nvPr>
            <p:ph type="body" sz="quarter" idx="10" hasCustomPrompt="1"/>
          </p:nvPr>
        </p:nvSpPr>
        <p:spPr>
          <a:xfrm>
            <a:off x="6600333" y="5684155"/>
            <a:ext cx="5170488" cy="377825"/>
          </a:xfrm>
        </p:spPr>
        <p:txBody>
          <a:bodyPr>
            <a:noAutofit/>
          </a:bodyPr>
          <a:lstStyle>
            <a:lvl1pPr marL="0" indent="0">
              <a:buNone/>
              <a:defRPr sz="1800">
                <a:latin typeface="+mn-lt"/>
              </a:defRPr>
            </a:lvl1pPr>
          </a:lstStyle>
          <a:p>
            <a:pPr lvl="0"/>
            <a:r>
              <a:rPr lang="en-US" dirty="0"/>
              <a:t>Click to add text</a:t>
            </a:r>
          </a:p>
        </p:txBody>
      </p:sp>
      <p:sp>
        <p:nvSpPr>
          <p:cNvPr id="4" name="TextBox 3">
            <a:extLst>
              <a:ext uri="{FF2B5EF4-FFF2-40B4-BE49-F238E27FC236}">
                <a16:creationId xmlns:a16="http://schemas.microsoft.com/office/drawing/2014/main" id="{39484018-8FAF-433B-AE3C-3FB11CEB397C}"/>
              </a:ext>
            </a:extLst>
          </p:cNvPr>
          <p:cNvSpPr txBox="1"/>
          <p:nvPr userDrawn="1"/>
        </p:nvSpPr>
        <p:spPr>
          <a:xfrm>
            <a:off x="6600302" y="4025476"/>
            <a:ext cx="4096051" cy="307777"/>
          </a:xfrm>
          <a:prstGeom prst="rect">
            <a:avLst/>
          </a:prstGeom>
          <a:noFill/>
        </p:spPr>
        <p:txBody>
          <a:bodyPr wrap="square" rtlCol="0">
            <a:spAutoFit/>
          </a:bodyPr>
          <a:lstStyle/>
          <a:p>
            <a:r>
              <a:rPr lang="en-US" sz="1400" b="1" dirty="0">
                <a:solidFill>
                  <a:schemeClr val="accent1"/>
                </a:solidFill>
              </a:rPr>
              <a:t>Presented by:</a:t>
            </a:r>
          </a:p>
        </p:txBody>
      </p:sp>
      <p:sp>
        <p:nvSpPr>
          <p:cNvPr id="6" name="TextBox 5">
            <a:extLst>
              <a:ext uri="{FF2B5EF4-FFF2-40B4-BE49-F238E27FC236}">
                <a16:creationId xmlns:a16="http://schemas.microsoft.com/office/drawing/2014/main" id="{5B223757-DFBB-4634-B1E2-FFB556570592}"/>
              </a:ext>
            </a:extLst>
          </p:cNvPr>
          <p:cNvSpPr txBox="1"/>
          <p:nvPr userDrawn="1"/>
        </p:nvSpPr>
        <p:spPr>
          <a:xfrm>
            <a:off x="6600302" y="5354884"/>
            <a:ext cx="5170519" cy="307777"/>
          </a:xfrm>
          <a:prstGeom prst="rect">
            <a:avLst/>
          </a:prstGeom>
          <a:noFill/>
        </p:spPr>
        <p:txBody>
          <a:bodyPr wrap="square" rtlCol="0">
            <a:spAutoFit/>
          </a:bodyPr>
          <a:lstStyle/>
          <a:p>
            <a:r>
              <a:rPr lang="en-US" sz="1400" b="1" dirty="0">
                <a:solidFill>
                  <a:schemeClr val="accent1"/>
                </a:solidFill>
              </a:rPr>
              <a:t>Session ID</a:t>
            </a:r>
          </a:p>
        </p:txBody>
      </p:sp>
    </p:spTree>
    <p:extLst>
      <p:ext uri="{BB962C8B-B14F-4D97-AF65-F5344CB8AC3E}">
        <p14:creationId xmlns:p14="http://schemas.microsoft.com/office/powerpoint/2010/main" val="40944132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ADA489-9CF3-4524-9354-7EB86FC5C205}"/>
              </a:ext>
            </a:extLst>
          </p:cNvPr>
          <p:cNvSpPr>
            <a:spLocks noGrp="1"/>
          </p:cNvSpPr>
          <p:nvPr>
            <p:ph sz="half" idx="2"/>
          </p:nvPr>
        </p:nvSpPr>
        <p:spPr>
          <a:xfrm>
            <a:off x="4038601" y="1825625"/>
            <a:ext cx="7983278" cy="37189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1C6B1CC6-11CB-4BB4-BB1F-5260926BF8D9}"/>
              </a:ext>
            </a:extLst>
          </p:cNvPr>
          <p:cNvSpPr>
            <a:spLocks noGrp="1"/>
          </p:cNvSpPr>
          <p:nvPr>
            <p:ph type="ftr" sz="quarter" idx="11"/>
          </p:nvPr>
        </p:nvSpPr>
        <p:spPr>
          <a:xfrm>
            <a:off x="4038600" y="6272213"/>
            <a:ext cx="4114800" cy="365125"/>
          </a:xfrm>
        </p:spPr>
        <p:txBody>
          <a:bodyPr/>
          <a:lstStyle>
            <a:lvl1pPr>
              <a:defRPr/>
            </a:lvl1pPr>
          </a:lstStyle>
          <a:p>
            <a:r>
              <a:rPr lang="en-US" dirty="0"/>
              <a:t>JD Edwards INFOCUS 20</a:t>
            </a:r>
          </a:p>
        </p:txBody>
      </p:sp>
      <p:sp>
        <p:nvSpPr>
          <p:cNvPr id="9" name="Slide Number Placeholder 5">
            <a:extLst>
              <a:ext uri="{FF2B5EF4-FFF2-40B4-BE49-F238E27FC236}">
                <a16:creationId xmlns:a16="http://schemas.microsoft.com/office/drawing/2014/main" id="{35AE5CB0-CDE8-4E88-A41E-CFDD1D954246}"/>
              </a:ext>
            </a:extLst>
          </p:cNvPr>
          <p:cNvSpPr>
            <a:spLocks noGrp="1"/>
          </p:cNvSpPr>
          <p:nvPr>
            <p:ph type="sldNum" sz="quarter" idx="12"/>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sp>
        <p:nvSpPr>
          <p:cNvPr id="11" name="Rectangle 10">
            <a:extLst>
              <a:ext uri="{FF2B5EF4-FFF2-40B4-BE49-F238E27FC236}">
                <a16:creationId xmlns:a16="http://schemas.microsoft.com/office/drawing/2014/main" id="{066F2A52-7187-4020-BEEB-079F5607D30B}"/>
              </a:ext>
            </a:extLst>
          </p:cNvPr>
          <p:cNvSpPr/>
          <p:nvPr userDrawn="1"/>
        </p:nvSpPr>
        <p:spPr>
          <a:xfrm>
            <a:off x="1" y="6637338"/>
            <a:ext cx="12192000" cy="2206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7BF71E-D2A8-4309-913D-D8C159D264B2}"/>
              </a:ext>
            </a:extLst>
          </p:cNvPr>
          <p:cNvSpPr/>
          <p:nvPr userDrawn="1"/>
        </p:nvSpPr>
        <p:spPr>
          <a:xfrm>
            <a:off x="0" y="6416676"/>
            <a:ext cx="3043990" cy="220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58F444F-D811-4526-8615-F7342348638E}"/>
              </a:ext>
            </a:extLst>
          </p:cNvPr>
          <p:cNvSpPr>
            <a:spLocks noGrp="1"/>
          </p:cNvSpPr>
          <p:nvPr>
            <p:ph type="title" hasCustomPrompt="1"/>
          </p:nvPr>
        </p:nvSpPr>
        <p:spPr>
          <a:xfrm>
            <a:off x="265815" y="365125"/>
            <a:ext cx="11756064" cy="1325563"/>
          </a:xfrm>
        </p:spPr>
        <p:txBody>
          <a:bodyPr/>
          <a:lstStyle>
            <a:lvl1pPr>
              <a:defRPr>
                <a:solidFill>
                  <a:schemeClr val="accent1"/>
                </a:solidFill>
              </a:defRPr>
            </a:lvl1pPr>
          </a:lstStyle>
          <a:p>
            <a:r>
              <a:rPr lang="en-US" dirty="0"/>
              <a:t>About me</a:t>
            </a:r>
          </a:p>
        </p:txBody>
      </p:sp>
      <p:sp>
        <p:nvSpPr>
          <p:cNvPr id="5" name="Picture Placeholder 4">
            <a:extLst>
              <a:ext uri="{FF2B5EF4-FFF2-40B4-BE49-F238E27FC236}">
                <a16:creationId xmlns:a16="http://schemas.microsoft.com/office/drawing/2014/main" id="{E479A23B-2041-4E5E-955F-3CCEF28A673F}"/>
              </a:ext>
            </a:extLst>
          </p:cNvPr>
          <p:cNvSpPr>
            <a:spLocks noGrp="1"/>
          </p:cNvSpPr>
          <p:nvPr>
            <p:ph type="pic" sz="quarter" idx="13" hasCustomPrompt="1"/>
          </p:nvPr>
        </p:nvSpPr>
        <p:spPr>
          <a:xfrm>
            <a:off x="265113" y="1825625"/>
            <a:ext cx="3625850" cy="3719513"/>
          </a:xfrm>
          <a:ln w="28575">
            <a:solidFill>
              <a:schemeClr val="accent1"/>
            </a:solidFill>
          </a:ln>
        </p:spPr>
        <p:txBody>
          <a:bodyPr anchor="ctr"/>
          <a:lstStyle>
            <a:lvl1pPr marL="0" indent="0" algn="ctr">
              <a:buNone/>
              <a:defRPr/>
            </a:lvl1pPr>
          </a:lstStyle>
          <a:p>
            <a:r>
              <a:rPr lang="en-US" dirty="0"/>
              <a:t>Photo here</a:t>
            </a:r>
          </a:p>
        </p:txBody>
      </p:sp>
    </p:spTree>
    <p:extLst>
      <p:ext uri="{BB962C8B-B14F-4D97-AF65-F5344CB8AC3E}">
        <p14:creationId xmlns:p14="http://schemas.microsoft.com/office/powerpoint/2010/main" val="302869107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819C34-6670-4CBC-8135-22BD346073ED}"/>
              </a:ext>
            </a:extLst>
          </p:cNvPr>
          <p:cNvSpPr/>
          <p:nvPr userDrawn="1"/>
        </p:nvSpPr>
        <p:spPr>
          <a:xfrm>
            <a:off x="1" y="6637338"/>
            <a:ext cx="12192000" cy="2206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BF7C53-3BC3-46CE-8D27-961D97508A1F}"/>
              </a:ext>
            </a:extLst>
          </p:cNvPr>
          <p:cNvSpPr/>
          <p:nvPr userDrawn="1"/>
        </p:nvSpPr>
        <p:spPr>
          <a:xfrm>
            <a:off x="0" y="6416676"/>
            <a:ext cx="3043990" cy="220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F21A6-5367-48D6-8CE4-AC4CDACC3AC9}"/>
              </a:ext>
            </a:extLst>
          </p:cNvPr>
          <p:cNvSpPr>
            <a:spLocks noGrp="1"/>
          </p:cNvSpPr>
          <p:nvPr>
            <p:ph type="title"/>
          </p:nvPr>
        </p:nvSpPr>
        <p:spPr>
          <a:xfrm>
            <a:off x="265815" y="365125"/>
            <a:ext cx="11756064" cy="1325563"/>
          </a:xfrm>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8720FF3-BD30-498F-9526-C7D11D3BB563}"/>
              </a:ext>
            </a:extLst>
          </p:cNvPr>
          <p:cNvSpPr>
            <a:spLocks noGrp="1"/>
          </p:cNvSpPr>
          <p:nvPr>
            <p:ph idx="1"/>
          </p:nvPr>
        </p:nvSpPr>
        <p:spPr>
          <a:xfrm>
            <a:off x="265815" y="1825625"/>
            <a:ext cx="1175606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01C498D-1D02-4825-BCB1-92A602F1F226}"/>
              </a:ext>
            </a:extLst>
          </p:cNvPr>
          <p:cNvSpPr>
            <a:spLocks noGrp="1"/>
          </p:cNvSpPr>
          <p:nvPr>
            <p:ph type="ftr" sz="quarter" idx="11"/>
          </p:nvPr>
        </p:nvSpPr>
        <p:spPr>
          <a:xfrm>
            <a:off x="4038600" y="6272213"/>
            <a:ext cx="4114800" cy="365125"/>
          </a:xfrm>
        </p:spPr>
        <p:txBody>
          <a:bodyPr/>
          <a:lstStyle>
            <a:lvl1pPr>
              <a:defRPr/>
            </a:lvl1pPr>
          </a:lstStyle>
          <a:p>
            <a:r>
              <a:rPr lang="en-US" dirty="0"/>
              <a:t>JD Edwards INFOCUS 20</a:t>
            </a:r>
          </a:p>
        </p:txBody>
      </p:sp>
      <p:sp>
        <p:nvSpPr>
          <p:cNvPr id="6" name="Slide Number Placeholder 5">
            <a:extLst>
              <a:ext uri="{FF2B5EF4-FFF2-40B4-BE49-F238E27FC236}">
                <a16:creationId xmlns:a16="http://schemas.microsoft.com/office/drawing/2014/main" id="{7C1B36DC-0948-4E53-9AB6-AB4B433642EE}"/>
              </a:ext>
            </a:extLst>
          </p:cNvPr>
          <p:cNvSpPr>
            <a:spLocks noGrp="1"/>
          </p:cNvSpPr>
          <p:nvPr>
            <p:ph type="sldNum" sz="quarter" idx="12"/>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spTree>
    <p:extLst>
      <p:ext uri="{BB962C8B-B14F-4D97-AF65-F5344CB8AC3E}">
        <p14:creationId xmlns:p14="http://schemas.microsoft.com/office/powerpoint/2010/main" val="326891871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02223-08A7-48BB-903C-E8E8D5455195}"/>
              </a:ext>
            </a:extLst>
          </p:cNvPr>
          <p:cNvSpPr>
            <a:spLocks noGrp="1"/>
          </p:cNvSpPr>
          <p:nvPr>
            <p:ph sz="half" idx="1"/>
          </p:nvPr>
        </p:nvSpPr>
        <p:spPr>
          <a:xfrm>
            <a:off x="265815" y="1825625"/>
            <a:ext cx="5753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DA489-9CF3-4524-9354-7EB86FC5C205}"/>
              </a:ext>
            </a:extLst>
          </p:cNvPr>
          <p:cNvSpPr>
            <a:spLocks noGrp="1"/>
          </p:cNvSpPr>
          <p:nvPr>
            <p:ph sz="half" idx="2"/>
          </p:nvPr>
        </p:nvSpPr>
        <p:spPr>
          <a:xfrm>
            <a:off x="6172199" y="1825625"/>
            <a:ext cx="58496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1C6B1CC6-11CB-4BB4-BB1F-5260926BF8D9}"/>
              </a:ext>
            </a:extLst>
          </p:cNvPr>
          <p:cNvSpPr>
            <a:spLocks noGrp="1"/>
          </p:cNvSpPr>
          <p:nvPr>
            <p:ph type="ftr" sz="quarter" idx="11"/>
          </p:nvPr>
        </p:nvSpPr>
        <p:spPr>
          <a:xfrm>
            <a:off x="4038600" y="6272213"/>
            <a:ext cx="4114800" cy="365125"/>
          </a:xfrm>
        </p:spPr>
        <p:txBody>
          <a:bodyPr/>
          <a:lstStyle>
            <a:lvl1pPr>
              <a:defRPr/>
            </a:lvl1pPr>
          </a:lstStyle>
          <a:p>
            <a:r>
              <a:rPr lang="en-US" dirty="0"/>
              <a:t>JD Edwards INFOCUS 20</a:t>
            </a:r>
          </a:p>
        </p:txBody>
      </p:sp>
      <p:sp>
        <p:nvSpPr>
          <p:cNvPr id="9" name="Slide Number Placeholder 5">
            <a:extLst>
              <a:ext uri="{FF2B5EF4-FFF2-40B4-BE49-F238E27FC236}">
                <a16:creationId xmlns:a16="http://schemas.microsoft.com/office/drawing/2014/main" id="{35AE5CB0-CDE8-4E88-A41E-CFDD1D954246}"/>
              </a:ext>
            </a:extLst>
          </p:cNvPr>
          <p:cNvSpPr>
            <a:spLocks noGrp="1"/>
          </p:cNvSpPr>
          <p:nvPr>
            <p:ph type="sldNum" sz="quarter" idx="12"/>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sp>
        <p:nvSpPr>
          <p:cNvPr id="11" name="Rectangle 10">
            <a:extLst>
              <a:ext uri="{FF2B5EF4-FFF2-40B4-BE49-F238E27FC236}">
                <a16:creationId xmlns:a16="http://schemas.microsoft.com/office/drawing/2014/main" id="{066F2A52-7187-4020-BEEB-079F5607D30B}"/>
              </a:ext>
            </a:extLst>
          </p:cNvPr>
          <p:cNvSpPr/>
          <p:nvPr userDrawn="1"/>
        </p:nvSpPr>
        <p:spPr>
          <a:xfrm>
            <a:off x="1" y="6637338"/>
            <a:ext cx="12192000" cy="2206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7BF71E-D2A8-4309-913D-D8C159D264B2}"/>
              </a:ext>
            </a:extLst>
          </p:cNvPr>
          <p:cNvSpPr/>
          <p:nvPr userDrawn="1"/>
        </p:nvSpPr>
        <p:spPr>
          <a:xfrm>
            <a:off x="0" y="6416676"/>
            <a:ext cx="3043990" cy="220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58F444F-D811-4526-8615-F7342348638E}"/>
              </a:ext>
            </a:extLst>
          </p:cNvPr>
          <p:cNvSpPr>
            <a:spLocks noGrp="1"/>
          </p:cNvSpPr>
          <p:nvPr>
            <p:ph type="title"/>
          </p:nvPr>
        </p:nvSpPr>
        <p:spPr>
          <a:xfrm>
            <a:off x="265815" y="365125"/>
            <a:ext cx="11756064" cy="1325563"/>
          </a:xfrm>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64287069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al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BFEFFF-BB00-45F0-BC42-0B94CBDC1B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044" t="1081" r="19044" b="1081"/>
          <a:stretch/>
        </p:blipFill>
        <p:spPr>
          <a:xfrm rot="16200000">
            <a:off x="5715002" y="380997"/>
            <a:ext cx="6858000" cy="6096001"/>
          </a:xfrm>
          <a:prstGeom prst="rect">
            <a:avLst/>
          </a:prstGeom>
        </p:spPr>
      </p:pic>
      <p:sp>
        <p:nvSpPr>
          <p:cNvPr id="11" name="Content Placeholder 2">
            <a:extLst>
              <a:ext uri="{FF2B5EF4-FFF2-40B4-BE49-F238E27FC236}">
                <a16:creationId xmlns:a16="http://schemas.microsoft.com/office/drawing/2014/main" id="{43EE27B8-F813-4A20-BB1E-E2FE380FC610}"/>
              </a:ext>
            </a:extLst>
          </p:cNvPr>
          <p:cNvSpPr>
            <a:spLocks noGrp="1"/>
          </p:cNvSpPr>
          <p:nvPr>
            <p:ph idx="1"/>
          </p:nvPr>
        </p:nvSpPr>
        <p:spPr>
          <a:xfrm>
            <a:off x="419102" y="1476255"/>
            <a:ext cx="5357923" cy="4351338"/>
          </a:xfrm>
          <a:prstGeom prst="rect">
            <a:avLst/>
          </a:prstGeom>
        </p:spPr>
        <p:txBody>
          <a:bodyPr/>
          <a:lstStyle>
            <a:lvl1pPr>
              <a:defRPr>
                <a:solidFill>
                  <a:schemeClr val="tx1"/>
                </a:solidFill>
                <a:latin typeface="+mn-lt"/>
                <a:cs typeface="Arial" panose="020B0604020202020204" pitchFamily="34" charset="0"/>
              </a:defRPr>
            </a:lvl1pPr>
            <a:lvl2pPr>
              <a:defRPr>
                <a:solidFill>
                  <a:schemeClr val="tx1"/>
                </a:solidFill>
                <a:latin typeface="+mn-lt"/>
                <a:cs typeface="Arial" panose="020B0604020202020204" pitchFamily="34" charset="0"/>
              </a:defRPr>
            </a:lvl2pPr>
            <a:lvl3pPr>
              <a:defRPr>
                <a:solidFill>
                  <a:schemeClr val="tx1"/>
                </a:solidFill>
                <a:latin typeface="+mn-lt"/>
                <a:cs typeface="Arial" panose="020B0604020202020204" pitchFamily="34" charset="0"/>
              </a:defRPr>
            </a:lvl3pPr>
            <a:lvl4pPr>
              <a:defRPr>
                <a:solidFill>
                  <a:schemeClr val="tx1"/>
                </a:solidFill>
                <a:latin typeface="+mn-lt"/>
                <a:cs typeface="Arial" panose="020B0604020202020204" pitchFamily="34" charset="0"/>
              </a:defRPr>
            </a:lvl4pPr>
            <a:lvl5pPr>
              <a:defRPr>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99D34E12-3288-4E2B-AC02-82741CB4D5D1}"/>
              </a:ext>
            </a:extLst>
          </p:cNvPr>
          <p:cNvSpPr>
            <a:spLocks noGrp="1"/>
          </p:cNvSpPr>
          <p:nvPr>
            <p:ph type="body" sz="quarter" idx="11" hasCustomPrompt="1"/>
          </p:nvPr>
        </p:nvSpPr>
        <p:spPr>
          <a:xfrm>
            <a:off x="419101" y="409574"/>
            <a:ext cx="5357923" cy="735013"/>
          </a:xfrm>
          <a:prstGeom prst="rect">
            <a:avLst/>
          </a:prstGeom>
        </p:spPr>
        <p:txBody>
          <a:bodyPr/>
          <a:lstStyle>
            <a:lvl1pPr marL="0" indent="0">
              <a:buNone/>
              <a:defRPr sz="3600">
                <a:solidFill>
                  <a:schemeClr val="accent1"/>
                </a:solidFill>
                <a:latin typeface="+mj-lt"/>
                <a:cs typeface="Varela Round" panose="00000500000000000000" pitchFamily="2" charset="-79"/>
              </a:defRPr>
            </a:lvl1pPr>
          </a:lstStyle>
          <a:p>
            <a:pPr lvl="0"/>
            <a:r>
              <a:rPr lang="en-US" dirty="0"/>
              <a:t>Click to add title</a:t>
            </a:r>
          </a:p>
        </p:txBody>
      </p:sp>
      <p:sp>
        <p:nvSpPr>
          <p:cNvPr id="16" name="Content Placeholder 2">
            <a:extLst>
              <a:ext uri="{FF2B5EF4-FFF2-40B4-BE49-F238E27FC236}">
                <a16:creationId xmlns:a16="http://schemas.microsoft.com/office/drawing/2014/main" id="{B467DF32-1792-494F-B323-1104EE01C148}"/>
              </a:ext>
            </a:extLst>
          </p:cNvPr>
          <p:cNvSpPr>
            <a:spLocks noGrp="1"/>
          </p:cNvSpPr>
          <p:nvPr>
            <p:ph idx="12"/>
          </p:nvPr>
        </p:nvSpPr>
        <p:spPr>
          <a:xfrm>
            <a:off x="6515099" y="1476255"/>
            <a:ext cx="5257800" cy="4351338"/>
          </a:xfrm>
          <a:prstGeom prst="rect">
            <a:avLst/>
          </a:prstGeom>
        </p:spPr>
        <p:txBody>
          <a:bodyPr/>
          <a:lstStyle>
            <a:lvl1pPr>
              <a:defRPr>
                <a:solidFill>
                  <a:srgbClr val="F3F4F5"/>
                </a:solidFill>
                <a:latin typeface="+mn-lt"/>
                <a:cs typeface="Arial" panose="020B0604020202020204" pitchFamily="34" charset="0"/>
              </a:defRPr>
            </a:lvl1pPr>
            <a:lvl2pPr>
              <a:defRPr>
                <a:solidFill>
                  <a:srgbClr val="F3F4F5"/>
                </a:solidFill>
                <a:latin typeface="+mn-lt"/>
                <a:cs typeface="Arial" panose="020B0604020202020204" pitchFamily="34" charset="0"/>
              </a:defRPr>
            </a:lvl2pPr>
            <a:lvl3pPr>
              <a:defRPr>
                <a:solidFill>
                  <a:srgbClr val="F3F4F5"/>
                </a:solidFill>
                <a:latin typeface="+mn-lt"/>
                <a:cs typeface="Arial" panose="020B0604020202020204" pitchFamily="34" charset="0"/>
              </a:defRPr>
            </a:lvl3pPr>
            <a:lvl4pPr>
              <a:defRPr>
                <a:solidFill>
                  <a:srgbClr val="F3F4F5"/>
                </a:solidFill>
                <a:latin typeface="+mn-lt"/>
                <a:cs typeface="Arial" panose="020B0604020202020204" pitchFamily="34" charset="0"/>
              </a:defRPr>
            </a:lvl4pPr>
            <a:lvl5pPr>
              <a:defRPr>
                <a:solidFill>
                  <a:srgbClr val="F3F4F5"/>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BF17A3F8-51B8-4884-99D2-DAC9DF98DA38}"/>
              </a:ext>
            </a:extLst>
          </p:cNvPr>
          <p:cNvSpPr>
            <a:spLocks noGrp="1"/>
          </p:cNvSpPr>
          <p:nvPr>
            <p:ph type="body" sz="quarter" idx="13" hasCustomPrompt="1"/>
          </p:nvPr>
        </p:nvSpPr>
        <p:spPr>
          <a:xfrm>
            <a:off x="6515099" y="409573"/>
            <a:ext cx="5257800" cy="735013"/>
          </a:xfrm>
          <a:prstGeom prst="rect">
            <a:avLst/>
          </a:prstGeom>
        </p:spPr>
        <p:txBody>
          <a:bodyPr/>
          <a:lstStyle>
            <a:lvl1pPr marL="0" indent="0">
              <a:buNone/>
              <a:defRPr sz="3600">
                <a:solidFill>
                  <a:schemeClr val="bg2"/>
                </a:solidFill>
                <a:latin typeface="+mj-lt"/>
                <a:cs typeface="Varela Round" panose="00000500000000000000" pitchFamily="2" charset="-79"/>
              </a:defRPr>
            </a:lvl1pPr>
          </a:lstStyle>
          <a:p>
            <a:pPr lvl="0"/>
            <a:r>
              <a:rPr lang="en-US" dirty="0"/>
              <a:t>Click to add title</a:t>
            </a:r>
          </a:p>
        </p:txBody>
      </p:sp>
      <p:sp>
        <p:nvSpPr>
          <p:cNvPr id="14" name="Slide Number Placeholder 5">
            <a:extLst>
              <a:ext uri="{FF2B5EF4-FFF2-40B4-BE49-F238E27FC236}">
                <a16:creationId xmlns:a16="http://schemas.microsoft.com/office/drawing/2014/main" id="{DDAB6251-DA08-460C-9DE9-DF73FF778EDD}"/>
              </a:ext>
            </a:extLst>
          </p:cNvPr>
          <p:cNvSpPr>
            <a:spLocks noGrp="1"/>
          </p:cNvSpPr>
          <p:nvPr>
            <p:ph type="sldNum" sz="quarter" idx="14"/>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sp>
        <p:nvSpPr>
          <p:cNvPr id="19" name="Footer Placeholder 4">
            <a:extLst>
              <a:ext uri="{FF2B5EF4-FFF2-40B4-BE49-F238E27FC236}">
                <a16:creationId xmlns:a16="http://schemas.microsoft.com/office/drawing/2014/main" id="{9AACD07C-1206-4640-806F-B1DA9BE35DA1}"/>
              </a:ext>
            </a:extLst>
          </p:cNvPr>
          <p:cNvSpPr>
            <a:spLocks noGrp="1"/>
          </p:cNvSpPr>
          <p:nvPr>
            <p:ph type="ftr" sz="quarter" idx="15"/>
          </p:nvPr>
        </p:nvSpPr>
        <p:spPr>
          <a:xfrm>
            <a:off x="419102" y="6272213"/>
            <a:ext cx="4114800" cy="365125"/>
          </a:xfrm>
        </p:spPr>
        <p:txBody>
          <a:bodyPr/>
          <a:lstStyle>
            <a:lvl1pPr algn="l">
              <a:defRPr/>
            </a:lvl1pPr>
          </a:lstStyle>
          <a:p>
            <a:r>
              <a:rPr lang="en-US" dirty="0"/>
              <a:t>JD Edwards INFOCUS 20</a:t>
            </a:r>
          </a:p>
        </p:txBody>
      </p:sp>
    </p:spTree>
    <p:extLst>
      <p:ext uri="{BB962C8B-B14F-4D97-AF65-F5344CB8AC3E}">
        <p14:creationId xmlns:p14="http://schemas.microsoft.com/office/powerpoint/2010/main" val="253631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embership slide">
    <p:bg>
      <p:bgPr>
        <a:solidFill>
          <a:schemeClr val="bg1"/>
        </a:solidFill>
        <a:effectLst/>
      </p:bgPr>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DAB6251-DA08-460C-9DE9-DF73FF778EDD}"/>
              </a:ext>
            </a:extLst>
          </p:cNvPr>
          <p:cNvSpPr>
            <a:spLocks noGrp="1"/>
          </p:cNvSpPr>
          <p:nvPr>
            <p:ph type="sldNum" sz="quarter" idx="14"/>
          </p:nvPr>
        </p:nvSpPr>
        <p:spPr>
          <a:xfrm>
            <a:off x="9278679" y="6272213"/>
            <a:ext cx="2743200" cy="365125"/>
          </a:xfrm>
        </p:spPr>
        <p:txBody>
          <a:bodyPr/>
          <a:lstStyle>
            <a:lvl1pPr>
              <a:defRPr sz="1400"/>
            </a:lvl1pPr>
          </a:lstStyle>
          <a:p>
            <a:fld id="{99893448-FE5C-4EA5-942F-F6CBE34C7CD3}" type="slidenum">
              <a:rPr lang="en-US" smtClean="0"/>
              <a:pPr/>
              <a:t>‹#›</a:t>
            </a:fld>
            <a:endParaRPr lang="en-US" dirty="0"/>
          </a:p>
        </p:txBody>
      </p:sp>
      <p:sp>
        <p:nvSpPr>
          <p:cNvPr id="2" name="TextBox 1">
            <a:extLst>
              <a:ext uri="{FF2B5EF4-FFF2-40B4-BE49-F238E27FC236}">
                <a16:creationId xmlns:a16="http://schemas.microsoft.com/office/drawing/2014/main" id="{B658766B-9999-4F50-8B1F-E1F43BAC7993}"/>
              </a:ext>
            </a:extLst>
          </p:cNvPr>
          <p:cNvSpPr txBox="1"/>
          <p:nvPr userDrawn="1"/>
        </p:nvSpPr>
        <p:spPr>
          <a:xfrm>
            <a:off x="419103" y="220662"/>
            <a:ext cx="7015938" cy="1292662"/>
          </a:xfrm>
          <a:prstGeom prst="rect">
            <a:avLst/>
          </a:prstGeom>
          <a:noFill/>
        </p:spPr>
        <p:txBody>
          <a:bodyPr wrap="square" rtlCol="0">
            <a:spAutoFit/>
          </a:bodyPr>
          <a:lstStyle/>
          <a:p>
            <a:pPr lvl="0">
              <a:lnSpc>
                <a:spcPct val="150000"/>
              </a:lnSpc>
            </a:pPr>
            <a:r>
              <a:rPr lang="en-US" sz="2800" dirty="0">
                <a:solidFill>
                  <a:schemeClr val="accent6"/>
                </a:solidFill>
              </a:rPr>
              <a:t>At Quest, you belong.</a:t>
            </a:r>
          </a:p>
          <a:p>
            <a:pPr lvl="0"/>
            <a:r>
              <a:rPr lang="en-US" dirty="0"/>
              <a:t>Swap stories, ask questions, find answers, and learn from other Oracle users.</a:t>
            </a:r>
          </a:p>
        </p:txBody>
      </p:sp>
      <p:sp>
        <p:nvSpPr>
          <p:cNvPr id="3" name="TextBox 2">
            <a:extLst>
              <a:ext uri="{FF2B5EF4-FFF2-40B4-BE49-F238E27FC236}">
                <a16:creationId xmlns:a16="http://schemas.microsoft.com/office/drawing/2014/main" id="{28F238E9-87E8-4C55-8197-F0FEAB7A9935}"/>
              </a:ext>
            </a:extLst>
          </p:cNvPr>
          <p:cNvSpPr txBox="1"/>
          <p:nvPr userDrawn="1"/>
        </p:nvSpPr>
        <p:spPr>
          <a:xfrm>
            <a:off x="419103" y="2316717"/>
            <a:ext cx="3396439" cy="3293209"/>
          </a:xfrm>
          <a:prstGeom prst="rect">
            <a:avLst/>
          </a:prstGeom>
          <a:noFill/>
        </p:spPr>
        <p:txBody>
          <a:bodyPr wrap="square" rtlCol="0">
            <a:spAutoFit/>
          </a:bodyPr>
          <a:lstStyle/>
          <a:p>
            <a:pPr lvl="0"/>
            <a:r>
              <a:rPr lang="en-US" dirty="0">
                <a:solidFill>
                  <a:schemeClr val="accent6"/>
                </a:solidFill>
              </a:rPr>
              <a:t>Quest Helps:</a:t>
            </a:r>
          </a:p>
          <a:p>
            <a:pPr lvl="0"/>
            <a:r>
              <a:rPr lang="en-US" sz="1400" b="1" dirty="0"/>
              <a:t>Individuals</a:t>
            </a:r>
          </a:p>
          <a:p>
            <a:pPr lvl="0"/>
            <a:endParaRPr lang="en-US" dirty="0"/>
          </a:p>
          <a:p>
            <a:pPr marL="285750" lvl="0" indent="-285750">
              <a:buFont typeface="Arial" panose="020B0604020202020204" pitchFamily="34" charset="0"/>
              <a:buChar char="•"/>
            </a:pPr>
            <a:r>
              <a:rPr lang="en-US" sz="1400" dirty="0"/>
              <a:t>Increase their personal knowledge, skills, and efficiency.</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Find answers and solve problems.</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Make better, informed decisions.</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Increase their sphere of professional influence and advance their careers.</a:t>
            </a:r>
          </a:p>
          <a:p>
            <a:endParaRPr lang="en-US" dirty="0"/>
          </a:p>
        </p:txBody>
      </p:sp>
      <p:sp>
        <p:nvSpPr>
          <p:cNvPr id="4" name="TextBox 3">
            <a:extLst>
              <a:ext uri="{FF2B5EF4-FFF2-40B4-BE49-F238E27FC236}">
                <a16:creationId xmlns:a16="http://schemas.microsoft.com/office/drawing/2014/main" id="{25B64D4E-A39D-48B0-BCEB-EDB574788E04}"/>
              </a:ext>
            </a:extLst>
          </p:cNvPr>
          <p:cNvSpPr txBox="1"/>
          <p:nvPr userDrawn="1"/>
        </p:nvSpPr>
        <p:spPr>
          <a:xfrm>
            <a:off x="4038602" y="2316717"/>
            <a:ext cx="3396439" cy="3293209"/>
          </a:xfrm>
          <a:prstGeom prst="rect">
            <a:avLst/>
          </a:prstGeom>
          <a:noFill/>
        </p:spPr>
        <p:txBody>
          <a:bodyPr wrap="square" rtlCol="0">
            <a:spAutoFit/>
          </a:bodyPr>
          <a:lstStyle/>
          <a:p>
            <a:pPr lvl="0"/>
            <a:r>
              <a:rPr lang="en-US" dirty="0">
                <a:solidFill>
                  <a:schemeClr val="accent6"/>
                </a:solidFill>
              </a:rPr>
              <a:t>Quest Helps:</a:t>
            </a:r>
          </a:p>
          <a:p>
            <a:pPr lvl="0"/>
            <a:r>
              <a:rPr lang="en-US" sz="1400" b="1" dirty="0"/>
              <a:t>Companies</a:t>
            </a:r>
          </a:p>
          <a:p>
            <a:pPr lvl="0"/>
            <a:endParaRPr lang="en-US" dirty="0"/>
          </a:p>
          <a:p>
            <a:pPr marL="285750" lvl="0" indent="-285750">
              <a:buFont typeface="Arial" panose="020B0604020202020204" pitchFamily="34" charset="0"/>
              <a:buChar char="•"/>
            </a:pPr>
            <a:r>
              <a:rPr lang="en-US" sz="1400" dirty="0"/>
              <a:t>Become more efficient in their use and deployment of Oracle products.</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Transform their organizations and modernize their product planning.</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Recognize opportunities for efficiency gains and cost savings.</a:t>
            </a:r>
          </a:p>
          <a:p>
            <a:endParaRPr lang="en-US" dirty="0"/>
          </a:p>
        </p:txBody>
      </p:sp>
      <p:cxnSp>
        <p:nvCxnSpPr>
          <p:cNvPr id="7" name="Straight Connector 6">
            <a:extLst>
              <a:ext uri="{FF2B5EF4-FFF2-40B4-BE49-F238E27FC236}">
                <a16:creationId xmlns:a16="http://schemas.microsoft.com/office/drawing/2014/main" id="{B77EC026-666C-40C2-B335-CDCD07C18001}"/>
              </a:ext>
            </a:extLst>
          </p:cNvPr>
          <p:cNvCxnSpPr/>
          <p:nvPr userDrawn="1"/>
        </p:nvCxnSpPr>
        <p:spPr>
          <a:xfrm>
            <a:off x="419101" y="1911927"/>
            <a:ext cx="689609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computer&#10;&#10;Description automatically generated">
            <a:extLst>
              <a:ext uri="{FF2B5EF4-FFF2-40B4-BE49-F238E27FC236}">
                <a16:creationId xmlns:a16="http://schemas.microsoft.com/office/drawing/2014/main" id="{FD3FDDCC-1927-4302-9739-60219BE50A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271" r="34049"/>
          <a:stretch/>
        </p:blipFill>
        <p:spPr>
          <a:xfrm>
            <a:off x="7658101" y="0"/>
            <a:ext cx="4533900" cy="6858000"/>
          </a:xfrm>
          <a:prstGeom prst="rect">
            <a:avLst/>
          </a:prstGeom>
        </p:spPr>
      </p:pic>
      <p:sp>
        <p:nvSpPr>
          <p:cNvPr id="20" name="TextBox 19">
            <a:extLst>
              <a:ext uri="{FF2B5EF4-FFF2-40B4-BE49-F238E27FC236}">
                <a16:creationId xmlns:a16="http://schemas.microsoft.com/office/drawing/2014/main" id="{D25F0B62-C20F-4508-88B8-90729C4F130D}"/>
              </a:ext>
            </a:extLst>
          </p:cNvPr>
          <p:cNvSpPr txBox="1"/>
          <p:nvPr userDrawn="1"/>
        </p:nvSpPr>
        <p:spPr>
          <a:xfrm>
            <a:off x="419102" y="6050718"/>
            <a:ext cx="6896095" cy="276999"/>
          </a:xfrm>
          <a:prstGeom prst="rect">
            <a:avLst/>
          </a:prstGeom>
          <a:noFill/>
        </p:spPr>
        <p:txBody>
          <a:bodyPr wrap="square">
            <a:spAutoFit/>
          </a:bodyPr>
          <a:lstStyle/>
          <a:p>
            <a:pPr algn="ctr"/>
            <a:r>
              <a:rPr lang="en-US" sz="1200" b="1" dirty="0"/>
              <a:t>Learn more at </a:t>
            </a:r>
            <a:r>
              <a:rPr lang="en-US" sz="1200" b="1" dirty="0">
                <a:solidFill>
                  <a:schemeClr val="accent6"/>
                </a:solidFill>
              </a:rPr>
              <a:t>questoraclecommunity.org/membership</a:t>
            </a:r>
          </a:p>
        </p:txBody>
      </p:sp>
    </p:spTree>
    <p:extLst>
      <p:ext uri="{BB962C8B-B14F-4D97-AF65-F5344CB8AC3E}">
        <p14:creationId xmlns:p14="http://schemas.microsoft.com/office/powerpoint/2010/main" val="122187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and Q+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660103-DFBA-4D7F-850A-C2B9B01FA2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044" t="1081" r="19044" b="1081"/>
          <a:stretch/>
        </p:blipFill>
        <p:spPr>
          <a:xfrm rot="16200000">
            <a:off x="-381002" y="380997"/>
            <a:ext cx="6858000" cy="6096001"/>
          </a:xfrm>
          <a:prstGeom prst="rect">
            <a:avLst/>
          </a:prstGeom>
        </p:spPr>
      </p:pic>
      <p:sp>
        <p:nvSpPr>
          <p:cNvPr id="12" name="Text Placeholder 3">
            <a:extLst>
              <a:ext uri="{FF2B5EF4-FFF2-40B4-BE49-F238E27FC236}">
                <a16:creationId xmlns:a16="http://schemas.microsoft.com/office/drawing/2014/main" id="{99D34E12-3288-4E2B-AC02-82741CB4D5D1}"/>
              </a:ext>
            </a:extLst>
          </p:cNvPr>
          <p:cNvSpPr>
            <a:spLocks noGrp="1"/>
          </p:cNvSpPr>
          <p:nvPr>
            <p:ph type="body" sz="quarter" idx="11" hasCustomPrompt="1"/>
          </p:nvPr>
        </p:nvSpPr>
        <p:spPr>
          <a:xfrm>
            <a:off x="6515097" y="858148"/>
            <a:ext cx="5025605" cy="735013"/>
          </a:xfrm>
          <a:prstGeom prst="rect">
            <a:avLst/>
          </a:prstGeom>
        </p:spPr>
        <p:txBody>
          <a:bodyPr/>
          <a:lstStyle>
            <a:lvl1pPr marL="0" indent="0" algn="ctr">
              <a:buNone/>
              <a:defRPr sz="3600" b="1">
                <a:solidFill>
                  <a:schemeClr val="accent1"/>
                </a:solidFill>
                <a:latin typeface="+mj-lt"/>
                <a:cs typeface="Varela Round" panose="00000500000000000000" pitchFamily="2" charset="-79"/>
              </a:defRPr>
            </a:lvl1pPr>
          </a:lstStyle>
          <a:p>
            <a:pPr lvl="0"/>
            <a:r>
              <a:rPr lang="en-US" dirty="0"/>
              <a:t>Q&amp;A</a:t>
            </a:r>
          </a:p>
        </p:txBody>
      </p:sp>
      <p:sp>
        <p:nvSpPr>
          <p:cNvPr id="10" name="Text Placeholder 3">
            <a:extLst>
              <a:ext uri="{FF2B5EF4-FFF2-40B4-BE49-F238E27FC236}">
                <a16:creationId xmlns:a16="http://schemas.microsoft.com/office/drawing/2014/main" id="{2B2369B5-008F-4C67-8CF4-1A9648ABCB08}"/>
              </a:ext>
            </a:extLst>
          </p:cNvPr>
          <p:cNvSpPr>
            <a:spLocks noGrp="1"/>
          </p:cNvSpPr>
          <p:nvPr>
            <p:ph type="body" sz="quarter" idx="12"/>
          </p:nvPr>
        </p:nvSpPr>
        <p:spPr>
          <a:xfrm>
            <a:off x="7227363" y="2254326"/>
            <a:ext cx="3666226" cy="1718034"/>
          </a:xfrm>
          <a:prstGeom prst="rect">
            <a:avLst/>
          </a:prstGeom>
        </p:spPr>
        <p:txBody>
          <a:bodyPr/>
          <a:lstStyle>
            <a:lvl1pPr marL="0" indent="0" algn="ctr">
              <a:buNone/>
              <a:defRPr sz="1800">
                <a:solidFill>
                  <a:srgbClr val="253746"/>
                </a:solidFill>
                <a:latin typeface="+mn-lt"/>
                <a:cs typeface="Arial" panose="020B0604020202020204" pitchFamily="34" charset="0"/>
              </a:defRPr>
            </a:lvl1pPr>
          </a:lstStyle>
          <a:p>
            <a:pPr lvl="0"/>
            <a:endParaRPr lang="en-US" dirty="0"/>
          </a:p>
        </p:txBody>
      </p:sp>
      <p:sp>
        <p:nvSpPr>
          <p:cNvPr id="20" name="Text Placeholder 3">
            <a:extLst>
              <a:ext uri="{FF2B5EF4-FFF2-40B4-BE49-F238E27FC236}">
                <a16:creationId xmlns:a16="http://schemas.microsoft.com/office/drawing/2014/main" id="{CBFD8645-827C-4D12-8F8E-1A1058434DFD}"/>
              </a:ext>
            </a:extLst>
          </p:cNvPr>
          <p:cNvSpPr>
            <a:spLocks noGrp="1"/>
          </p:cNvSpPr>
          <p:nvPr>
            <p:ph type="body" sz="quarter" idx="15"/>
          </p:nvPr>
        </p:nvSpPr>
        <p:spPr>
          <a:xfrm>
            <a:off x="8004836" y="4603674"/>
            <a:ext cx="2170522" cy="329213"/>
          </a:xfrm>
          <a:prstGeom prst="rect">
            <a:avLst/>
          </a:prstGeom>
        </p:spPr>
        <p:txBody>
          <a:bodyPr/>
          <a:lstStyle>
            <a:lvl1pPr marL="0" indent="0" algn="ctr">
              <a:buNone/>
              <a:defRPr sz="1800">
                <a:solidFill>
                  <a:srgbClr val="253746"/>
                </a:solidFill>
                <a:latin typeface="+mn-lt"/>
                <a:cs typeface="Arial" panose="020B0604020202020204" pitchFamily="34" charset="0"/>
              </a:defRPr>
            </a:lvl1pPr>
          </a:lstStyle>
          <a:p>
            <a:pPr lvl="0"/>
            <a:endParaRPr lang="en-US" dirty="0"/>
          </a:p>
        </p:txBody>
      </p:sp>
      <p:pic>
        <p:nvPicPr>
          <p:cNvPr id="6" name="Picture 5">
            <a:extLst>
              <a:ext uri="{FF2B5EF4-FFF2-40B4-BE49-F238E27FC236}">
                <a16:creationId xmlns:a16="http://schemas.microsoft.com/office/drawing/2014/main" id="{F76E343F-B15C-4C6F-B13E-EA69B206F4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2275" y="2583712"/>
            <a:ext cx="4191449" cy="1690576"/>
          </a:xfrm>
          <a:prstGeom prst="rect">
            <a:avLst/>
          </a:prstGeom>
        </p:spPr>
      </p:pic>
      <p:pic>
        <p:nvPicPr>
          <p:cNvPr id="5" name="Picture 4">
            <a:extLst>
              <a:ext uri="{FF2B5EF4-FFF2-40B4-BE49-F238E27FC236}">
                <a16:creationId xmlns:a16="http://schemas.microsoft.com/office/drawing/2014/main" id="{DDBC3755-25E7-40CF-9DEF-0898CE67D9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962257" y="5479298"/>
            <a:ext cx="2196438" cy="1041106"/>
          </a:xfrm>
          <a:prstGeom prst="rect">
            <a:avLst/>
          </a:prstGeom>
        </p:spPr>
      </p:pic>
      <p:sp>
        <p:nvSpPr>
          <p:cNvPr id="3" name="TextBox 2">
            <a:extLst>
              <a:ext uri="{FF2B5EF4-FFF2-40B4-BE49-F238E27FC236}">
                <a16:creationId xmlns:a16="http://schemas.microsoft.com/office/drawing/2014/main" id="{05AB9C20-0DC3-4EBC-9F91-260EA48C3147}"/>
              </a:ext>
            </a:extLst>
          </p:cNvPr>
          <p:cNvSpPr txBox="1"/>
          <p:nvPr userDrawn="1"/>
        </p:nvSpPr>
        <p:spPr>
          <a:xfrm>
            <a:off x="6515098" y="1876488"/>
            <a:ext cx="5025604" cy="307777"/>
          </a:xfrm>
          <a:prstGeom prst="rect">
            <a:avLst/>
          </a:prstGeom>
          <a:noFill/>
        </p:spPr>
        <p:txBody>
          <a:bodyPr wrap="square" rtlCol="0">
            <a:spAutoFit/>
          </a:bodyPr>
          <a:lstStyle/>
          <a:p>
            <a:pPr algn="ctr"/>
            <a:r>
              <a:rPr lang="en-US" sz="1400" b="1" dirty="0">
                <a:solidFill>
                  <a:schemeClr val="accent1"/>
                </a:solidFill>
              </a:rPr>
              <a:t>Contact me:</a:t>
            </a:r>
          </a:p>
        </p:txBody>
      </p:sp>
      <p:sp>
        <p:nvSpPr>
          <p:cNvPr id="4" name="TextBox 3">
            <a:extLst>
              <a:ext uri="{FF2B5EF4-FFF2-40B4-BE49-F238E27FC236}">
                <a16:creationId xmlns:a16="http://schemas.microsoft.com/office/drawing/2014/main" id="{4BD8BA42-DC57-44D0-BCB5-2C6EFEE50D93}"/>
              </a:ext>
            </a:extLst>
          </p:cNvPr>
          <p:cNvSpPr txBox="1"/>
          <p:nvPr userDrawn="1"/>
        </p:nvSpPr>
        <p:spPr>
          <a:xfrm>
            <a:off x="6515097" y="4291633"/>
            <a:ext cx="5025605" cy="307777"/>
          </a:xfrm>
          <a:prstGeom prst="rect">
            <a:avLst/>
          </a:prstGeom>
          <a:noFill/>
        </p:spPr>
        <p:txBody>
          <a:bodyPr wrap="square" rtlCol="0">
            <a:spAutoFit/>
          </a:bodyPr>
          <a:lstStyle/>
          <a:p>
            <a:pPr algn="ctr"/>
            <a:r>
              <a:rPr lang="en-US" sz="1400" b="1">
                <a:solidFill>
                  <a:schemeClr val="accent1"/>
                </a:solidFill>
              </a:rPr>
              <a:t>Session ID:</a:t>
            </a:r>
            <a:endParaRPr lang="en-US" sz="1400" b="1" dirty="0">
              <a:solidFill>
                <a:schemeClr val="accent1"/>
              </a:solidFill>
            </a:endParaRPr>
          </a:p>
        </p:txBody>
      </p:sp>
    </p:spTree>
    <p:extLst>
      <p:ext uri="{BB962C8B-B14F-4D97-AF65-F5344CB8AC3E}">
        <p14:creationId xmlns:p14="http://schemas.microsoft.com/office/powerpoint/2010/main" val="153409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14504-AC77-4367-8E6A-74EEDE9A2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6D46CA-918F-4F75-920E-1B2C1AEA2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53BA65-F2C5-4F14-9FDB-9D35761F1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BE60-C4F8-4153-AE94-AB0182E529ED}" type="datetimeFigureOut">
              <a:rPr lang="en-US" smtClean="0"/>
              <a:t>10/22/2020</a:t>
            </a:fld>
            <a:endParaRPr lang="en-US"/>
          </a:p>
        </p:txBody>
      </p:sp>
      <p:sp>
        <p:nvSpPr>
          <p:cNvPr id="5" name="Footer Placeholder 4">
            <a:extLst>
              <a:ext uri="{FF2B5EF4-FFF2-40B4-BE49-F238E27FC236}">
                <a16:creationId xmlns:a16="http://schemas.microsoft.com/office/drawing/2014/main" id="{13E0D02E-EEE5-4EB9-9CBC-ACAC0540F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80F0DB00-47B8-443F-B48C-79E8E182D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93448-FE5C-4EA5-942F-F6CBE34C7CD3}" type="slidenum">
              <a:rPr lang="en-US" smtClean="0"/>
              <a:pPr/>
              <a:t>‹#›</a:t>
            </a:fld>
            <a:endParaRPr lang="en-US"/>
          </a:p>
        </p:txBody>
      </p:sp>
    </p:spTree>
    <p:extLst>
      <p:ext uri="{BB962C8B-B14F-4D97-AF65-F5344CB8AC3E}">
        <p14:creationId xmlns:p14="http://schemas.microsoft.com/office/powerpoint/2010/main" val="3092183920"/>
      </p:ext>
    </p:extLst>
  </p:cSld>
  <p:clrMap bg1="lt1" tx1="dk1" bg2="lt2" tx2="dk2" accent1="accent1" accent2="accent2" accent3="accent3" accent4="accent4" accent5="accent5" accent6="accent6" hlink="hlink" folHlink="folHlink"/>
  <p:sldLayoutIdLst>
    <p:sldLayoutId id="2147484368" r:id="rId1"/>
    <p:sldLayoutId id="2147484383" r:id="rId2"/>
    <p:sldLayoutId id="2147484369" r:id="rId3"/>
    <p:sldLayoutId id="2147484371" r:id="rId4"/>
    <p:sldLayoutId id="2147484381" r:id="rId5"/>
    <p:sldLayoutId id="2147484384" r:id="rId6"/>
    <p:sldLayoutId id="2147484382"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81EF-49F4-41B0-B994-36EB9FAD4788}"/>
              </a:ext>
            </a:extLst>
          </p:cNvPr>
          <p:cNvSpPr>
            <a:spLocks noGrp="1"/>
          </p:cNvSpPr>
          <p:nvPr>
            <p:ph type="ctrTitle"/>
          </p:nvPr>
        </p:nvSpPr>
        <p:spPr/>
        <p:txBody>
          <a:bodyPr/>
          <a:lstStyle/>
          <a:p>
            <a:r>
              <a:rPr lang="en-US" dirty="0"/>
              <a:t>Balancing Payroll</a:t>
            </a:r>
            <a:br>
              <a:rPr lang="en-US" dirty="0"/>
            </a:br>
            <a:r>
              <a:rPr lang="en-US" dirty="0"/>
              <a:t>Roundtable</a:t>
            </a:r>
          </a:p>
        </p:txBody>
      </p:sp>
      <p:sp>
        <p:nvSpPr>
          <p:cNvPr id="3" name="Subtitle 2">
            <a:extLst>
              <a:ext uri="{FF2B5EF4-FFF2-40B4-BE49-F238E27FC236}">
                <a16:creationId xmlns:a16="http://schemas.microsoft.com/office/drawing/2014/main" id="{35DB295F-A9A5-44A4-9CC0-2C0EE86A59FF}"/>
              </a:ext>
            </a:extLst>
          </p:cNvPr>
          <p:cNvSpPr>
            <a:spLocks noGrp="1"/>
          </p:cNvSpPr>
          <p:nvPr>
            <p:ph type="subTitle" idx="1"/>
          </p:nvPr>
        </p:nvSpPr>
        <p:spPr/>
        <p:txBody>
          <a:bodyPr/>
          <a:lstStyle/>
          <a:p>
            <a:r>
              <a:rPr lang="en-US" dirty="0"/>
              <a:t>Evelyn Bian, Port of Portland</a:t>
            </a:r>
          </a:p>
        </p:txBody>
      </p:sp>
      <p:sp>
        <p:nvSpPr>
          <p:cNvPr id="6" name="Text Placeholder 5">
            <a:extLst>
              <a:ext uri="{FF2B5EF4-FFF2-40B4-BE49-F238E27FC236}">
                <a16:creationId xmlns:a16="http://schemas.microsoft.com/office/drawing/2014/main" id="{874A82B8-682C-463D-856B-876DE8D1782F}"/>
              </a:ext>
            </a:extLst>
          </p:cNvPr>
          <p:cNvSpPr>
            <a:spLocks noGrp="1"/>
          </p:cNvSpPr>
          <p:nvPr>
            <p:ph type="body" sz="quarter" idx="10"/>
          </p:nvPr>
        </p:nvSpPr>
        <p:spPr>
          <a:xfrm>
            <a:off x="6600302" y="5650135"/>
            <a:ext cx="5170488" cy="377825"/>
          </a:xfrm>
        </p:spPr>
        <p:txBody>
          <a:bodyPr/>
          <a:lstStyle/>
          <a:p>
            <a:r>
              <a:rPr lang="en-US" dirty="0"/>
              <a:t>102180</a:t>
            </a:r>
          </a:p>
        </p:txBody>
      </p:sp>
    </p:spTree>
    <p:extLst>
      <p:ext uri="{BB962C8B-B14F-4D97-AF65-F5344CB8AC3E}">
        <p14:creationId xmlns:p14="http://schemas.microsoft.com/office/powerpoint/2010/main" val="336787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A3418-3EBB-4BCC-8534-922A6C95F7A5}"/>
              </a:ext>
            </a:extLst>
          </p:cNvPr>
          <p:cNvSpPr>
            <a:spLocks noGrp="1"/>
          </p:cNvSpPr>
          <p:nvPr>
            <p:ph type="sldNum" sz="quarter" idx="14"/>
          </p:nvPr>
        </p:nvSpPr>
        <p:spPr/>
        <p:txBody>
          <a:bodyPr/>
          <a:lstStyle/>
          <a:p>
            <a:fld id="{99893448-FE5C-4EA5-942F-F6CBE34C7CD3}" type="slidenum">
              <a:rPr lang="en-US" smtClean="0"/>
              <a:pPr/>
              <a:t>10</a:t>
            </a:fld>
            <a:endParaRPr lang="en-US" dirty="0"/>
          </a:p>
        </p:txBody>
      </p:sp>
    </p:spTree>
    <p:extLst>
      <p:ext uri="{BB962C8B-B14F-4D97-AF65-F5344CB8AC3E}">
        <p14:creationId xmlns:p14="http://schemas.microsoft.com/office/powerpoint/2010/main" val="391398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C73FE-84F5-4AA0-8A30-0E1F2865D7FA}"/>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CC12EFED-F860-4AD1-8528-81A8B28F12C2}"/>
              </a:ext>
            </a:extLst>
          </p:cNvPr>
          <p:cNvSpPr>
            <a:spLocks noGrp="1"/>
          </p:cNvSpPr>
          <p:nvPr>
            <p:ph type="body" sz="quarter" idx="12"/>
          </p:nvPr>
        </p:nvSpPr>
        <p:spPr>
          <a:xfrm>
            <a:off x="6815470" y="2254326"/>
            <a:ext cx="4540102" cy="1718034"/>
          </a:xfrm>
        </p:spPr>
        <p:txBody>
          <a:bodyPr/>
          <a:lstStyle/>
          <a:p>
            <a:r>
              <a:rPr lang="en-US" dirty="0"/>
              <a:t>Evelyn Bian</a:t>
            </a:r>
          </a:p>
          <a:p>
            <a:r>
              <a:rPr lang="en-US" dirty="0"/>
              <a:t>Port of Portland</a:t>
            </a:r>
          </a:p>
          <a:p>
            <a:r>
              <a:rPr lang="en-US" dirty="0"/>
              <a:t>Portland, OR</a:t>
            </a:r>
          </a:p>
          <a:p>
            <a:r>
              <a:rPr lang="en-US" dirty="0"/>
              <a:t>Evelyn.Bian@portofportland.com</a:t>
            </a:r>
          </a:p>
        </p:txBody>
      </p:sp>
      <p:sp>
        <p:nvSpPr>
          <p:cNvPr id="4" name="Text Placeholder 3">
            <a:extLst>
              <a:ext uri="{FF2B5EF4-FFF2-40B4-BE49-F238E27FC236}">
                <a16:creationId xmlns:a16="http://schemas.microsoft.com/office/drawing/2014/main" id="{07716D79-191B-4631-B1D4-479794081344}"/>
              </a:ext>
            </a:extLst>
          </p:cNvPr>
          <p:cNvSpPr>
            <a:spLocks noGrp="1"/>
          </p:cNvSpPr>
          <p:nvPr>
            <p:ph type="body" sz="quarter" idx="15"/>
          </p:nvPr>
        </p:nvSpPr>
        <p:spPr/>
        <p:txBody>
          <a:bodyPr>
            <a:normAutofit lnSpcReduction="10000"/>
          </a:bodyPr>
          <a:lstStyle/>
          <a:p>
            <a:r>
              <a:rPr lang="en-US" dirty="0"/>
              <a:t>102180</a:t>
            </a:r>
          </a:p>
        </p:txBody>
      </p:sp>
    </p:spTree>
    <p:extLst>
      <p:ext uri="{BB962C8B-B14F-4D97-AF65-F5344CB8AC3E}">
        <p14:creationId xmlns:p14="http://schemas.microsoft.com/office/powerpoint/2010/main" val="68717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F8589-A8D5-4F26-99C7-7410405B1D70}"/>
              </a:ext>
            </a:extLst>
          </p:cNvPr>
          <p:cNvSpPr>
            <a:spLocks noGrp="1"/>
          </p:cNvSpPr>
          <p:nvPr>
            <p:ph sz="half" idx="2"/>
          </p:nvPr>
        </p:nvSpPr>
        <p:spPr/>
        <p:txBody>
          <a:bodyPr>
            <a:normAutofit/>
          </a:bodyPr>
          <a:lstStyle/>
          <a:p>
            <a:r>
              <a:rPr lang="en-US" dirty="0"/>
              <a:t>Business Analyst at Port of Portland for 17 </a:t>
            </a:r>
            <a:r>
              <a:rPr lang="en-US" dirty="0" err="1"/>
              <a:t>yrs</a:t>
            </a:r>
            <a:endParaRPr lang="en-US" dirty="0"/>
          </a:p>
          <a:p>
            <a:r>
              <a:rPr lang="en-US" dirty="0"/>
              <a:t>Supported JDE HCM Payroll, HRIC, Benefits for the past several years, supported JDE Finance prior</a:t>
            </a:r>
          </a:p>
          <a:p>
            <a:r>
              <a:rPr lang="en-US" dirty="0"/>
              <a:t>Port of Portland has 800 employees</a:t>
            </a:r>
          </a:p>
          <a:p>
            <a:r>
              <a:rPr lang="en-US" dirty="0"/>
              <a:t>Port runs biweekly and weekly payroll</a:t>
            </a:r>
          </a:p>
          <a:p>
            <a:r>
              <a:rPr lang="en-US" dirty="0"/>
              <a:t>2 kids, 1 husband, </a:t>
            </a:r>
            <a:r>
              <a:rPr lang="en-US"/>
              <a:t>1 dog</a:t>
            </a:r>
            <a:endParaRPr lang="en-US" dirty="0"/>
          </a:p>
          <a:p>
            <a:endParaRPr lang="en-US" dirty="0"/>
          </a:p>
          <a:p>
            <a:endParaRPr lang="en-US" dirty="0"/>
          </a:p>
        </p:txBody>
      </p:sp>
      <p:sp>
        <p:nvSpPr>
          <p:cNvPr id="3" name="Footer Placeholder 2">
            <a:extLst>
              <a:ext uri="{FF2B5EF4-FFF2-40B4-BE49-F238E27FC236}">
                <a16:creationId xmlns:a16="http://schemas.microsoft.com/office/drawing/2014/main" id="{7AA2B6E1-58FB-4BD1-B2B2-C3CF70E43832}"/>
              </a:ext>
            </a:extLst>
          </p:cNvPr>
          <p:cNvSpPr>
            <a:spLocks noGrp="1"/>
          </p:cNvSpPr>
          <p:nvPr>
            <p:ph type="ftr" sz="quarter" idx="11"/>
          </p:nvPr>
        </p:nvSpPr>
        <p:spPr/>
        <p:txBody>
          <a:bodyPr/>
          <a:lstStyle/>
          <a:p>
            <a:r>
              <a:rPr lang="en-US"/>
              <a:t>JD Edwards INFOCUS 20</a:t>
            </a:r>
            <a:endParaRPr lang="en-US" dirty="0"/>
          </a:p>
        </p:txBody>
      </p:sp>
      <p:sp>
        <p:nvSpPr>
          <p:cNvPr id="4" name="Slide Number Placeholder 3">
            <a:extLst>
              <a:ext uri="{FF2B5EF4-FFF2-40B4-BE49-F238E27FC236}">
                <a16:creationId xmlns:a16="http://schemas.microsoft.com/office/drawing/2014/main" id="{E589C3CE-7DB0-4A61-8102-E038FAC133C3}"/>
              </a:ext>
            </a:extLst>
          </p:cNvPr>
          <p:cNvSpPr>
            <a:spLocks noGrp="1"/>
          </p:cNvSpPr>
          <p:nvPr>
            <p:ph type="sldNum" sz="quarter" idx="12"/>
          </p:nvPr>
        </p:nvSpPr>
        <p:spPr/>
        <p:txBody>
          <a:bodyPr/>
          <a:lstStyle/>
          <a:p>
            <a:fld id="{99893448-FE5C-4EA5-942F-F6CBE34C7CD3}" type="slidenum">
              <a:rPr lang="en-US" smtClean="0"/>
              <a:pPr/>
              <a:t>2</a:t>
            </a:fld>
            <a:endParaRPr lang="en-US" dirty="0"/>
          </a:p>
        </p:txBody>
      </p:sp>
      <p:sp>
        <p:nvSpPr>
          <p:cNvPr id="5" name="Title 4">
            <a:extLst>
              <a:ext uri="{FF2B5EF4-FFF2-40B4-BE49-F238E27FC236}">
                <a16:creationId xmlns:a16="http://schemas.microsoft.com/office/drawing/2014/main" id="{E6C8C8CF-2037-40D2-A46D-B4BC18C02071}"/>
              </a:ext>
            </a:extLst>
          </p:cNvPr>
          <p:cNvSpPr>
            <a:spLocks noGrp="1"/>
          </p:cNvSpPr>
          <p:nvPr>
            <p:ph type="title"/>
          </p:nvPr>
        </p:nvSpPr>
        <p:spPr/>
        <p:txBody>
          <a:bodyPr/>
          <a:lstStyle/>
          <a:p>
            <a:endParaRPr lang="en-US" dirty="0"/>
          </a:p>
        </p:txBody>
      </p:sp>
      <p:pic>
        <p:nvPicPr>
          <p:cNvPr id="10" name="Picture Placeholder 9" descr="A person smiling for the camera&#10;&#10;Description automatically generated">
            <a:extLst>
              <a:ext uri="{FF2B5EF4-FFF2-40B4-BE49-F238E27FC236}">
                <a16:creationId xmlns:a16="http://schemas.microsoft.com/office/drawing/2014/main" id="{5AE578FA-2972-4416-9EAC-2B552C94329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60" b="760"/>
          <a:stretch>
            <a:fillRect/>
          </a:stretch>
        </p:blipFill>
        <p:spPr>
          <a:xfrm>
            <a:off x="265113" y="1825625"/>
            <a:ext cx="3625850" cy="3719513"/>
          </a:xfrm>
        </p:spPr>
      </p:pic>
    </p:spTree>
    <p:extLst>
      <p:ext uri="{BB962C8B-B14F-4D97-AF65-F5344CB8AC3E}">
        <p14:creationId xmlns:p14="http://schemas.microsoft.com/office/powerpoint/2010/main" val="321667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AF23D5-6C82-479F-8FD9-0A38D38A1D71}"/>
              </a:ext>
            </a:extLst>
          </p:cNvPr>
          <p:cNvSpPr>
            <a:spLocks noGrp="1"/>
          </p:cNvSpPr>
          <p:nvPr>
            <p:ph type="title"/>
          </p:nvPr>
        </p:nvSpPr>
        <p:spPr/>
        <p:txBody>
          <a:bodyPr/>
          <a:lstStyle/>
          <a:p>
            <a:r>
              <a:rPr lang="en-US" dirty="0"/>
              <a:t>Our Scenario</a:t>
            </a:r>
          </a:p>
        </p:txBody>
      </p:sp>
      <p:sp>
        <p:nvSpPr>
          <p:cNvPr id="8" name="Content Placeholder 7">
            <a:extLst>
              <a:ext uri="{FF2B5EF4-FFF2-40B4-BE49-F238E27FC236}">
                <a16:creationId xmlns:a16="http://schemas.microsoft.com/office/drawing/2014/main" id="{05B6E94B-162A-455E-87AD-2C5E94337E90}"/>
              </a:ext>
            </a:extLst>
          </p:cNvPr>
          <p:cNvSpPr>
            <a:spLocks noGrp="1"/>
          </p:cNvSpPr>
          <p:nvPr>
            <p:ph idx="1"/>
          </p:nvPr>
        </p:nvSpPr>
        <p:spPr/>
        <p:txBody>
          <a:bodyPr>
            <a:normAutofit/>
          </a:bodyPr>
          <a:lstStyle/>
          <a:p>
            <a:r>
              <a:rPr lang="en-US" dirty="0"/>
              <a:t>Employee changed benefit plans so we created an interim to refund their benefits deduction. Didn’t occur to us that their Gross Wages should be increased by that refund amount. Ran Final Update because journals balanced.</a:t>
            </a:r>
          </a:p>
          <a:p>
            <a:r>
              <a:rPr lang="en-US" dirty="0"/>
              <a:t>We ran our custom balancing report days later and saw that our interim caused an out-of-balance in Taxable Wages F06136 for Federal Taxes, State Taxes, etc. The balancing reports compare F06136 to F06146. A second adjustment was needed to correct the Taxable Wages amount for the various taxes.</a:t>
            </a:r>
          </a:p>
          <a:p>
            <a:r>
              <a:rPr lang="en-US" dirty="0"/>
              <a:t>Are there methods of catching this prior to Final Update?</a:t>
            </a:r>
          </a:p>
        </p:txBody>
      </p:sp>
      <p:sp>
        <p:nvSpPr>
          <p:cNvPr id="3" name="Footer Placeholder 2">
            <a:extLst>
              <a:ext uri="{FF2B5EF4-FFF2-40B4-BE49-F238E27FC236}">
                <a16:creationId xmlns:a16="http://schemas.microsoft.com/office/drawing/2014/main" id="{0BC977C3-5B47-42AE-9A37-A68F986FA8FD}"/>
              </a:ext>
            </a:extLst>
          </p:cNvPr>
          <p:cNvSpPr>
            <a:spLocks noGrp="1"/>
          </p:cNvSpPr>
          <p:nvPr>
            <p:ph type="ftr" sz="quarter" idx="11"/>
          </p:nvPr>
        </p:nvSpPr>
        <p:spPr/>
        <p:txBody>
          <a:bodyPr/>
          <a:lstStyle/>
          <a:p>
            <a:r>
              <a:rPr lang="en-US"/>
              <a:t>JD Edwards INFOCUS 20</a:t>
            </a:r>
            <a:endParaRPr lang="en-US" dirty="0"/>
          </a:p>
        </p:txBody>
      </p:sp>
      <p:sp>
        <p:nvSpPr>
          <p:cNvPr id="4" name="Slide Number Placeholder 3">
            <a:extLst>
              <a:ext uri="{FF2B5EF4-FFF2-40B4-BE49-F238E27FC236}">
                <a16:creationId xmlns:a16="http://schemas.microsoft.com/office/drawing/2014/main" id="{31058EF5-F4D8-468B-B0B1-46CBA501C3CC}"/>
              </a:ext>
            </a:extLst>
          </p:cNvPr>
          <p:cNvSpPr>
            <a:spLocks noGrp="1"/>
          </p:cNvSpPr>
          <p:nvPr>
            <p:ph type="sldNum" sz="quarter" idx="12"/>
          </p:nvPr>
        </p:nvSpPr>
        <p:spPr/>
        <p:txBody>
          <a:bodyPr/>
          <a:lstStyle/>
          <a:p>
            <a:fld id="{99893448-FE5C-4EA5-942F-F6CBE34C7CD3}" type="slidenum">
              <a:rPr lang="en-US" smtClean="0"/>
              <a:pPr/>
              <a:t>3</a:t>
            </a:fld>
            <a:endParaRPr lang="en-US" dirty="0"/>
          </a:p>
        </p:txBody>
      </p:sp>
    </p:spTree>
    <p:extLst>
      <p:ext uri="{BB962C8B-B14F-4D97-AF65-F5344CB8AC3E}">
        <p14:creationId xmlns:p14="http://schemas.microsoft.com/office/powerpoint/2010/main" val="136863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BA35F5-12D6-4310-9F0E-6F322FD08C2F}"/>
              </a:ext>
            </a:extLst>
          </p:cNvPr>
          <p:cNvSpPr>
            <a:spLocks noGrp="1"/>
          </p:cNvSpPr>
          <p:nvPr>
            <p:ph sz="half" idx="1"/>
          </p:nvPr>
        </p:nvSpPr>
        <p:spPr>
          <a:xfrm>
            <a:off x="265815" y="1825625"/>
            <a:ext cx="11674548" cy="4351338"/>
          </a:xfrm>
        </p:spPr>
        <p:txBody>
          <a:bodyPr/>
          <a:lstStyle/>
          <a:p>
            <a:r>
              <a:rPr lang="en-US" dirty="0"/>
              <a:t>We use a custom Excel spreadsheet, manually populated with data from:</a:t>
            </a:r>
          </a:p>
          <a:p>
            <a:pPr lvl="1"/>
            <a:r>
              <a:rPr lang="en-US" dirty="0"/>
              <a:t>R073012</a:t>
            </a:r>
          </a:p>
          <a:p>
            <a:pPr lvl="1"/>
            <a:r>
              <a:rPr lang="en-US" dirty="0"/>
              <a:t>R05229 T1 JE</a:t>
            </a:r>
          </a:p>
          <a:p>
            <a:pPr lvl="1"/>
            <a:r>
              <a:rPr lang="en-US" dirty="0"/>
              <a:t>R05229 T3 CF</a:t>
            </a:r>
          </a:p>
          <a:p>
            <a:pPr lvl="1"/>
            <a:r>
              <a:rPr lang="en-US" dirty="0"/>
              <a:t>R05229 T3 CT</a:t>
            </a:r>
          </a:p>
          <a:p>
            <a:pPr lvl="1"/>
            <a:r>
              <a:rPr lang="en-US" dirty="0"/>
              <a:t>R703170</a:t>
            </a:r>
          </a:p>
          <a:p>
            <a:pPr lvl="1"/>
            <a:r>
              <a:rPr lang="en-US" dirty="0"/>
              <a:t>R073162</a:t>
            </a:r>
          </a:p>
          <a:p>
            <a:pPr lvl="1"/>
            <a:r>
              <a:rPr lang="en-US" dirty="0"/>
              <a:t>AAI In Error Object Acct 22001 (9997 issue)</a:t>
            </a:r>
          </a:p>
          <a:p>
            <a:pPr lvl="1"/>
            <a:r>
              <a:rPr lang="en-US" dirty="0"/>
              <a:t>Filter &lt;0 Object Account</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3B53C9C4-F030-4CA9-8E57-35E93F2C0CB3}"/>
              </a:ext>
            </a:extLst>
          </p:cNvPr>
          <p:cNvSpPr>
            <a:spLocks noGrp="1"/>
          </p:cNvSpPr>
          <p:nvPr>
            <p:ph type="ftr" sz="quarter" idx="11"/>
          </p:nvPr>
        </p:nvSpPr>
        <p:spPr/>
        <p:txBody>
          <a:bodyPr/>
          <a:lstStyle/>
          <a:p>
            <a:r>
              <a:rPr lang="en-US"/>
              <a:t>JD Edwards INFOCUS 20</a:t>
            </a:r>
            <a:endParaRPr lang="en-US" dirty="0"/>
          </a:p>
        </p:txBody>
      </p:sp>
      <p:sp>
        <p:nvSpPr>
          <p:cNvPr id="5" name="Slide Number Placeholder 4">
            <a:extLst>
              <a:ext uri="{FF2B5EF4-FFF2-40B4-BE49-F238E27FC236}">
                <a16:creationId xmlns:a16="http://schemas.microsoft.com/office/drawing/2014/main" id="{2F792177-02B5-41C3-B785-36D67D143F39}"/>
              </a:ext>
            </a:extLst>
          </p:cNvPr>
          <p:cNvSpPr>
            <a:spLocks noGrp="1"/>
          </p:cNvSpPr>
          <p:nvPr>
            <p:ph type="sldNum" sz="quarter" idx="12"/>
          </p:nvPr>
        </p:nvSpPr>
        <p:spPr/>
        <p:txBody>
          <a:bodyPr/>
          <a:lstStyle/>
          <a:p>
            <a:fld id="{99893448-FE5C-4EA5-942F-F6CBE34C7CD3}" type="slidenum">
              <a:rPr lang="en-US" smtClean="0"/>
              <a:pPr/>
              <a:t>4</a:t>
            </a:fld>
            <a:endParaRPr lang="en-US" dirty="0"/>
          </a:p>
        </p:txBody>
      </p:sp>
      <p:sp>
        <p:nvSpPr>
          <p:cNvPr id="6" name="Title 5">
            <a:extLst>
              <a:ext uri="{FF2B5EF4-FFF2-40B4-BE49-F238E27FC236}">
                <a16:creationId xmlns:a16="http://schemas.microsoft.com/office/drawing/2014/main" id="{6AFC421E-09C0-4FBF-9F32-6E5AF6E45E99}"/>
              </a:ext>
            </a:extLst>
          </p:cNvPr>
          <p:cNvSpPr>
            <a:spLocks noGrp="1"/>
          </p:cNvSpPr>
          <p:nvPr>
            <p:ph type="title"/>
          </p:nvPr>
        </p:nvSpPr>
        <p:spPr/>
        <p:txBody>
          <a:bodyPr/>
          <a:lstStyle/>
          <a:p>
            <a:r>
              <a:rPr lang="en-US" dirty="0"/>
              <a:t>Balancing Payroll – before Final Update</a:t>
            </a:r>
          </a:p>
        </p:txBody>
      </p:sp>
    </p:spTree>
    <p:extLst>
      <p:ext uri="{BB962C8B-B14F-4D97-AF65-F5344CB8AC3E}">
        <p14:creationId xmlns:p14="http://schemas.microsoft.com/office/powerpoint/2010/main" val="107930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BA35F5-12D6-4310-9F0E-6F322FD08C2F}"/>
              </a:ext>
            </a:extLst>
          </p:cNvPr>
          <p:cNvSpPr>
            <a:spLocks noGrp="1"/>
          </p:cNvSpPr>
          <p:nvPr>
            <p:ph sz="half" idx="1"/>
          </p:nvPr>
        </p:nvSpPr>
        <p:spPr>
          <a:xfrm>
            <a:off x="265815" y="1825625"/>
            <a:ext cx="11674548" cy="4351338"/>
          </a:xfrm>
        </p:spPr>
        <p:txBody>
          <a:bodyPr/>
          <a:lstStyle/>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3B53C9C4-F030-4CA9-8E57-35E93F2C0CB3}"/>
              </a:ext>
            </a:extLst>
          </p:cNvPr>
          <p:cNvSpPr>
            <a:spLocks noGrp="1"/>
          </p:cNvSpPr>
          <p:nvPr>
            <p:ph type="ftr" sz="quarter" idx="11"/>
          </p:nvPr>
        </p:nvSpPr>
        <p:spPr/>
        <p:txBody>
          <a:bodyPr/>
          <a:lstStyle/>
          <a:p>
            <a:r>
              <a:rPr lang="en-US"/>
              <a:t>JD Edwards INFOCUS 20</a:t>
            </a:r>
            <a:endParaRPr lang="en-US" dirty="0"/>
          </a:p>
        </p:txBody>
      </p:sp>
      <p:sp>
        <p:nvSpPr>
          <p:cNvPr id="5" name="Slide Number Placeholder 4">
            <a:extLst>
              <a:ext uri="{FF2B5EF4-FFF2-40B4-BE49-F238E27FC236}">
                <a16:creationId xmlns:a16="http://schemas.microsoft.com/office/drawing/2014/main" id="{2F792177-02B5-41C3-B785-36D67D143F39}"/>
              </a:ext>
            </a:extLst>
          </p:cNvPr>
          <p:cNvSpPr>
            <a:spLocks noGrp="1"/>
          </p:cNvSpPr>
          <p:nvPr>
            <p:ph type="sldNum" sz="quarter" idx="12"/>
          </p:nvPr>
        </p:nvSpPr>
        <p:spPr/>
        <p:txBody>
          <a:bodyPr/>
          <a:lstStyle/>
          <a:p>
            <a:fld id="{99893448-FE5C-4EA5-942F-F6CBE34C7CD3}" type="slidenum">
              <a:rPr lang="en-US" smtClean="0"/>
              <a:pPr/>
              <a:t>5</a:t>
            </a:fld>
            <a:endParaRPr lang="en-US" dirty="0"/>
          </a:p>
        </p:txBody>
      </p:sp>
      <p:sp>
        <p:nvSpPr>
          <p:cNvPr id="6" name="Title 5">
            <a:extLst>
              <a:ext uri="{FF2B5EF4-FFF2-40B4-BE49-F238E27FC236}">
                <a16:creationId xmlns:a16="http://schemas.microsoft.com/office/drawing/2014/main" id="{6AFC421E-09C0-4FBF-9F32-6E5AF6E45E99}"/>
              </a:ext>
            </a:extLst>
          </p:cNvPr>
          <p:cNvSpPr>
            <a:spLocks noGrp="1"/>
          </p:cNvSpPr>
          <p:nvPr>
            <p:ph type="title"/>
          </p:nvPr>
        </p:nvSpPr>
        <p:spPr/>
        <p:txBody>
          <a:bodyPr/>
          <a:lstStyle/>
          <a:p>
            <a:r>
              <a:rPr lang="en-US" dirty="0"/>
              <a:t>Balancing Payroll – before Final Update</a:t>
            </a:r>
          </a:p>
        </p:txBody>
      </p:sp>
      <p:pic>
        <p:nvPicPr>
          <p:cNvPr id="2" name="Picture 1">
            <a:extLst>
              <a:ext uri="{FF2B5EF4-FFF2-40B4-BE49-F238E27FC236}">
                <a16:creationId xmlns:a16="http://schemas.microsoft.com/office/drawing/2014/main" id="{62A7CF19-66CB-4B3D-B2EE-DCE93EFDFAD1}"/>
              </a:ext>
            </a:extLst>
          </p:cNvPr>
          <p:cNvPicPr>
            <a:picLocks noChangeAspect="1"/>
          </p:cNvPicPr>
          <p:nvPr/>
        </p:nvPicPr>
        <p:blipFill>
          <a:blip r:embed="rId2"/>
          <a:stretch>
            <a:fillRect/>
          </a:stretch>
        </p:blipFill>
        <p:spPr>
          <a:xfrm>
            <a:off x="1818167" y="1293471"/>
            <a:ext cx="8102009" cy="4841076"/>
          </a:xfrm>
          <a:prstGeom prst="rect">
            <a:avLst/>
          </a:prstGeom>
        </p:spPr>
      </p:pic>
    </p:spTree>
    <p:extLst>
      <p:ext uri="{BB962C8B-B14F-4D97-AF65-F5344CB8AC3E}">
        <p14:creationId xmlns:p14="http://schemas.microsoft.com/office/powerpoint/2010/main" val="416310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BA35F5-12D6-4310-9F0E-6F322FD08C2F}"/>
              </a:ext>
            </a:extLst>
          </p:cNvPr>
          <p:cNvSpPr>
            <a:spLocks noGrp="1"/>
          </p:cNvSpPr>
          <p:nvPr>
            <p:ph sz="half" idx="1"/>
          </p:nvPr>
        </p:nvSpPr>
        <p:spPr>
          <a:xfrm>
            <a:off x="265815" y="1825625"/>
            <a:ext cx="11674548" cy="4351338"/>
          </a:xfrm>
        </p:spPr>
        <p:txBody>
          <a:bodyPr/>
          <a:lstStyle/>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3B53C9C4-F030-4CA9-8E57-35E93F2C0CB3}"/>
              </a:ext>
            </a:extLst>
          </p:cNvPr>
          <p:cNvSpPr>
            <a:spLocks noGrp="1"/>
          </p:cNvSpPr>
          <p:nvPr>
            <p:ph type="ftr" sz="quarter" idx="11"/>
          </p:nvPr>
        </p:nvSpPr>
        <p:spPr/>
        <p:txBody>
          <a:bodyPr/>
          <a:lstStyle/>
          <a:p>
            <a:r>
              <a:rPr lang="en-US"/>
              <a:t>JD Edwards INFOCUS 20</a:t>
            </a:r>
            <a:endParaRPr lang="en-US" dirty="0"/>
          </a:p>
        </p:txBody>
      </p:sp>
      <p:sp>
        <p:nvSpPr>
          <p:cNvPr id="5" name="Slide Number Placeholder 4">
            <a:extLst>
              <a:ext uri="{FF2B5EF4-FFF2-40B4-BE49-F238E27FC236}">
                <a16:creationId xmlns:a16="http://schemas.microsoft.com/office/drawing/2014/main" id="{2F792177-02B5-41C3-B785-36D67D143F39}"/>
              </a:ext>
            </a:extLst>
          </p:cNvPr>
          <p:cNvSpPr>
            <a:spLocks noGrp="1"/>
          </p:cNvSpPr>
          <p:nvPr>
            <p:ph type="sldNum" sz="quarter" idx="12"/>
          </p:nvPr>
        </p:nvSpPr>
        <p:spPr/>
        <p:txBody>
          <a:bodyPr/>
          <a:lstStyle/>
          <a:p>
            <a:fld id="{99893448-FE5C-4EA5-942F-F6CBE34C7CD3}" type="slidenum">
              <a:rPr lang="en-US" smtClean="0"/>
              <a:pPr/>
              <a:t>6</a:t>
            </a:fld>
            <a:endParaRPr lang="en-US" dirty="0"/>
          </a:p>
        </p:txBody>
      </p:sp>
      <p:sp>
        <p:nvSpPr>
          <p:cNvPr id="6" name="Title 5">
            <a:extLst>
              <a:ext uri="{FF2B5EF4-FFF2-40B4-BE49-F238E27FC236}">
                <a16:creationId xmlns:a16="http://schemas.microsoft.com/office/drawing/2014/main" id="{6AFC421E-09C0-4FBF-9F32-6E5AF6E45E99}"/>
              </a:ext>
            </a:extLst>
          </p:cNvPr>
          <p:cNvSpPr>
            <a:spLocks noGrp="1"/>
          </p:cNvSpPr>
          <p:nvPr>
            <p:ph type="title"/>
          </p:nvPr>
        </p:nvSpPr>
        <p:spPr/>
        <p:txBody>
          <a:bodyPr/>
          <a:lstStyle/>
          <a:p>
            <a:r>
              <a:rPr lang="en-US" dirty="0"/>
              <a:t>Balancing Payroll – before Final Update</a:t>
            </a:r>
          </a:p>
        </p:txBody>
      </p:sp>
      <p:pic>
        <p:nvPicPr>
          <p:cNvPr id="3" name="Picture 2">
            <a:extLst>
              <a:ext uri="{FF2B5EF4-FFF2-40B4-BE49-F238E27FC236}">
                <a16:creationId xmlns:a16="http://schemas.microsoft.com/office/drawing/2014/main" id="{F102F2A9-FBE9-477E-9F90-A08E07B32F8F}"/>
              </a:ext>
            </a:extLst>
          </p:cNvPr>
          <p:cNvPicPr>
            <a:picLocks noChangeAspect="1"/>
          </p:cNvPicPr>
          <p:nvPr/>
        </p:nvPicPr>
        <p:blipFill>
          <a:blip r:embed="rId2"/>
          <a:stretch>
            <a:fillRect/>
          </a:stretch>
        </p:blipFill>
        <p:spPr>
          <a:xfrm>
            <a:off x="580014" y="1531089"/>
            <a:ext cx="10445949" cy="3594188"/>
          </a:xfrm>
          <a:prstGeom prst="rect">
            <a:avLst/>
          </a:prstGeom>
        </p:spPr>
      </p:pic>
    </p:spTree>
    <p:extLst>
      <p:ext uri="{BB962C8B-B14F-4D97-AF65-F5344CB8AC3E}">
        <p14:creationId xmlns:p14="http://schemas.microsoft.com/office/powerpoint/2010/main" val="359875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BA35F5-12D6-4310-9F0E-6F322FD08C2F}"/>
              </a:ext>
            </a:extLst>
          </p:cNvPr>
          <p:cNvSpPr>
            <a:spLocks noGrp="1"/>
          </p:cNvSpPr>
          <p:nvPr>
            <p:ph sz="half" idx="1"/>
          </p:nvPr>
        </p:nvSpPr>
        <p:spPr>
          <a:xfrm>
            <a:off x="265815" y="1825625"/>
            <a:ext cx="11674548" cy="4351338"/>
          </a:xfrm>
        </p:spPr>
        <p:txBody>
          <a:bodyPr/>
          <a:lstStyle/>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3B53C9C4-F030-4CA9-8E57-35E93F2C0CB3}"/>
              </a:ext>
            </a:extLst>
          </p:cNvPr>
          <p:cNvSpPr>
            <a:spLocks noGrp="1"/>
          </p:cNvSpPr>
          <p:nvPr>
            <p:ph type="ftr" sz="quarter" idx="11"/>
          </p:nvPr>
        </p:nvSpPr>
        <p:spPr/>
        <p:txBody>
          <a:bodyPr/>
          <a:lstStyle/>
          <a:p>
            <a:r>
              <a:rPr lang="en-US"/>
              <a:t>JD Edwards INFOCUS 20</a:t>
            </a:r>
            <a:endParaRPr lang="en-US" dirty="0"/>
          </a:p>
        </p:txBody>
      </p:sp>
      <p:sp>
        <p:nvSpPr>
          <p:cNvPr id="5" name="Slide Number Placeholder 4">
            <a:extLst>
              <a:ext uri="{FF2B5EF4-FFF2-40B4-BE49-F238E27FC236}">
                <a16:creationId xmlns:a16="http://schemas.microsoft.com/office/drawing/2014/main" id="{2F792177-02B5-41C3-B785-36D67D143F39}"/>
              </a:ext>
            </a:extLst>
          </p:cNvPr>
          <p:cNvSpPr>
            <a:spLocks noGrp="1"/>
          </p:cNvSpPr>
          <p:nvPr>
            <p:ph type="sldNum" sz="quarter" idx="12"/>
          </p:nvPr>
        </p:nvSpPr>
        <p:spPr/>
        <p:txBody>
          <a:bodyPr/>
          <a:lstStyle/>
          <a:p>
            <a:fld id="{99893448-FE5C-4EA5-942F-F6CBE34C7CD3}" type="slidenum">
              <a:rPr lang="en-US" smtClean="0"/>
              <a:pPr/>
              <a:t>7</a:t>
            </a:fld>
            <a:endParaRPr lang="en-US" dirty="0"/>
          </a:p>
        </p:txBody>
      </p:sp>
      <p:sp>
        <p:nvSpPr>
          <p:cNvPr id="6" name="Title 5">
            <a:extLst>
              <a:ext uri="{FF2B5EF4-FFF2-40B4-BE49-F238E27FC236}">
                <a16:creationId xmlns:a16="http://schemas.microsoft.com/office/drawing/2014/main" id="{6AFC421E-09C0-4FBF-9F32-6E5AF6E45E99}"/>
              </a:ext>
            </a:extLst>
          </p:cNvPr>
          <p:cNvSpPr>
            <a:spLocks noGrp="1"/>
          </p:cNvSpPr>
          <p:nvPr>
            <p:ph type="title"/>
          </p:nvPr>
        </p:nvSpPr>
        <p:spPr/>
        <p:txBody>
          <a:bodyPr/>
          <a:lstStyle/>
          <a:p>
            <a:r>
              <a:rPr lang="en-US" dirty="0"/>
              <a:t>Balancing Payroll – before Final Update</a:t>
            </a:r>
          </a:p>
        </p:txBody>
      </p:sp>
      <p:pic>
        <p:nvPicPr>
          <p:cNvPr id="2" name="Picture 1">
            <a:extLst>
              <a:ext uri="{FF2B5EF4-FFF2-40B4-BE49-F238E27FC236}">
                <a16:creationId xmlns:a16="http://schemas.microsoft.com/office/drawing/2014/main" id="{8460DECA-FF05-4C90-A52D-8C46D177AB3E}"/>
              </a:ext>
            </a:extLst>
          </p:cNvPr>
          <p:cNvPicPr>
            <a:picLocks noChangeAspect="1"/>
          </p:cNvPicPr>
          <p:nvPr/>
        </p:nvPicPr>
        <p:blipFill>
          <a:blip r:embed="rId2"/>
          <a:stretch>
            <a:fillRect/>
          </a:stretch>
        </p:blipFill>
        <p:spPr>
          <a:xfrm>
            <a:off x="2229825" y="1370200"/>
            <a:ext cx="8923195" cy="4902013"/>
          </a:xfrm>
          <a:prstGeom prst="rect">
            <a:avLst/>
          </a:prstGeom>
        </p:spPr>
      </p:pic>
    </p:spTree>
    <p:extLst>
      <p:ext uri="{BB962C8B-B14F-4D97-AF65-F5344CB8AC3E}">
        <p14:creationId xmlns:p14="http://schemas.microsoft.com/office/powerpoint/2010/main" val="307665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BA35F5-12D6-4310-9F0E-6F322FD08C2F}"/>
              </a:ext>
            </a:extLst>
          </p:cNvPr>
          <p:cNvSpPr>
            <a:spLocks noGrp="1"/>
          </p:cNvSpPr>
          <p:nvPr>
            <p:ph sz="half" idx="1"/>
          </p:nvPr>
        </p:nvSpPr>
        <p:spPr>
          <a:xfrm>
            <a:off x="265815" y="1825625"/>
            <a:ext cx="11621385" cy="4351338"/>
          </a:xfrm>
        </p:spPr>
        <p:txBody>
          <a:bodyPr/>
          <a:lstStyle/>
          <a:p>
            <a:r>
              <a:rPr lang="en-US" dirty="0"/>
              <a:t>We run a custom report “Balance Payroll Taxes” for Fed A, D, E, P Q and OR State 38 F, H</a:t>
            </a:r>
          </a:p>
          <a:p>
            <a:pPr lvl="1"/>
            <a:r>
              <a:rPr lang="en-US" dirty="0"/>
              <a:t>Report compares F06146 and F06136</a:t>
            </a:r>
          </a:p>
          <a:p>
            <a:pPr lvl="1"/>
            <a:r>
              <a:rPr lang="en-US" dirty="0"/>
              <a:t>Gross Wages, Deduction/Excludable, Taxable Wages</a:t>
            </a:r>
          </a:p>
          <a:p>
            <a:pPr lvl="1"/>
            <a:r>
              <a:rPr lang="en-US" dirty="0"/>
              <a:t>If Taxable Wages are off, show the variance amount</a:t>
            </a:r>
          </a:p>
          <a:p>
            <a:pPr lvl="1"/>
            <a:endParaRPr lang="en-US" dirty="0"/>
          </a:p>
          <a:p>
            <a:pPr lvl="1"/>
            <a:endParaRPr lang="en-US" dirty="0"/>
          </a:p>
        </p:txBody>
      </p:sp>
      <p:sp>
        <p:nvSpPr>
          <p:cNvPr id="4" name="Footer Placeholder 3">
            <a:extLst>
              <a:ext uri="{FF2B5EF4-FFF2-40B4-BE49-F238E27FC236}">
                <a16:creationId xmlns:a16="http://schemas.microsoft.com/office/drawing/2014/main" id="{3B53C9C4-F030-4CA9-8E57-35E93F2C0CB3}"/>
              </a:ext>
            </a:extLst>
          </p:cNvPr>
          <p:cNvSpPr>
            <a:spLocks noGrp="1"/>
          </p:cNvSpPr>
          <p:nvPr>
            <p:ph type="ftr" sz="quarter" idx="11"/>
          </p:nvPr>
        </p:nvSpPr>
        <p:spPr/>
        <p:txBody>
          <a:bodyPr/>
          <a:lstStyle/>
          <a:p>
            <a:r>
              <a:rPr lang="en-US"/>
              <a:t>JD Edwards INFOCUS 20</a:t>
            </a:r>
            <a:endParaRPr lang="en-US" dirty="0"/>
          </a:p>
        </p:txBody>
      </p:sp>
      <p:sp>
        <p:nvSpPr>
          <p:cNvPr id="5" name="Slide Number Placeholder 4">
            <a:extLst>
              <a:ext uri="{FF2B5EF4-FFF2-40B4-BE49-F238E27FC236}">
                <a16:creationId xmlns:a16="http://schemas.microsoft.com/office/drawing/2014/main" id="{2F792177-02B5-41C3-B785-36D67D143F39}"/>
              </a:ext>
            </a:extLst>
          </p:cNvPr>
          <p:cNvSpPr>
            <a:spLocks noGrp="1"/>
          </p:cNvSpPr>
          <p:nvPr>
            <p:ph type="sldNum" sz="quarter" idx="12"/>
          </p:nvPr>
        </p:nvSpPr>
        <p:spPr/>
        <p:txBody>
          <a:bodyPr/>
          <a:lstStyle/>
          <a:p>
            <a:fld id="{99893448-FE5C-4EA5-942F-F6CBE34C7CD3}" type="slidenum">
              <a:rPr lang="en-US" smtClean="0"/>
              <a:pPr/>
              <a:t>8</a:t>
            </a:fld>
            <a:endParaRPr lang="en-US" dirty="0"/>
          </a:p>
        </p:txBody>
      </p:sp>
      <p:sp>
        <p:nvSpPr>
          <p:cNvPr id="6" name="Title 5">
            <a:extLst>
              <a:ext uri="{FF2B5EF4-FFF2-40B4-BE49-F238E27FC236}">
                <a16:creationId xmlns:a16="http://schemas.microsoft.com/office/drawing/2014/main" id="{6AFC421E-09C0-4FBF-9F32-6E5AF6E45E99}"/>
              </a:ext>
            </a:extLst>
          </p:cNvPr>
          <p:cNvSpPr>
            <a:spLocks noGrp="1"/>
          </p:cNvSpPr>
          <p:nvPr>
            <p:ph type="title"/>
          </p:nvPr>
        </p:nvSpPr>
        <p:spPr/>
        <p:txBody>
          <a:bodyPr/>
          <a:lstStyle/>
          <a:p>
            <a:r>
              <a:rPr lang="en-US" dirty="0"/>
              <a:t>Balancing Payroll – after Final Update</a:t>
            </a:r>
          </a:p>
        </p:txBody>
      </p:sp>
      <p:pic>
        <p:nvPicPr>
          <p:cNvPr id="3" name="Picture 2">
            <a:extLst>
              <a:ext uri="{FF2B5EF4-FFF2-40B4-BE49-F238E27FC236}">
                <a16:creationId xmlns:a16="http://schemas.microsoft.com/office/drawing/2014/main" id="{5D12F243-8ECF-425A-991E-B7B985949187}"/>
              </a:ext>
            </a:extLst>
          </p:cNvPr>
          <p:cNvPicPr>
            <a:picLocks noChangeAspect="1"/>
          </p:cNvPicPr>
          <p:nvPr/>
        </p:nvPicPr>
        <p:blipFill>
          <a:blip r:embed="rId2"/>
          <a:stretch>
            <a:fillRect/>
          </a:stretch>
        </p:blipFill>
        <p:spPr>
          <a:xfrm>
            <a:off x="1460533" y="3848994"/>
            <a:ext cx="9366627" cy="2375594"/>
          </a:xfrm>
          <a:prstGeom prst="rect">
            <a:avLst/>
          </a:prstGeom>
        </p:spPr>
      </p:pic>
    </p:spTree>
    <p:extLst>
      <p:ext uri="{BB962C8B-B14F-4D97-AF65-F5344CB8AC3E}">
        <p14:creationId xmlns:p14="http://schemas.microsoft.com/office/powerpoint/2010/main" val="178327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801211-F0CE-4719-9805-39CE5E4B7857}"/>
              </a:ext>
            </a:extLst>
          </p:cNvPr>
          <p:cNvSpPr>
            <a:spLocks noGrp="1"/>
          </p:cNvSpPr>
          <p:nvPr>
            <p:ph sz="half" idx="1"/>
          </p:nvPr>
        </p:nvSpPr>
        <p:spPr>
          <a:xfrm>
            <a:off x="265815" y="1825625"/>
            <a:ext cx="11642650" cy="4351338"/>
          </a:xfrm>
        </p:spPr>
        <p:txBody>
          <a:bodyPr/>
          <a:lstStyle/>
          <a:p>
            <a:r>
              <a:rPr lang="en-US" dirty="0"/>
              <a:t>What methods do you use prior to Final Update to ensure Taxable Wages and Tax Amounts are balanced?</a:t>
            </a:r>
          </a:p>
          <a:p>
            <a:r>
              <a:rPr lang="en-US" dirty="0"/>
              <a:t>What methods do you use after Final Update?</a:t>
            </a:r>
          </a:p>
          <a:p>
            <a:r>
              <a:rPr lang="en-US" dirty="0"/>
              <a:t>What issues around balancing payroll have you encountered?</a:t>
            </a:r>
          </a:p>
        </p:txBody>
      </p:sp>
      <p:sp>
        <p:nvSpPr>
          <p:cNvPr id="4" name="Footer Placeholder 3">
            <a:extLst>
              <a:ext uri="{FF2B5EF4-FFF2-40B4-BE49-F238E27FC236}">
                <a16:creationId xmlns:a16="http://schemas.microsoft.com/office/drawing/2014/main" id="{386EE589-7D7D-4B4A-808E-859F5D3B1C65}"/>
              </a:ext>
            </a:extLst>
          </p:cNvPr>
          <p:cNvSpPr>
            <a:spLocks noGrp="1"/>
          </p:cNvSpPr>
          <p:nvPr>
            <p:ph type="ftr" sz="quarter" idx="11"/>
          </p:nvPr>
        </p:nvSpPr>
        <p:spPr/>
        <p:txBody>
          <a:bodyPr/>
          <a:lstStyle/>
          <a:p>
            <a:r>
              <a:rPr lang="en-US"/>
              <a:t>JD Edwards INFOCUS 20</a:t>
            </a:r>
            <a:endParaRPr lang="en-US" dirty="0"/>
          </a:p>
        </p:txBody>
      </p:sp>
      <p:sp>
        <p:nvSpPr>
          <p:cNvPr id="5" name="Slide Number Placeholder 4">
            <a:extLst>
              <a:ext uri="{FF2B5EF4-FFF2-40B4-BE49-F238E27FC236}">
                <a16:creationId xmlns:a16="http://schemas.microsoft.com/office/drawing/2014/main" id="{541D69C7-5518-4A21-AB46-9FEA3AEDF64F}"/>
              </a:ext>
            </a:extLst>
          </p:cNvPr>
          <p:cNvSpPr>
            <a:spLocks noGrp="1"/>
          </p:cNvSpPr>
          <p:nvPr>
            <p:ph type="sldNum" sz="quarter" idx="12"/>
          </p:nvPr>
        </p:nvSpPr>
        <p:spPr/>
        <p:txBody>
          <a:bodyPr/>
          <a:lstStyle/>
          <a:p>
            <a:fld id="{99893448-FE5C-4EA5-942F-F6CBE34C7CD3}" type="slidenum">
              <a:rPr lang="en-US" smtClean="0"/>
              <a:pPr/>
              <a:t>9</a:t>
            </a:fld>
            <a:endParaRPr lang="en-US" dirty="0"/>
          </a:p>
        </p:txBody>
      </p:sp>
      <p:sp>
        <p:nvSpPr>
          <p:cNvPr id="6" name="Title 5">
            <a:extLst>
              <a:ext uri="{FF2B5EF4-FFF2-40B4-BE49-F238E27FC236}">
                <a16:creationId xmlns:a16="http://schemas.microsoft.com/office/drawing/2014/main" id="{D69C4585-1B6C-4DB8-AFB0-9765768334DD}"/>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227369996"/>
      </p:ext>
    </p:extLst>
  </p:cSld>
  <p:clrMapOvr>
    <a:masterClrMapping/>
  </p:clrMapOvr>
</p:sld>
</file>

<file path=ppt/theme/theme1.xml><?xml version="1.0" encoding="utf-8"?>
<a:theme xmlns:a="http://schemas.openxmlformats.org/drawingml/2006/main" name="Office Theme">
  <a:themeElements>
    <a:clrScheme name="Quest color scheme">
      <a:dk1>
        <a:srgbClr val="37474F"/>
      </a:dk1>
      <a:lt1>
        <a:srgbClr val="FFFFFF"/>
      </a:lt1>
      <a:dk2>
        <a:srgbClr val="879195"/>
      </a:dk2>
      <a:lt2>
        <a:srgbClr val="F3F4F5"/>
      </a:lt2>
      <a:accent1>
        <a:srgbClr val="85859C"/>
      </a:accent1>
      <a:accent2>
        <a:srgbClr val="2F83D6"/>
      </a:accent2>
      <a:accent3>
        <a:srgbClr val="00B2D2"/>
      </a:accent3>
      <a:accent4>
        <a:srgbClr val="85859C"/>
      </a:accent4>
      <a:accent5>
        <a:srgbClr val="1DD189"/>
      </a:accent5>
      <a:accent6>
        <a:srgbClr val="1DD189"/>
      </a:accent6>
      <a:hlink>
        <a:srgbClr val="1DD189"/>
      </a:hlink>
      <a:folHlink>
        <a:srgbClr val="1DD189"/>
      </a:folHlink>
    </a:clrScheme>
    <a:fontScheme name="Quest standar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B4F57B698DD746866DC62C706311B2" ma:contentTypeVersion="9" ma:contentTypeDescription="Create a new document." ma:contentTypeScope="" ma:versionID="1f7971d858bc536fbe0cda3fd77ad950">
  <xsd:schema xmlns:xsd="http://www.w3.org/2001/XMLSchema" xmlns:xs="http://www.w3.org/2001/XMLSchema" xmlns:p="http://schemas.microsoft.com/office/2006/metadata/properties" xmlns:ns2="c384ca4f-5442-408a-ba85-a7bde9d43432" targetNamespace="http://schemas.microsoft.com/office/2006/metadata/properties" ma:root="true" ma:fieldsID="367b4e3a1378ea0e849828dc9762e244" ns2:_="">
    <xsd:import namespace="c384ca4f-5442-408a-ba85-a7bde9d4343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4ca4f-5442-408a-ba85-a7bde9d434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FFCA78-6148-4197-A4B6-14A5F2D4F71D}"/>
</file>

<file path=customXml/itemProps2.xml><?xml version="1.0" encoding="utf-8"?>
<ds:datastoreItem xmlns:ds="http://schemas.openxmlformats.org/officeDocument/2006/customXml" ds:itemID="{AB2D4153-0338-400F-981A-11A3020747BD}">
  <ds:schemaRefs>
    <ds:schemaRef ds:uri="http://schemas.microsoft.com/sharepoint/v3/contenttype/forms"/>
  </ds:schemaRefs>
</ds:datastoreItem>
</file>

<file path=customXml/itemProps3.xml><?xml version="1.0" encoding="utf-8"?>
<ds:datastoreItem xmlns:ds="http://schemas.openxmlformats.org/officeDocument/2006/customXml" ds:itemID="{8F2F30F1-9D15-49B3-938D-B9617204B75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30139</TotalTime>
  <Words>378</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Balancing Payroll Roundtable</vt:lpstr>
      <vt:lpstr>PowerPoint Presentation</vt:lpstr>
      <vt:lpstr>Our Scenario</vt:lpstr>
      <vt:lpstr>Balancing Payroll – before Final Update</vt:lpstr>
      <vt:lpstr>Balancing Payroll – before Final Update</vt:lpstr>
      <vt:lpstr>Balancing Payroll – before Final Update</vt:lpstr>
      <vt:lpstr>Balancing Payroll – before Final Update</vt:lpstr>
      <vt:lpstr>Balancing Payroll – after Final Update</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Schroeder</dc:creator>
  <cp:lastModifiedBy>Bian, Evelyn</cp:lastModifiedBy>
  <cp:revision>43</cp:revision>
  <dcterms:created xsi:type="dcterms:W3CDTF">2020-07-10T17:24:54Z</dcterms:created>
  <dcterms:modified xsi:type="dcterms:W3CDTF">2020-10-22T16:53:09Z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0x01010046B4F57B698DD746866DC62C706311B2</vt:lpwstr>
  </property>
</Properties>
</file>